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6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4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1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2.xml" ContentType="application/vnd.openxmlformats-officedocument.drawingml.chart+xml"/>
  <Override PartName="/ppt/drawings/drawing5.xml" ContentType="application/vnd.openxmlformats-officedocument.drawingml.chartshapes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21.xml" ContentType="application/vnd.openxmlformats-officedocument.drawingml.chart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22.xml" ContentType="application/vnd.openxmlformats-officedocument.drawingml.chart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23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rts/chart26.xml" ContentType="application/vnd.openxmlformats-officedocument.drawingml.chart+xml"/>
  <Override PartName="/ppt/drawings/drawing6.xml" ContentType="application/vnd.openxmlformats-officedocument.drawingml.chartshapes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drawings/drawing7.xml" ContentType="application/vnd.openxmlformats-officedocument.drawingml.chartshapes+xml"/>
  <Override PartName="/ppt/charts/chart30.xml" ContentType="application/vnd.openxmlformats-officedocument.drawingml.chart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drawings/drawing8.xml" ContentType="application/vnd.openxmlformats-officedocument.drawingml.chartshapes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0" r:id="rId1"/>
    <p:sldMasterId id="2147484214" r:id="rId2"/>
  </p:sldMasterIdLst>
  <p:notesMasterIdLst>
    <p:notesMasterId r:id="rId36"/>
  </p:notesMasterIdLst>
  <p:sldIdLst>
    <p:sldId id="256" r:id="rId3"/>
    <p:sldId id="329" r:id="rId4"/>
    <p:sldId id="333" r:id="rId5"/>
    <p:sldId id="334" r:id="rId6"/>
    <p:sldId id="291" r:id="rId7"/>
    <p:sldId id="308" r:id="rId8"/>
    <p:sldId id="293" r:id="rId9"/>
    <p:sldId id="292" r:id="rId10"/>
    <p:sldId id="294" r:id="rId11"/>
    <p:sldId id="295" r:id="rId12"/>
    <p:sldId id="296" r:id="rId13"/>
    <p:sldId id="299" r:id="rId14"/>
    <p:sldId id="300" r:id="rId15"/>
    <p:sldId id="301" r:id="rId16"/>
    <p:sldId id="305" r:id="rId17"/>
    <p:sldId id="302" r:id="rId18"/>
    <p:sldId id="307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3" r:id="rId31"/>
    <p:sldId id="325" r:id="rId32"/>
    <p:sldId id="326" r:id="rId33"/>
    <p:sldId id="335" r:id="rId34"/>
    <p:sldId id="282" r:id="rId3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FF9900"/>
    <a:srgbClr val="3366FF"/>
    <a:srgbClr val="FFFF66"/>
    <a:srgbClr val="66FF66"/>
    <a:srgbClr val="CC0066"/>
    <a:srgbClr val="00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93075" autoAdjust="0"/>
  </p:normalViewPr>
  <p:slideViewPr>
    <p:cSldViewPr>
      <p:cViewPr>
        <p:scale>
          <a:sx n="92" d="100"/>
          <a:sy n="92" d="100"/>
        </p:scale>
        <p:origin x="-135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33572027350514E-2"/>
          <c:y val="1.2597806592918249E-2"/>
          <c:w val="0.81382830741488033"/>
          <c:h val="0.8602344448500430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Дефицит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#,##0.000</c:formatCode>
                <c:ptCount val="3"/>
                <c:pt idx="0">
                  <c:v>500</c:v>
                </c:pt>
                <c:pt idx="1">
                  <c:v>1000</c:v>
                </c:pt>
                <c:pt idx="2">
                  <c:v>1000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5185521167987783E-2"/>
                  <c:y val="8.2603339432046244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8948766941414227E-2"/>
                  <c:y val="0.1071610889929249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4575974570318635E-3"/>
                  <c:y val="0.14734649736527208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4575974570318635E-3"/>
                  <c:y val="0.17190424692615044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8948766941414227E-2"/>
                  <c:y val="8.2603339432046244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#,##0.000</c:formatCode>
                <c:ptCount val="3"/>
                <c:pt idx="0">
                  <c:v>161046.29999999999</c:v>
                </c:pt>
                <c:pt idx="1">
                  <c:v>110021.2</c:v>
                </c:pt>
                <c:pt idx="2">
                  <c:v>108697.60000000001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4"/>
              <c:layout>
                <c:manualLayout>
                  <c:x val="4.6643118625019513E-2"/>
                  <c:y val="6.6975680620578034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Лист1!$D$2:$D$4</c:f>
              <c:numCache>
                <c:formatCode>#,##0.000</c:formatCode>
                <c:ptCount val="3"/>
                <c:pt idx="0">
                  <c:v>161546.29999999999</c:v>
                </c:pt>
                <c:pt idx="1">
                  <c:v>110021.2</c:v>
                </c:pt>
                <c:pt idx="2">
                  <c:v>108697.60000000001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9716096"/>
        <c:axId val="159717632"/>
        <c:axId val="208815872"/>
      </c:bar3DChart>
      <c:catAx>
        <c:axId val="159716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9717632"/>
        <c:crosses val="autoZero"/>
        <c:auto val="1"/>
        <c:lblAlgn val="ctr"/>
        <c:lblOffset val="100"/>
        <c:noMultiLvlLbl val="0"/>
      </c:catAx>
      <c:valAx>
        <c:axId val="159717632"/>
        <c:scaling>
          <c:orientation val="minMax"/>
        </c:scaling>
        <c:delete val="1"/>
        <c:axPos val="l"/>
        <c:majorGridlines/>
        <c:numFmt formatCode="#,##0.000" sourceLinked="1"/>
        <c:majorTickMark val="out"/>
        <c:minorTickMark val="none"/>
        <c:tickLblPos val="nextTo"/>
        <c:crossAx val="159716096"/>
        <c:crosses val="autoZero"/>
        <c:crossBetween val="between"/>
      </c:valAx>
      <c:serAx>
        <c:axId val="208815872"/>
        <c:scaling>
          <c:orientation val="minMax"/>
        </c:scaling>
        <c:delete val="1"/>
        <c:axPos val="b"/>
        <c:majorTickMark val="out"/>
        <c:minorTickMark val="none"/>
        <c:tickLblPos val="nextTo"/>
        <c:crossAx val="159717632"/>
        <c:crosses val="autoZero"/>
      </c:serAx>
      <c:spPr>
        <a:noFill/>
        <a:ln w="25394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60.4</c:v>
                </c:pt>
                <c:pt idx="1">
                  <c:v>39.6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20">
          <a:noFill/>
        </a:ln>
      </c:spPr>
    </c:plotArea>
    <c:plotVisOnly val="1"/>
    <c:dispBlanksAs val="zero"/>
    <c:showDLblsOverMax val="0"/>
  </c:chart>
  <c:txPr>
    <a:bodyPr/>
    <a:lstStyle/>
    <a:p>
      <a:pPr>
        <a:defRPr sz="1803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4079.4</c:v>
                </c:pt>
                <c:pt idx="1">
                  <c:v>4602.1000000000004</c:v>
                </c:pt>
                <c:pt idx="2">
                  <c:v>4736.8999999999996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7918080"/>
        <c:axId val="257919616"/>
        <c:axId val="0"/>
      </c:bar3DChart>
      <c:catAx>
        <c:axId val="257918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7919616"/>
        <c:crosses val="autoZero"/>
        <c:auto val="1"/>
        <c:lblAlgn val="ctr"/>
        <c:lblOffset val="100"/>
        <c:noMultiLvlLbl val="0"/>
      </c:catAx>
      <c:valAx>
        <c:axId val="257919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7918080"/>
        <c:crosses val="autoZero"/>
        <c:crossBetween val="between"/>
      </c:valAx>
      <c:spPr>
        <a:noFill/>
        <a:ln w="25369">
          <a:noFill/>
        </a:ln>
      </c:spPr>
    </c:plotArea>
    <c:plotVisOnly val="1"/>
    <c:dispBlanksAs val="gap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20"/>
          </c:dPt>
          <c:dPt>
            <c:idx val="1"/>
            <c:bubble3D val="0"/>
          </c:dPt>
          <c:dLbls>
            <c:dLbl>
              <c:idx val="0"/>
              <c:layout>
                <c:manualLayout>
                  <c:x val="-9.2913964798517837E-2"/>
                  <c:y val="8.2454483192632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7.5</c:v>
                </c:pt>
                <c:pt idx="1">
                  <c:v>72.7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8">
          <a:noFill/>
        </a:ln>
      </c:spPr>
    </c:plotArea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21"/>
          </c:dPt>
          <c:dPt>
            <c:idx val="1"/>
            <c:bubble3D val="0"/>
          </c:dPt>
          <c:dLbls>
            <c:dLbl>
              <c:idx val="1"/>
              <c:delete val="1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8.4</c:v>
                </c:pt>
                <c:pt idx="1">
                  <c:v>72.099999999999994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620940297282833E-2"/>
          <c:y val="0.11019283746556474"/>
          <c:w val="0.87870436816219755"/>
          <c:h val="0.757575757575757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0"/>
          <c:dPt>
            <c:idx val="0"/>
            <c:bubble3D val="0"/>
          </c:dPt>
          <c:dPt>
            <c:idx val="1"/>
            <c:bubble3D val="0"/>
          </c:dPt>
          <c:dLbls>
            <c:dLbl>
              <c:idx val="1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8.4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3656</c:v>
                </c:pt>
                <c:pt idx="1">
                  <c:v>3694</c:v>
                </c:pt>
                <c:pt idx="2">
                  <c:v>3738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257301120"/>
        <c:axId val="257466752"/>
        <c:axId val="0"/>
      </c:bar3DChart>
      <c:catAx>
        <c:axId val="25730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7466752"/>
        <c:crosses val="autoZero"/>
        <c:auto val="1"/>
        <c:lblAlgn val="ctr"/>
        <c:lblOffset val="100"/>
        <c:noMultiLvlLbl val="0"/>
      </c:catAx>
      <c:valAx>
        <c:axId val="257466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7301120"/>
        <c:crosses val="autoZero"/>
        <c:crossBetween val="between"/>
      </c:valAx>
      <c:spPr>
        <a:noFill/>
        <a:ln w="25409">
          <a:noFill/>
        </a:ln>
      </c:spPr>
    </c:plotArea>
    <c:plotVisOnly val="1"/>
    <c:dispBlanksAs val="gap"/>
    <c:showDLblsOverMax val="0"/>
  </c:chart>
  <c:txPr>
    <a:bodyPr/>
    <a:lstStyle/>
    <a:p>
      <a:pPr>
        <a:defRPr sz="1803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660</c:v>
                </c:pt>
                <c:pt idx="1">
                  <c:v>670</c:v>
                </c:pt>
                <c:pt idx="2">
                  <c:v>680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258243200"/>
        <c:axId val="258244992"/>
        <c:axId val="0"/>
      </c:bar3DChart>
      <c:catAx>
        <c:axId val="258243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8244992"/>
        <c:crosses val="autoZero"/>
        <c:auto val="1"/>
        <c:lblAlgn val="ctr"/>
        <c:lblOffset val="100"/>
        <c:noMultiLvlLbl val="0"/>
      </c:catAx>
      <c:valAx>
        <c:axId val="258244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8243200"/>
        <c:crosses val="autoZero"/>
        <c:crossBetween val="between"/>
      </c:valAx>
      <c:spPr>
        <a:noFill/>
        <a:ln w="25392">
          <a:noFill/>
        </a:ln>
      </c:spPr>
    </c:plotArea>
    <c:plotVisOnly val="1"/>
    <c:dispBlanksAs val="gap"/>
    <c:showDLblsOverMax val="0"/>
  </c:chart>
  <c:txPr>
    <a:bodyPr/>
    <a:lstStyle/>
    <a:p>
      <a:pPr>
        <a:defRPr sz="1797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1.8</c:v>
                </c:pt>
                <c:pt idx="1">
                  <c:v>98.2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4"/>
    </mc:Choice>
    <mc:Fallback>
      <c:style val="14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1.8</c:v>
                </c:pt>
                <c:pt idx="1">
                  <c:v>98.2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800780858774077E-2"/>
          <c:y val="9.7023119560680424E-2"/>
          <c:w val="0.93191488532141953"/>
          <c:h val="0.805953760878639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43"/>
          <c:dPt>
            <c:idx val="0"/>
            <c:bubble3D val="0"/>
          </c:dPt>
          <c:dPt>
            <c:idx val="1"/>
            <c:bubble3D val="0"/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1.7</c:v>
                </c:pt>
                <c:pt idx="1">
                  <c:v>98.3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559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48521.4</c:v>
                </c:pt>
                <c:pt idx="1">
                  <c:v>43882.1</c:v>
                </c:pt>
                <c:pt idx="2">
                  <c:v>44478.9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9765632"/>
        <c:axId val="159767168"/>
        <c:axId val="0"/>
      </c:bar3DChart>
      <c:catAx>
        <c:axId val="159765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9767168"/>
        <c:crosses val="autoZero"/>
        <c:auto val="1"/>
        <c:lblAlgn val="ctr"/>
        <c:lblOffset val="100"/>
        <c:noMultiLvlLbl val="0"/>
      </c:catAx>
      <c:valAx>
        <c:axId val="159767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9765632"/>
        <c:crosses val="autoZero"/>
        <c:crossBetween val="between"/>
      </c:valAx>
      <c:spPr>
        <a:noFill/>
        <a:ln w="25393">
          <a:noFill/>
        </a:ln>
      </c:spPr>
    </c:plotArea>
    <c:plotVisOnly val="1"/>
    <c:dispBlanksAs val="gap"/>
    <c:showDLblsOverMax val="0"/>
  </c:chart>
  <c:txPr>
    <a:bodyPr/>
    <a:lstStyle/>
    <a:p>
      <a:pPr>
        <a:defRPr sz="2303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368748501628497"/>
          <c:y val="0"/>
          <c:w val="0.76040893117139063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штрафы</c:v>
                </c:pt>
                <c:pt idx="1">
                  <c:v>прир ресурсы</c:v>
                </c:pt>
                <c:pt idx="2">
                  <c:v>использ имущества</c:v>
                </c:pt>
                <c:pt idx="3">
                  <c:v>продажа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3.8</c:v>
                </c:pt>
                <c:pt idx="1">
                  <c:v>0.12</c:v>
                </c:pt>
                <c:pt idx="2">
                  <c:v>52.3</c:v>
                </c:pt>
                <c:pt idx="3">
                  <c:v>43.9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68">
          <a:noFill/>
        </a:ln>
      </c:spPr>
    </c:plotArea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штрафы</c:v>
                </c:pt>
                <c:pt idx="1">
                  <c:v>пр ресурсы</c:v>
                </c:pt>
                <c:pt idx="2">
                  <c:v>использ имущества</c:v>
                </c:pt>
                <c:pt idx="3">
                  <c:v>продажа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6.4</c:v>
                </c:pt>
                <c:pt idx="1">
                  <c:v>0.2</c:v>
                </c:pt>
                <c:pt idx="2">
                  <c:v>86.9</c:v>
                </c:pt>
                <c:pt idx="3">
                  <c:v>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штрафы</c:v>
                </c:pt>
                <c:pt idx="1">
                  <c:v>ресурсы</c:v>
                </c:pt>
                <c:pt idx="2">
                  <c:v>использ имущества</c:v>
                </c:pt>
                <c:pt idx="3">
                  <c:v>продажа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6.5</c:v>
                </c:pt>
                <c:pt idx="1">
                  <c:v>0.2</c:v>
                </c:pt>
                <c:pt idx="2">
                  <c:v>86.8</c:v>
                </c:pt>
                <c:pt idx="3">
                  <c:v>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txPr>
    <a:bodyPr/>
    <a:lstStyle/>
    <a:p>
      <a:pPr>
        <a:defRPr sz="1797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дотация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16.3</c:v>
                </c:pt>
                <c:pt idx="1">
                  <c:v>31.2</c:v>
                </c:pt>
                <c:pt idx="2">
                  <c:v>51.3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4">
          <a:noFill/>
        </a:ln>
      </c:spPr>
    </c:plotArea>
    <c:plotVisOnly val="1"/>
    <c:dispBlanksAs val="zero"/>
    <c:showDLblsOverMax val="0"/>
  </c:chart>
  <c:txPr>
    <a:bodyPr/>
    <a:lstStyle/>
    <a:p>
      <a:pPr>
        <a:defRPr sz="1797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дотация</c:v>
                </c:pt>
                <c:pt idx="1">
                  <c:v>субвенции</c:v>
                </c:pt>
                <c:pt idx="2">
                  <c:v>иные мт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22.4</c:v>
                </c:pt>
                <c:pt idx="1">
                  <c:v>75.5</c:v>
                </c:pt>
                <c:pt idx="2">
                  <c:v>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77">
          <a:noFill/>
        </a:ln>
      </c:spPr>
    </c:plotArea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22.2</c:v>
                </c:pt>
                <c:pt idx="1">
                  <c:v>77.8</c:v>
                </c:pt>
                <c:pt idx="2">
                  <c:v>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Динамика РАСХОДОВ, тыс.рублей</a:t>
            </a:r>
          </a:p>
          <a:p>
            <a:pPr>
              <a:defRPr/>
            </a:pPr>
            <a:endParaRPr lang="ru-RU"/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РАСХОДОВ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683824402652617E-2"/>
                  <c:y val="-2.830618271495211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3214872676982168E-2"/>
                  <c:y val="-3.048358138533304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0174022809726132E-2"/>
                  <c:y val="-5.090606152317690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449348539817472E-2"/>
                  <c:y val="-5.443496675952345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642974535396562E-2"/>
                  <c:y val="-3.266098005571400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161546.29999999999</c:v>
                </c:pt>
                <c:pt idx="1">
                  <c:v>110021.2</c:v>
                </c:pt>
                <c:pt idx="2">
                  <c:v>108697.60000000001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60250624"/>
        <c:axId val="260256512"/>
        <c:axId val="0"/>
      </c:bar3DChart>
      <c:catAx>
        <c:axId val="260250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60256512"/>
        <c:crosses val="autoZero"/>
        <c:auto val="1"/>
        <c:lblAlgn val="ctr"/>
        <c:lblOffset val="100"/>
        <c:noMultiLvlLbl val="0"/>
      </c:catAx>
      <c:valAx>
        <c:axId val="2602565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0250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964405288325034E-2"/>
          <c:y val="3.9443155452436193E-2"/>
          <c:w val="0.58162579731085962"/>
          <c:h val="0.863379980634671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16317.5</c:v>
                </c:pt>
                <c:pt idx="1">
                  <c:v>14543.1</c:v>
                </c:pt>
                <c:pt idx="2">
                  <c:v>12562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Национальная оборона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295.10000000000002</c:v>
                </c:pt>
                <c:pt idx="1">
                  <c:v>298.2</c:v>
                </c:pt>
                <c:pt idx="2">
                  <c:v>308.89999999999998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spPr>
            <a:solidFill>
              <a:srgbClr val="FF00FF"/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rgbClr val="FFFF00"/>
              </a:solidFill>
            </c:spPr>
          </c:dPt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41314.400000000001</c:v>
                </c:pt>
                <c:pt idx="1">
                  <c:v>6512.1</c:v>
                </c:pt>
                <c:pt idx="2">
                  <c:v>6626.9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Жилищно-коммунальное хозяйство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570</c:v>
                </c:pt>
                <c:pt idx="1">
                  <c:v>1400</c:v>
                </c:pt>
                <c:pt idx="2">
                  <c:v>700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Образование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81570.8</c:v>
                </c:pt>
                <c:pt idx="1">
                  <c:v>68487.100000000006</c:v>
                </c:pt>
                <c:pt idx="2">
                  <c:v>69629.899999999994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Культура, кинематография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Лист1!$G$2:$G$4</c:f>
              <c:numCache>
                <c:formatCode>General</c:formatCode>
                <c:ptCount val="3"/>
                <c:pt idx="0">
                  <c:v>11222.9</c:v>
                </c:pt>
                <c:pt idx="1">
                  <c:v>9998.6</c:v>
                </c:pt>
                <c:pt idx="2">
                  <c:v>10110.6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Социальная политика 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Лист1!$H$2:$H$4</c:f>
              <c:numCache>
                <c:formatCode>General</c:formatCode>
                <c:ptCount val="3"/>
                <c:pt idx="0">
                  <c:v>7600.9</c:v>
                </c:pt>
                <c:pt idx="1">
                  <c:v>6497.6</c:v>
                </c:pt>
                <c:pt idx="2">
                  <c:v>6474.7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Физическая культура и спорт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Лист1!$I$2:$I$4</c:f>
              <c:numCache>
                <c:formatCode>General</c:formatCode>
                <c:ptCount val="3"/>
                <c:pt idx="0">
                  <c:v>250</c:v>
                </c:pt>
                <c:pt idx="1">
                  <c:v>200</c:v>
                </c:pt>
                <c:pt idx="2">
                  <c:v>200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Обслуживание государственного долга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Лист1!$J$2:$J$4</c:f>
              <c:numCache>
                <c:formatCode>General</c:formatCode>
                <c:ptCount val="3"/>
                <c:pt idx="0">
                  <c:v>2.9</c:v>
                </c:pt>
                <c:pt idx="1">
                  <c:v>2.9</c:v>
                </c:pt>
                <c:pt idx="2">
                  <c:v>2.9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280614066404856E-3"/>
                  <c:y val="-1.85614849187934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280614066404856E-3"/>
                  <c:y val="-2.7842227378190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561228132809712E-3"/>
                  <c:y val="-4.64037122969837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Лист1!$K$2:$K$4</c:f>
              <c:numCache>
                <c:formatCode>General</c:formatCode>
                <c:ptCount val="3"/>
                <c:pt idx="0">
                  <c:v>2401.6999999999998</c:v>
                </c:pt>
                <c:pt idx="1">
                  <c:v>2081.6999999999998</c:v>
                </c:pt>
                <c:pt idx="2">
                  <c:v>2081.6999999999998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0217088"/>
        <c:axId val="260227072"/>
      </c:barChart>
      <c:catAx>
        <c:axId val="260217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260227072"/>
        <c:crosses val="autoZero"/>
        <c:auto val="1"/>
        <c:lblAlgn val="ctr"/>
        <c:lblOffset val="100"/>
        <c:noMultiLvlLbl val="0"/>
      </c:catAx>
      <c:valAx>
        <c:axId val="260227072"/>
        <c:scaling>
          <c:orientation val="minMax"/>
          <c:max val="170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ru-RU"/>
          </a:p>
        </c:txPr>
        <c:crossAx val="260217088"/>
        <c:crosses val="autoZero"/>
        <c:crossBetween val="between"/>
      </c:valAx>
      <c:spPr>
        <a:noFill/>
        <a:ln w="25407">
          <a:noFill/>
        </a:ln>
      </c:spPr>
    </c:plotArea>
    <c:legend>
      <c:legendPos val="r"/>
      <c:layout>
        <c:manualLayout>
          <c:xMode val="edge"/>
          <c:yMode val="edge"/>
          <c:x val="0.66329888100175916"/>
          <c:y val="0"/>
          <c:w val="0.32682838243934254"/>
          <c:h val="0.84896030107605458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5935634522993415E-2"/>
          <c:w val="0.66132622484689463"/>
          <c:h val="0.91384070469134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Разд.01 Общегосударственные вопросы 10,1%</c:v>
                </c:pt>
                <c:pt idx="1">
                  <c:v>Разд.02 Национальная оборона 0,2%</c:v>
                </c:pt>
                <c:pt idx="2">
                  <c:v>Разд.04 Национальная экономика 25,5%</c:v>
                </c:pt>
                <c:pt idx="3">
                  <c:v>Разд. 05 Жилищно-коммунальное хозяйство 0,4%</c:v>
                </c:pt>
                <c:pt idx="4">
                  <c:v>Разд.07 Образование 50,5%</c:v>
                </c:pt>
                <c:pt idx="5">
                  <c:v>Разд.08 Культура и кинематография 6,9%</c:v>
                </c:pt>
                <c:pt idx="6">
                  <c:v>Разд.10 Социальная политика 4,7%</c:v>
                </c:pt>
                <c:pt idx="7">
                  <c:v>Разд.11 Физическая культура и спорт 0,2%</c:v>
                </c:pt>
                <c:pt idx="8">
                  <c:v>Разд.13 Обслуживание муниципального долга 2,9%</c:v>
                </c:pt>
                <c:pt idx="9">
                  <c:v>Разд.14 Межбюджетные трансферты 1,5%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16317.5</c:v>
                </c:pt>
                <c:pt idx="1">
                  <c:v>295.10000000000002</c:v>
                </c:pt>
                <c:pt idx="2">
                  <c:v>41314.400000000001</c:v>
                </c:pt>
                <c:pt idx="3">
                  <c:v>570</c:v>
                </c:pt>
                <c:pt idx="4">
                  <c:v>81570.8</c:v>
                </c:pt>
                <c:pt idx="5">
                  <c:v>11222.9</c:v>
                </c:pt>
                <c:pt idx="6">
                  <c:v>7600.9</c:v>
                </c:pt>
                <c:pt idx="7">
                  <c:v>250</c:v>
                </c:pt>
                <c:pt idx="8">
                  <c:v>0.01</c:v>
                </c:pt>
                <c:pt idx="9">
                  <c:v>2401.6999999999998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2">
          <a:noFill/>
        </a:ln>
      </c:spPr>
    </c:plotArea>
    <c:legend>
      <c:legendPos val="r"/>
      <c:layout>
        <c:manualLayout>
          <c:xMode val="edge"/>
          <c:yMode val="edge"/>
          <c:x val="0.62526261740695532"/>
          <c:y val="0"/>
          <c:w val="0.36520400610693693"/>
          <c:h val="0.96313402760138855"/>
        </c:manualLayout>
      </c:layout>
      <c:overlay val="0"/>
      <c:txPr>
        <a:bodyPr/>
        <a:lstStyle/>
        <a:p>
          <a:pPr>
            <a:defRPr sz="800"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руководство и управление в сфере установленных функций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10952.5</c:v>
                </c:pt>
                <c:pt idx="1">
                  <c:v>9925.1</c:v>
                </c:pt>
                <c:pt idx="2">
                  <c:v>8144.1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резервные фонды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100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100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>100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другие общегосударственные вопросы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5265</c:v>
                </c:pt>
                <c:pt idx="1">
                  <c:v>4618</c:v>
                </c:pt>
                <c:pt idx="2">
                  <c:v>4418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0927872"/>
        <c:axId val="260929792"/>
      </c:barChart>
      <c:catAx>
        <c:axId val="260927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60929792"/>
        <c:crosses val="autoZero"/>
        <c:auto val="1"/>
        <c:lblAlgn val="ctr"/>
        <c:lblOffset val="100"/>
        <c:noMultiLvlLbl val="0"/>
      </c:catAx>
      <c:valAx>
        <c:axId val="260929792"/>
        <c:scaling>
          <c:orientation val="minMax"/>
          <c:max val="16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98"/>
            </a:pPr>
            <a:endParaRPr lang="ru-RU"/>
          </a:p>
        </c:txPr>
        <c:crossAx val="260927872"/>
        <c:crosses val="autoZero"/>
        <c:crossBetween val="between"/>
      </c:valAx>
      <c:spPr>
        <a:noFill/>
        <a:ln w="25376">
          <a:noFill/>
        </a:ln>
      </c:spPr>
    </c:plotArea>
    <c:legend>
      <c:legendPos val="b"/>
      <c:layout/>
      <c:overlay val="0"/>
      <c:txPr>
        <a:bodyPr/>
        <a:lstStyle/>
        <a:p>
          <a:pPr>
            <a:defRPr sz="1198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6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14022</c:v>
                </c:pt>
                <c:pt idx="1">
                  <c:v>8432</c:v>
                </c:pt>
                <c:pt idx="2">
                  <c:v>8443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34499.4</c:v>
                </c:pt>
                <c:pt idx="1">
                  <c:v>35450.1</c:v>
                </c:pt>
                <c:pt idx="2">
                  <c:v>36035.9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1144192"/>
        <c:axId val="161145984"/>
        <c:axId val="0"/>
      </c:bar3DChart>
      <c:catAx>
        <c:axId val="161144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1145984"/>
        <c:crosses val="autoZero"/>
        <c:auto val="1"/>
        <c:lblAlgn val="ctr"/>
        <c:lblOffset val="100"/>
        <c:noMultiLvlLbl val="0"/>
      </c:catAx>
      <c:valAx>
        <c:axId val="1611459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61144192"/>
        <c:crosses val="autoZero"/>
        <c:crossBetween val="between"/>
      </c:valAx>
      <c:spPr>
        <a:noFill/>
        <a:ln w="25398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399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  <c:userShapes r:id="rId2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03561007841234"/>
          <c:y val="3.7327473507509853E-2"/>
          <c:w val="0.83443725550962178"/>
          <c:h val="0.552008871160434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Национальная безопасность и правоохранительная деятельность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3748</c:v>
                </c:pt>
                <c:pt idx="1">
                  <c:v>3350</c:v>
                </c:pt>
                <c:pt idx="2">
                  <c:v>3150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Национальная оборона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295.10000000000002</c:v>
                </c:pt>
                <c:pt idx="1">
                  <c:v>298.2</c:v>
                </c:pt>
                <c:pt idx="2">
                  <c:v>308.89999999999998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9254016"/>
        <c:axId val="349256320"/>
      </c:barChart>
      <c:catAx>
        <c:axId val="349254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9256320"/>
        <c:crosses val="autoZero"/>
        <c:auto val="1"/>
        <c:lblAlgn val="ctr"/>
        <c:lblOffset val="100"/>
        <c:noMultiLvlLbl val="0"/>
      </c:catAx>
      <c:valAx>
        <c:axId val="349256320"/>
        <c:scaling>
          <c:orientation val="minMax"/>
          <c:max val="4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349254016"/>
        <c:crosses val="autoZero"/>
        <c:crossBetween val="between"/>
      </c:valAx>
      <c:spPr>
        <a:noFill/>
        <a:ln w="25398">
          <a:noFill/>
        </a:ln>
      </c:spPr>
    </c:plotArea>
    <c:legend>
      <c:legendPos val="b"/>
      <c:layout>
        <c:manualLayout>
          <c:xMode val="edge"/>
          <c:yMode val="edge"/>
          <c:x val="0.10411228257484763"/>
          <c:y val="0.71906137431145134"/>
          <c:w val="0.8683567774367188"/>
          <c:h val="0.12702903757142092"/>
        </c:manualLayout>
      </c:layout>
      <c:overlay val="0"/>
      <c:txPr>
        <a:bodyPr/>
        <a:lstStyle/>
        <a:p>
          <a:pPr>
            <a:defRPr sz="1200" b="1">
              <a:latin typeface="Clarendo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0.14698857495754208"/>
                  <c:y val="-0.14882064074034418"/>
                </c:manualLayout>
              </c:layout>
              <c:spPr/>
              <c:txPr>
                <a:bodyPr rot="0"/>
                <a:lstStyle/>
                <a:p>
                  <a:pPr>
                    <a:defRPr sz="12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4697441025071298"/>
                  <c:y val="-6.0626944228419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4680407596109311E-2"/>
                  <c:y val="-8.57689675950039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Сельское хозяйство</c:v>
                </c:pt>
                <c:pt idx="1">
                  <c:v>Транспорт</c:v>
                </c:pt>
                <c:pt idx="2">
                  <c:v>Дорожное  хозяйство</c:v>
                </c:pt>
                <c:pt idx="3">
                  <c:v>Другие вопросы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2.3E-2</c:v>
                </c:pt>
                <c:pt idx="1">
                  <c:v>2.4E-2</c:v>
                </c:pt>
                <c:pt idx="2">
                  <c:v>0.94899999999999995</c:v>
                </c:pt>
                <c:pt idx="3">
                  <c:v>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9843264142275"/>
          <c:y val="0.21674672809670073"/>
          <c:w val="0.53653486150023122"/>
          <c:h val="0.6899499591260109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0.12247867520892752"/>
                  <c:y val="-0.10471926730363303"/>
                </c:manualLayout>
              </c:layout>
              <c:spPr/>
              <c:txPr>
                <a:bodyPr rot="0"/>
                <a:lstStyle/>
                <a:p>
                  <a:pPr>
                    <a:defRPr sz="12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4207526324235578"/>
                  <c:y val="-9.36961865348296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495735041785482E-2"/>
                  <c:y val="-0.148811590378846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Сельское хозяйство</c:v>
                </c:pt>
                <c:pt idx="1">
                  <c:v>Водное хозяйство</c:v>
                </c:pt>
                <c:pt idx="2">
                  <c:v>Транспорт</c:v>
                </c:pt>
                <c:pt idx="3">
                  <c:v>Дорожное  хозяйство</c:v>
                </c:pt>
                <c:pt idx="4">
                  <c:v>Другие вопросы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0.13700000000000001</c:v>
                </c:pt>
                <c:pt idx="1">
                  <c:v>1.2E-2</c:v>
                </c:pt>
                <c:pt idx="2">
                  <c:v>0.123</c:v>
                </c:pt>
                <c:pt idx="3">
                  <c:v>0.70699999999999996</c:v>
                </c:pt>
                <c:pt idx="4">
                  <c:v>1.7999999999999999E-2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394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81405869800354"/>
          <c:y val="0.19499189527891847"/>
          <c:w val="0.40987923104103247"/>
          <c:h val="0.6928238986903344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0.17636711788513149"/>
                  <c:y val="-6.7572378484606246E-2"/>
                </c:manualLayout>
              </c:layout>
              <c:spPr/>
              <c:txPr>
                <a:bodyPr rot="0"/>
                <a:lstStyle/>
                <a:p>
                  <a:pPr>
                    <a:defRPr sz="12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30863975608589456"/>
                  <c:y val="3.2743594792635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3227186671131019"/>
                  <c:y val="-0.240142950848746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22535284070131478"/>
                  <c:y val="-3.28805208929668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12247395065862055"/>
                  <c:y val="-8.28076892481713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Сельское хозяйство</c:v>
                </c:pt>
                <c:pt idx="1">
                  <c:v>Водное хозяйство</c:v>
                </c:pt>
                <c:pt idx="2">
                  <c:v>Транспорт</c:v>
                </c:pt>
                <c:pt idx="3">
                  <c:v>Дорожное  хозяйство</c:v>
                </c:pt>
                <c:pt idx="4">
                  <c:v>Другие вопросы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0.13400000000000001</c:v>
                </c:pt>
                <c:pt idx="1">
                  <c:v>1.2E-2</c:v>
                </c:pt>
                <c:pt idx="2">
                  <c:v>0.121</c:v>
                </c:pt>
                <c:pt idx="3">
                  <c:v>0.71499999999999997</c:v>
                </c:pt>
                <c:pt idx="4">
                  <c:v>1.7999999999999999E-2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pPr>
            <a:r>
              <a:rPr lang="en-US" dirty="0" smtClean="0"/>
              <a:t>201</a:t>
            </a:r>
            <a:r>
              <a:rPr lang="ru-RU" dirty="0" smtClean="0"/>
              <a:t>9</a:t>
            </a:r>
            <a:endParaRPr lang="en-US" dirty="0"/>
          </a:p>
        </c:rich>
      </c:tx>
      <c:layout>
        <c:manualLayout>
          <c:xMode val="edge"/>
          <c:yMode val="edge"/>
          <c:x val="3.1376388832224985E-3"/>
          <c:y val="6.7792799484970037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explosion val="19"/>
          <c:dPt>
            <c:idx val="0"/>
            <c:bubble3D val="0"/>
          </c:dPt>
          <c:dPt>
            <c:idx val="1"/>
            <c:bubble3D val="0"/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94.4</c:v>
                </c:pt>
                <c:pt idx="1">
                  <c:v>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54">
          <a:noFill/>
        </a:ln>
      </c:spPr>
    </c:plotArea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  <c:userShapes r:id="rId2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pPr>
            <a:r>
              <a:rPr lang="en-US" dirty="0" smtClean="0"/>
              <a:t>20</a:t>
            </a:r>
            <a:r>
              <a:rPr lang="ru-RU" dirty="0" smtClean="0"/>
              <a:t>20</a:t>
            </a:r>
            <a:endParaRPr lang="en-US" dirty="0"/>
          </a:p>
        </c:rich>
      </c:tx>
      <c:layout>
        <c:manualLayout>
          <c:xMode val="edge"/>
          <c:yMode val="edge"/>
          <c:x val="3.1379068818743697E-3"/>
          <c:y val="6.7792842967799749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9935068942957164E-2"/>
          <c:y val="0.33652536549436957"/>
          <c:w val="0.86716167339431494"/>
          <c:h val="0.588759685137865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explosion val="20"/>
          <c:dPt>
            <c:idx val="0"/>
            <c:bubble3D val="0"/>
          </c:dPt>
          <c:dPt>
            <c:idx val="1"/>
            <c:bubble3D val="0"/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94.4</c:v>
                </c:pt>
                <c:pt idx="1">
                  <c:v>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0">
          <a:noFill/>
        </a:ln>
      </c:spPr>
    </c:plotArea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1972362547952205"/>
          <c:w val="0.87717138571904707"/>
          <c:h val="0.7350310749785982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cat>
            <c:strRef>
              <c:f>Лист1!$A$2:$A$3</c:f>
              <c:strCache>
                <c:ptCount val="2"/>
                <c:pt idx="0">
                  <c:v>Содержание отдела сельского хозяйства</c:v>
                </c:pt>
                <c:pt idx="1">
                  <c:v>МП "Устойчивое развитие сельских территорий"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12.9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51">
          <a:noFill/>
        </a:ln>
      </c:spPr>
    </c:plotArea>
    <c:legend>
      <c:legendPos val="r"/>
      <c:layout>
        <c:manualLayout>
          <c:xMode val="edge"/>
          <c:yMode val="edge"/>
          <c:x val="0.58899062748504949"/>
          <c:y val="0.18501291989664082"/>
          <c:w val="0.40400126866803643"/>
          <c:h val="0.62997416020671837"/>
        </c:manualLayout>
      </c:layout>
      <c:overlay val="0"/>
      <c:txPr>
        <a:bodyPr/>
        <a:lstStyle/>
        <a:p>
          <a:pPr>
            <a:defRPr sz="996"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5415936"/>
        <c:axId val="355417472"/>
        <c:axId val="0"/>
      </c:bar3DChart>
      <c:catAx>
        <c:axId val="355415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2" b="1">
                <a:solidFill>
                  <a:schemeClr val="accent3">
                    <a:lumMod val="50000"/>
                  </a:schemeClr>
                </a:solidFill>
              </a:defRPr>
            </a:pPr>
            <a:endParaRPr lang="ru-RU"/>
          </a:p>
        </c:txPr>
        <c:crossAx val="355417472"/>
        <c:crosses val="autoZero"/>
        <c:auto val="1"/>
        <c:lblAlgn val="ctr"/>
        <c:lblOffset val="100"/>
        <c:noMultiLvlLbl val="0"/>
      </c:catAx>
      <c:valAx>
        <c:axId val="3554174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55415936"/>
        <c:crosses val="autoZero"/>
        <c:crossBetween val="between"/>
      </c:valAx>
      <c:spPr>
        <a:noFill/>
        <a:ln w="25412">
          <a:noFill/>
        </a:ln>
      </c:spPr>
    </c:plotArea>
    <c:plotVisOnly val="1"/>
    <c:dispBlanksAs val="gap"/>
    <c:showDLblsOverMax val="0"/>
  </c:chart>
  <c:txPr>
    <a:bodyPr/>
    <a:lstStyle/>
    <a:p>
      <a:pPr>
        <a:defRPr sz="1802"/>
      </a:pPr>
      <a:endParaRPr lang="ru-RU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1000</c:v>
                </c:pt>
                <c:pt idx="1">
                  <c:v>1000</c:v>
                </c:pt>
                <c:pt idx="2">
                  <c:v>1000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6311040"/>
        <c:axId val="356312576"/>
      </c:barChart>
      <c:catAx>
        <c:axId val="356311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6312576"/>
        <c:crosses val="autoZero"/>
        <c:auto val="1"/>
        <c:lblAlgn val="ctr"/>
        <c:lblOffset val="100"/>
        <c:noMultiLvlLbl val="0"/>
      </c:catAx>
      <c:valAx>
        <c:axId val="35631257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356311040"/>
        <c:crosses val="autoZero"/>
        <c:crossBetween val="between"/>
      </c:valAx>
      <c:spPr>
        <a:noFill/>
        <a:ln w="25403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Поддержка предпринимательства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120</c:v>
                </c:pt>
                <c:pt idx="2">
                  <c:v>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6340864"/>
        <c:axId val="356342400"/>
      </c:barChart>
      <c:catAx>
        <c:axId val="356340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56342400"/>
        <c:crosses val="autoZero"/>
        <c:auto val="1"/>
        <c:lblAlgn val="ctr"/>
        <c:lblOffset val="100"/>
        <c:noMultiLvlLbl val="0"/>
      </c:catAx>
      <c:valAx>
        <c:axId val="35634240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356340864"/>
        <c:crosses val="autoZero"/>
        <c:crossBetween val="between"/>
      </c:valAx>
      <c:spPr>
        <a:noFill/>
        <a:ln w="25377">
          <a:noFill/>
        </a:ln>
      </c:spPr>
    </c:plotArea>
    <c:legend>
      <c:legendPos val="b"/>
      <c:layout/>
      <c:overlay val="0"/>
      <c:txPr>
        <a:bodyPr/>
        <a:lstStyle/>
        <a:p>
          <a:pPr>
            <a:defRPr sz="998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796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690871954398244"/>
          <c:y val="1.6623645892781421E-2"/>
          <c:w val="0.66688316682761739"/>
          <c:h val="0.8171398951794053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Налоги на совокупный доход</c:v>
                </c:pt>
                <c:pt idx="2">
                  <c:v>Акцизы по подакцизным товарам</c:v>
                </c:pt>
                <c:pt idx="3">
                  <c:v>Государственная пошлина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54</c:v>
                </c:pt>
                <c:pt idx="1">
                  <c:v>8</c:v>
                </c:pt>
                <c:pt idx="2">
                  <c:v>8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66FF66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99FF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FF66"/>
              </a:solidFill>
            </c:spPr>
          </c:dPt>
          <c:dPt>
            <c:idx val="3"/>
            <c:invertIfNegative val="0"/>
            <c:bubble3D val="0"/>
            <c:spPr>
              <a:solidFill>
                <a:srgbClr val="00CCFF"/>
              </a:solidFill>
            </c:spPr>
          </c:dPt>
          <c:dPt>
            <c:idx val="4"/>
            <c:invertIfNegative val="0"/>
            <c:bubble3D val="0"/>
            <c:spPr>
              <a:solidFill>
                <a:srgbClr val="CC0066"/>
              </a:solidFill>
            </c:spPr>
          </c:dPt>
          <c:dLbls>
            <c:dLbl>
              <c:idx val="1"/>
              <c:layout>
                <c:manualLayout>
                  <c:x val="2.2046161537606957E-2"/>
                  <c:y val="-6.783434319263683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98" b="1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13237.7</c:v>
                </c:pt>
                <c:pt idx="1">
                  <c:v>56538.9</c:v>
                </c:pt>
                <c:pt idx="2">
                  <c:v>7156.5</c:v>
                </c:pt>
                <c:pt idx="3">
                  <c:v>656.3</c:v>
                </c:pt>
                <c:pt idx="4">
                  <c:v>3801.4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7211136"/>
        <c:axId val="357217024"/>
      </c:barChart>
      <c:catAx>
        <c:axId val="357211136"/>
        <c:scaling>
          <c:orientation val="minMax"/>
        </c:scaling>
        <c:delete val="1"/>
        <c:axPos val="b"/>
        <c:majorTickMark val="out"/>
        <c:minorTickMark val="none"/>
        <c:tickLblPos val="nextTo"/>
        <c:crossAx val="357217024"/>
        <c:crosses val="autoZero"/>
        <c:auto val="1"/>
        <c:lblAlgn val="ctr"/>
        <c:lblOffset val="100"/>
        <c:noMultiLvlLbl val="0"/>
      </c:catAx>
      <c:valAx>
        <c:axId val="35721702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357211136"/>
        <c:crosses val="autoZero"/>
        <c:crossBetween val="between"/>
      </c:valAx>
      <c:spPr>
        <a:noFill/>
        <a:ln w="25374">
          <a:noFill/>
        </a:ln>
      </c:spPr>
    </c:plotArea>
    <c:plotVisOnly val="1"/>
    <c:dispBlanksAs val="gap"/>
    <c:showDLblsOverMax val="0"/>
  </c:chart>
  <c:txPr>
    <a:bodyPr/>
    <a:lstStyle/>
    <a:p>
      <a:pPr>
        <a:defRPr sz="1796"/>
      </a:pPr>
      <a:endParaRPr lang="ru-RU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66FF66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99FF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FF66"/>
              </a:solidFill>
            </c:spPr>
          </c:dPt>
          <c:dPt>
            <c:idx val="3"/>
            <c:invertIfNegative val="0"/>
            <c:bubble3D val="0"/>
            <c:spPr>
              <a:solidFill>
                <a:srgbClr val="00CCFF"/>
              </a:solidFill>
            </c:spPr>
          </c:dPt>
          <c:dPt>
            <c:idx val="4"/>
            <c:invertIfNegative val="0"/>
            <c:bubble3D val="0"/>
            <c:spPr>
              <a:solidFill>
                <a:srgbClr val="CC0066"/>
              </a:solidFill>
            </c:spPr>
          </c:dPt>
          <c:dLbls>
            <c:dLbl>
              <c:idx val="1"/>
              <c:layout>
                <c:manualLayout>
                  <c:x val="2.2046161537606964E-2"/>
                  <c:y val="-6.78343431926368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98" b="1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11693.5</c:v>
                </c:pt>
                <c:pt idx="1">
                  <c:v>46252.6</c:v>
                </c:pt>
                <c:pt idx="2">
                  <c:v>6425</c:v>
                </c:pt>
                <c:pt idx="3">
                  <c:v>616</c:v>
                </c:pt>
                <c:pt idx="4">
                  <c:v>3500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9604096"/>
        <c:axId val="350212096"/>
      </c:barChart>
      <c:catAx>
        <c:axId val="349604096"/>
        <c:scaling>
          <c:orientation val="minMax"/>
        </c:scaling>
        <c:delete val="1"/>
        <c:axPos val="b"/>
        <c:majorTickMark val="out"/>
        <c:minorTickMark val="none"/>
        <c:tickLblPos val="nextTo"/>
        <c:crossAx val="350212096"/>
        <c:crosses val="autoZero"/>
        <c:auto val="1"/>
        <c:lblAlgn val="ctr"/>
        <c:lblOffset val="100"/>
        <c:noMultiLvlLbl val="0"/>
      </c:catAx>
      <c:valAx>
        <c:axId val="35021209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349604096"/>
        <c:crosses val="autoZero"/>
        <c:crossBetween val="between"/>
      </c:valAx>
      <c:spPr>
        <a:noFill/>
        <a:ln w="25374">
          <a:noFill/>
        </a:ln>
      </c:spPr>
    </c:plotArea>
    <c:plotVisOnly val="1"/>
    <c:dispBlanksAs val="gap"/>
    <c:showDLblsOverMax val="0"/>
  </c:chart>
  <c:txPr>
    <a:bodyPr/>
    <a:lstStyle/>
    <a:p>
      <a:pPr>
        <a:defRPr sz="1796"/>
      </a:pPr>
      <a:endParaRPr lang="ru-RU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66FF66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99FF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FF66"/>
              </a:solidFill>
            </c:spPr>
          </c:dPt>
          <c:dPt>
            <c:idx val="3"/>
            <c:invertIfNegative val="0"/>
            <c:bubble3D val="0"/>
            <c:spPr>
              <a:solidFill>
                <a:srgbClr val="00CCFF"/>
              </a:solidFill>
            </c:spPr>
          </c:dPt>
          <c:dPt>
            <c:idx val="4"/>
            <c:invertIfNegative val="0"/>
            <c:bubble3D val="0"/>
            <c:spPr>
              <a:solidFill>
                <a:srgbClr val="CC0066"/>
              </a:solidFill>
            </c:spPr>
          </c:dPt>
          <c:dLbls>
            <c:dLbl>
              <c:idx val="1"/>
              <c:layout>
                <c:manualLayout>
                  <c:x val="2.2046161537606974E-2"/>
                  <c:y val="-6.78343431926368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11693.5</c:v>
                </c:pt>
                <c:pt idx="1">
                  <c:v>47373.9</c:v>
                </c:pt>
                <c:pt idx="2">
                  <c:v>6445</c:v>
                </c:pt>
                <c:pt idx="3">
                  <c:v>617.5</c:v>
                </c:pt>
                <c:pt idx="4">
                  <c:v>3500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7238272"/>
        <c:axId val="357239808"/>
      </c:barChart>
      <c:catAx>
        <c:axId val="357238272"/>
        <c:scaling>
          <c:orientation val="minMax"/>
        </c:scaling>
        <c:delete val="1"/>
        <c:axPos val="b"/>
        <c:majorTickMark val="out"/>
        <c:minorTickMark val="none"/>
        <c:tickLblPos val="nextTo"/>
        <c:crossAx val="357239808"/>
        <c:crosses val="autoZero"/>
        <c:auto val="1"/>
        <c:lblAlgn val="ctr"/>
        <c:lblOffset val="100"/>
        <c:noMultiLvlLbl val="0"/>
      </c:catAx>
      <c:valAx>
        <c:axId val="35723980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357238272"/>
        <c:crosses val="autoZero"/>
        <c:crossBetween val="between"/>
      </c:valAx>
      <c:spPr>
        <a:noFill/>
        <a:ln w="25391">
          <a:noFill/>
        </a:ln>
      </c:spPr>
    </c:plotArea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398" dirty="0" smtClean="0"/>
              <a:t>2018 </a:t>
            </a:r>
            <a:r>
              <a:rPr lang="ru-RU" sz="1398" dirty="0" smtClean="0"/>
              <a:t>год</a:t>
            </a:r>
            <a:r>
              <a:rPr lang="ru-RU" sz="1398" baseline="0" dirty="0" smtClean="0"/>
              <a:t> </a:t>
            </a:r>
            <a:r>
              <a:rPr lang="ru-RU" sz="1398" baseline="0" dirty="0" smtClean="0"/>
              <a:t>11222,92 </a:t>
            </a:r>
            <a:r>
              <a:rPr lang="ru-RU" sz="1398" dirty="0" err="1" smtClean="0"/>
              <a:t>тыс.руб</a:t>
            </a:r>
            <a:r>
              <a:rPr lang="ru-RU" sz="1398" dirty="0" smtClean="0"/>
              <a:t>.</a:t>
            </a:r>
            <a:endParaRPr lang="ru-RU" sz="14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4"/>
                <c:pt idx="0">
                  <c:v>ММБУК Новосильская ЦБС</c:v>
                </c:pt>
                <c:pt idx="1">
                  <c:v>ММБУК Новосильское КДО</c:v>
                </c:pt>
                <c:pt idx="2">
                  <c:v>ММБУК Новосильское РКМ</c:v>
                </c:pt>
                <c:pt idx="3">
                  <c:v>Другие вопросы в области культуры, кинематографии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2054.02</c:v>
                </c:pt>
                <c:pt idx="1">
                  <c:v>4937.7</c:v>
                </c:pt>
                <c:pt idx="2">
                  <c:v>1441.2</c:v>
                </c:pt>
                <c:pt idx="3">
                  <c:v>2790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7272192"/>
        <c:axId val="357290368"/>
      </c:barChart>
      <c:catAx>
        <c:axId val="357272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99" baseline="0"/>
            </a:pPr>
            <a:endParaRPr lang="ru-RU"/>
          </a:p>
        </c:txPr>
        <c:crossAx val="357290368"/>
        <c:crosses val="autoZero"/>
        <c:auto val="1"/>
        <c:lblAlgn val="ctr"/>
        <c:lblOffset val="100"/>
        <c:noMultiLvlLbl val="0"/>
      </c:catAx>
      <c:valAx>
        <c:axId val="35729036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357272192"/>
        <c:crosses val="autoZero"/>
        <c:crossBetween val="between"/>
      </c:valAx>
      <c:spPr>
        <a:noFill/>
        <a:ln w="25399">
          <a:noFill/>
        </a:ln>
      </c:spPr>
    </c:plotArea>
    <c:plotVisOnly val="1"/>
    <c:dispBlanksAs val="gap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56152467304642E-2"/>
          <c:y val="0.17117354828442485"/>
          <c:w val="0.9420876950653907"/>
          <c:h val="0.45225417896509995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6912128"/>
        <c:axId val="356926208"/>
      </c:barChart>
      <c:catAx>
        <c:axId val="356912128"/>
        <c:scaling>
          <c:orientation val="minMax"/>
        </c:scaling>
        <c:delete val="1"/>
        <c:axPos val="b"/>
        <c:majorTickMark val="out"/>
        <c:minorTickMark val="none"/>
        <c:tickLblPos val="nextTo"/>
        <c:crossAx val="356926208"/>
        <c:crosses val="autoZero"/>
        <c:auto val="1"/>
        <c:lblAlgn val="ctr"/>
        <c:lblOffset val="100"/>
        <c:noMultiLvlLbl val="0"/>
      </c:catAx>
      <c:valAx>
        <c:axId val="35692620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3569121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Пенсионное обеспечение</c:v>
                </c:pt>
              </c:strCache>
            </c:strRef>
          </c:tx>
          <c:spPr>
            <a:solidFill>
              <a:srgbClr val="FFFF66"/>
            </a:solidFill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402.6</c:v>
                </c:pt>
                <c:pt idx="1">
                  <c:v>302.5</c:v>
                </c:pt>
                <c:pt idx="2">
                  <c:v>298.7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Социальное обеспечение населения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280</c:v>
                </c:pt>
                <c:pt idx="1">
                  <c:v>220</c:v>
                </c:pt>
                <c:pt idx="2">
                  <c:v>200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Охрана семьи и детства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6363.6</c:v>
                </c:pt>
                <c:pt idx="1">
                  <c:v>5420.3</c:v>
                </c:pt>
                <c:pt idx="2">
                  <c:v>5421.2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Другие вопросы в области социальной политики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554.79999999999995</c:v>
                </c:pt>
                <c:pt idx="1">
                  <c:v>554.79999999999995</c:v>
                </c:pt>
                <c:pt idx="2">
                  <c:v>554.79999999999995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57072896"/>
        <c:axId val="357074432"/>
      </c:barChart>
      <c:catAx>
        <c:axId val="357072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57074432"/>
        <c:crosses val="autoZero"/>
        <c:auto val="1"/>
        <c:lblAlgn val="ctr"/>
        <c:lblOffset val="100"/>
        <c:noMultiLvlLbl val="0"/>
      </c:catAx>
      <c:valAx>
        <c:axId val="357074432"/>
        <c:scaling>
          <c:orientation val="minMax"/>
          <c:max val="10000"/>
          <c:min val="0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357072896"/>
        <c:crosses val="autoZero"/>
        <c:crossBetween val="between"/>
        <c:majorUnit val="1000"/>
        <c:minorUnit val="200"/>
      </c:valAx>
      <c:spPr>
        <a:noFill/>
        <a:ln w="25401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Физическая</a:t>
            </a:r>
            <a:r>
              <a:rPr lang="ru-RU" baseline="0" dirty="0" smtClean="0"/>
              <a:t> культура и спорт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Массовый спорт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250</c:v>
                </c:pt>
                <c:pt idx="1">
                  <c:v>200</c:v>
                </c:pt>
                <c:pt idx="2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0254336"/>
        <c:axId val="170255872"/>
        <c:axId val="0"/>
      </c:bar3DChart>
      <c:catAx>
        <c:axId val="170254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0255872"/>
        <c:crosses val="autoZero"/>
        <c:auto val="1"/>
        <c:lblAlgn val="ctr"/>
        <c:lblOffset val="100"/>
        <c:noMultiLvlLbl val="0"/>
      </c:catAx>
      <c:valAx>
        <c:axId val="170255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0254336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3000</c:v>
                </c:pt>
                <c:pt idx="1">
                  <c:v>2000</c:v>
                </c:pt>
                <c:pt idx="2">
                  <c:v>1000</c:v>
                </c:pt>
                <c:pt idx="3">
                  <c:v>4000</c:v>
                </c:pt>
                <c:pt idx="4">
                  <c:v>2500</c:v>
                </c:pt>
                <c:pt idx="5">
                  <c:v>1000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76181888"/>
        <c:axId val="76183424"/>
      </c:barChart>
      <c:catAx>
        <c:axId val="7618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76183424"/>
        <c:crosses val="autoZero"/>
        <c:auto val="1"/>
        <c:lblAlgn val="ctr"/>
        <c:lblOffset val="100"/>
        <c:noMultiLvlLbl val="0"/>
      </c:catAx>
      <c:valAx>
        <c:axId val="76183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76181888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6.7340067340067337E-3"/>
                  <c:y val="-5.60457516339869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на 01.01.2019</c:v>
                </c:pt>
                <c:pt idx="1">
                  <c:v>на 01.01.2020</c:v>
                </c:pt>
                <c:pt idx="2">
                  <c:v>на 01.01.2021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2500</c:v>
                </c:pt>
                <c:pt idx="1">
                  <c:v>1000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76233344"/>
        <c:axId val="251736448"/>
      </c:barChart>
      <c:catAx>
        <c:axId val="76233344"/>
        <c:scaling>
          <c:orientation val="minMax"/>
        </c:scaling>
        <c:delete val="0"/>
        <c:axPos val="b"/>
        <c:majorTickMark val="none"/>
        <c:minorTickMark val="none"/>
        <c:tickLblPos val="nextTo"/>
        <c:crossAx val="251736448"/>
        <c:crosses val="autoZero"/>
        <c:auto val="1"/>
        <c:lblAlgn val="ctr"/>
        <c:lblOffset val="100"/>
        <c:noMultiLvlLbl val="0"/>
      </c:catAx>
      <c:valAx>
        <c:axId val="2517364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762333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37000"/>
                    <a:hueMod val="100000"/>
                    <a:satMod val="200000"/>
                    <a:lumMod val="88000"/>
                  </a:schemeClr>
                </a:gs>
                <a:gs pos="100000">
                  <a:schemeClr val="accent4">
                    <a:tint val="53000"/>
                    <a:shade val="100000"/>
                    <a:hueMod val="100000"/>
                    <a:satMod val="350000"/>
                    <a:lumMod val="79000"/>
                  </a:schemeClr>
                </a:gs>
              </a:gsLst>
              <a:lin ang="5400000" scaled="1"/>
            </a:gradFill>
            <a:ln w="15875" cap="flat" cmpd="sng" algn="ctr">
              <a:solidFill>
                <a:schemeClr val="accent4"/>
              </a:solidFill>
              <a:prstDash val="solid"/>
            </a:ln>
            <a:effectLst>
              <a:outerShdw blurRad="50800" dist="12700" dir="5280000" rotWithShape="0">
                <a:srgbClr val="000000">
                  <a:alpha val="40000"/>
                </a:srgbClr>
              </a:outerShdw>
            </a:effectLst>
          </c:spPr>
          <c:invertIfNegative val="0"/>
          <c:dLbls>
            <c:dLbl>
              <c:idx val="2"/>
              <c:layout>
                <c:manualLayout>
                  <c:x val="6.7340067340067337E-3"/>
                  <c:y val="-5.706495906265956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на 01.01.2018</c:v>
                </c:pt>
                <c:pt idx="1">
                  <c:v>на 01.01.2019</c:v>
                </c:pt>
                <c:pt idx="2">
                  <c:v>на 01.01.2020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14900.7</c:v>
                </c:pt>
                <c:pt idx="1">
                  <c:v>12444.5</c:v>
                </c:pt>
                <c:pt idx="2">
                  <c:v>12600.6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250994688"/>
        <c:axId val="250996224"/>
      </c:barChart>
      <c:catAx>
        <c:axId val="250994688"/>
        <c:scaling>
          <c:orientation val="minMax"/>
        </c:scaling>
        <c:delete val="0"/>
        <c:axPos val="b"/>
        <c:majorTickMark val="none"/>
        <c:minorTickMark val="none"/>
        <c:tickLblPos val="nextTo"/>
        <c:crossAx val="250996224"/>
        <c:crosses val="autoZero"/>
        <c:auto val="1"/>
        <c:lblAlgn val="ctr"/>
        <c:lblOffset val="100"/>
        <c:noMultiLvlLbl val="0"/>
      </c:catAx>
      <c:valAx>
        <c:axId val="2509962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50994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4"/>
              <c:layout>
                <c:manualLayout>
                  <c:x val="3.6914503039713942E-2"/>
                  <c:y val="-9.448354944688684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60.4</c:v>
                </c:pt>
                <c:pt idx="1">
                  <c:v>10.5</c:v>
                </c:pt>
                <c:pt idx="2">
                  <c:v>8.4</c:v>
                </c:pt>
                <c:pt idx="3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404">
          <a:noFill/>
        </a:ln>
      </c:spPr>
    </c:plotArea>
    <c:plotVisOnly val="1"/>
    <c:dispBlanksAs val="zero"/>
    <c:showDLblsOverMax val="0"/>
  </c:chart>
  <c:txPr>
    <a:bodyPr/>
    <a:lstStyle/>
    <a:p>
      <a:pPr>
        <a:defRPr sz="1798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Lbls>
            <c:dLbl>
              <c:idx val="4"/>
              <c:layout>
                <c:manualLayout>
                  <c:x val="6.4525350841776394E-2"/>
                  <c:y val="-5.669012966813207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60.4</c:v>
                </c:pt>
                <c:pt idx="1">
                  <c:v>10.6</c:v>
                </c:pt>
                <c:pt idx="2">
                  <c:v>8.4</c:v>
                </c:pt>
                <c:pt idx="3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384">
          <a:noFill/>
        </a:ln>
      </c:spPr>
    </c:plotArea>
    <c:plotVisOnly val="1"/>
    <c:dispBlanksAs val="zero"/>
    <c:showDLblsOverMax val="0"/>
  </c:chart>
  <c:txPr>
    <a:bodyPr/>
    <a:lstStyle/>
    <a:p>
      <a:pPr>
        <a:defRPr sz="1797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26104</c:v>
                </c:pt>
                <c:pt idx="1">
                  <c:v>26484</c:v>
                </c:pt>
                <c:pt idx="2">
                  <c:v>26881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915968"/>
        <c:axId val="220975104"/>
      </c:barChart>
      <c:catAx>
        <c:axId val="2209159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97"/>
            </a:pPr>
            <a:endParaRPr lang="ru-RU"/>
          </a:p>
        </c:txPr>
        <c:crossAx val="220975104"/>
        <c:crosses val="autoZero"/>
        <c:auto val="1"/>
        <c:lblAlgn val="ctr"/>
        <c:lblOffset val="100"/>
        <c:noMultiLvlLbl val="0"/>
      </c:catAx>
      <c:valAx>
        <c:axId val="2209751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97"/>
            </a:pPr>
            <a:endParaRPr lang="ru-RU"/>
          </a:p>
        </c:txPr>
        <c:crossAx val="220915968"/>
        <c:crosses val="autoZero"/>
        <c:crossBetween val="between"/>
      </c:valAx>
      <c:spPr>
        <a:noFill/>
        <a:ln w="25386">
          <a:noFill/>
        </a:ln>
      </c:spPr>
    </c:plotArea>
    <c:plotVisOnly val="1"/>
    <c:dispBlanksAs val="gap"/>
    <c:showDLblsOverMax val="0"/>
  </c:chart>
  <c:txPr>
    <a:bodyPr/>
    <a:lstStyle/>
    <a:p>
      <a:pPr>
        <a:defRPr sz="1797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848546742669875E-2"/>
          <c:y val="0.16225974891678702"/>
          <c:w val="0.66985078581012369"/>
          <c:h val="0.6966448172425306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53.7</c:v>
                </c:pt>
                <c:pt idx="1">
                  <c:v>46.3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39">
          <a:noFill/>
        </a:ln>
      </c:spPr>
    </c:plotArea>
    <c:plotVisOnly val="1"/>
    <c:dispBlanksAs val="zero"/>
    <c:showDLblsOverMax val="0"/>
  </c:chart>
  <c:txPr>
    <a:bodyPr/>
    <a:lstStyle/>
    <a:p>
      <a:pPr>
        <a:defRPr sz="1797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6"/>
          <c:dPt>
            <c:idx val="0"/>
            <c:bubble3D val="0"/>
          </c:dPt>
          <c:dPt>
            <c:idx val="1"/>
            <c:bubble3D val="0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60.4</c:v>
                </c:pt>
                <c:pt idx="1">
                  <c:v>39.6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96">
          <a:noFill/>
        </a:ln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3F3769-07B4-41E9-9554-73ECAAA75E8D}" type="doc">
      <dgm:prSet loTypeId="urn:microsoft.com/office/officeart/2005/8/layout/vList5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48F4927-3152-498E-B63E-F7C59BEF16F0}">
      <dgm:prSet phldrT="[Текст]" custT="1"/>
      <dgm:spPr/>
      <dgm:t>
        <a:bodyPr/>
        <a:lstStyle/>
        <a:p>
          <a:r>
            <a:rPr lang="ru-RU" sz="1400" dirty="0" smtClean="0"/>
            <a:t>26484</a:t>
          </a:r>
        </a:p>
        <a:p>
          <a:r>
            <a:rPr lang="ru-RU" sz="1400" dirty="0" smtClean="0"/>
            <a:t> тыс. руб</a:t>
          </a:r>
          <a:r>
            <a:rPr lang="ru-RU" sz="900" dirty="0" smtClean="0"/>
            <a:t>.</a:t>
          </a:r>
          <a:endParaRPr lang="ru-RU" sz="900" dirty="0"/>
        </a:p>
      </dgm:t>
    </dgm:pt>
    <dgm:pt modelId="{5556CD7C-DE70-446E-809C-C14CC33FF839}" type="parTrans" cxnId="{1E255530-1D32-44DD-991D-CF5D5B0C7A4C}">
      <dgm:prSet/>
      <dgm:spPr/>
      <dgm:t>
        <a:bodyPr/>
        <a:lstStyle/>
        <a:p>
          <a:endParaRPr lang="ru-RU"/>
        </a:p>
      </dgm:t>
    </dgm:pt>
    <dgm:pt modelId="{D86D4F54-ADC6-4D9E-AF43-45623E79B43A}" type="sibTrans" cxnId="{1E255530-1D32-44DD-991D-CF5D5B0C7A4C}">
      <dgm:prSet/>
      <dgm:spPr/>
      <dgm:t>
        <a:bodyPr/>
        <a:lstStyle/>
        <a:p>
          <a:endParaRPr lang="ru-RU"/>
        </a:p>
      </dgm:t>
    </dgm:pt>
    <dgm:pt modelId="{C296D4AE-94D8-4286-923F-4D61BF98EA80}">
      <dgm:prSet phldrT="[Текст]"/>
      <dgm:spPr/>
      <dgm:t>
        <a:bodyPr/>
        <a:lstStyle/>
        <a:p>
          <a:r>
            <a:rPr lang="ru-RU" dirty="0" smtClean="0"/>
            <a:t>Налог на доходы физических лиц</a:t>
          </a:r>
          <a:endParaRPr lang="ru-RU" dirty="0"/>
        </a:p>
      </dgm:t>
    </dgm:pt>
    <dgm:pt modelId="{D45DD932-EBE1-411E-937E-927A4DFAB067}" type="parTrans" cxnId="{544532FE-FF71-44F2-B6AC-8AC9BEBC26E0}">
      <dgm:prSet/>
      <dgm:spPr/>
      <dgm:t>
        <a:bodyPr/>
        <a:lstStyle/>
        <a:p>
          <a:endParaRPr lang="ru-RU"/>
        </a:p>
      </dgm:t>
    </dgm:pt>
    <dgm:pt modelId="{BA221FFB-2707-4DDF-BB3D-1B4AF8969B1F}" type="sibTrans" cxnId="{544532FE-FF71-44F2-B6AC-8AC9BEBC26E0}">
      <dgm:prSet/>
      <dgm:spPr/>
      <dgm:t>
        <a:bodyPr/>
        <a:lstStyle/>
        <a:p>
          <a:endParaRPr lang="ru-RU"/>
        </a:p>
      </dgm:t>
    </dgm:pt>
    <dgm:pt modelId="{5F4FC5B5-F628-4F69-BFB8-AF7DE2EDF913}">
      <dgm:prSet phldrT="[Текст]" custT="1"/>
      <dgm:spPr/>
      <dgm:t>
        <a:bodyPr/>
        <a:lstStyle/>
        <a:p>
          <a:r>
            <a:rPr lang="ru-RU" sz="1400" dirty="0" smtClean="0"/>
            <a:t>4602,1 тыс. руб.</a:t>
          </a:r>
          <a:endParaRPr lang="ru-RU" sz="1400" dirty="0"/>
        </a:p>
      </dgm:t>
    </dgm:pt>
    <dgm:pt modelId="{49893415-832F-4274-8577-4125C7C1BD46}" type="parTrans" cxnId="{61EB86E2-67F7-45A6-BD0E-FE57CC22E981}">
      <dgm:prSet/>
      <dgm:spPr/>
      <dgm:t>
        <a:bodyPr/>
        <a:lstStyle/>
        <a:p>
          <a:endParaRPr lang="ru-RU"/>
        </a:p>
      </dgm:t>
    </dgm:pt>
    <dgm:pt modelId="{F9E3B4ED-08AF-4496-B0CD-D47AEC0F3F17}" type="sibTrans" cxnId="{61EB86E2-67F7-45A6-BD0E-FE57CC22E981}">
      <dgm:prSet/>
      <dgm:spPr/>
      <dgm:t>
        <a:bodyPr/>
        <a:lstStyle/>
        <a:p>
          <a:endParaRPr lang="ru-RU"/>
        </a:p>
      </dgm:t>
    </dgm:pt>
    <dgm:pt modelId="{EBE5EE59-5D7A-4FAF-A9B3-AFC9ECF6DE2A}">
      <dgm:prSet phldrT="[Текст]"/>
      <dgm:spPr/>
      <dgm:t>
        <a:bodyPr/>
        <a:lstStyle/>
        <a:p>
          <a:r>
            <a:rPr lang="ru-RU" dirty="0" smtClean="0"/>
            <a:t>670 тыс.руб.</a:t>
          </a:r>
          <a:endParaRPr lang="ru-RU" dirty="0"/>
        </a:p>
      </dgm:t>
    </dgm:pt>
    <dgm:pt modelId="{CFCC5A72-D86A-4E3A-8BCE-B14A10CB27A1}" type="parTrans" cxnId="{5336D5AE-E011-45A0-8218-9B81BC40F198}">
      <dgm:prSet/>
      <dgm:spPr/>
      <dgm:t>
        <a:bodyPr/>
        <a:lstStyle/>
        <a:p>
          <a:endParaRPr lang="ru-RU"/>
        </a:p>
      </dgm:t>
    </dgm:pt>
    <dgm:pt modelId="{305AAFEC-D278-4CA8-8C81-B7367894C4EF}" type="sibTrans" cxnId="{5336D5AE-E011-45A0-8218-9B81BC40F198}">
      <dgm:prSet/>
      <dgm:spPr/>
      <dgm:t>
        <a:bodyPr/>
        <a:lstStyle/>
        <a:p>
          <a:endParaRPr lang="ru-RU"/>
        </a:p>
      </dgm:t>
    </dgm:pt>
    <dgm:pt modelId="{43E4EA6F-B635-451D-BC9B-746E6C234242}">
      <dgm:prSet phldrT="[Текст]"/>
      <dgm:spPr/>
      <dgm:t>
        <a:bodyPr/>
        <a:lstStyle/>
        <a:p>
          <a:r>
            <a:rPr lang="ru-RU" dirty="0" smtClean="0"/>
            <a:t>Акцизы по подакцизным товарам</a:t>
          </a:r>
          <a:endParaRPr lang="ru-RU" dirty="0"/>
        </a:p>
      </dgm:t>
    </dgm:pt>
    <dgm:pt modelId="{C7B6C8DF-2A52-4EB3-92A3-FAA97A6D9692}" type="parTrans" cxnId="{B47196F0-70EE-49C1-A90B-5C8D73064E41}">
      <dgm:prSet/>
      <dgm:spPr/>
      <dgm:t>
        <a:bodyPr/>
        <a:lstStyle/>
        <a:p>
          <a:endParaRPr lang="ru-RU"/>
        </a:p>
      </dgm:t>
    </dgm:pt>
    <dgm:pt modelId="{7431695A-2201-4E5B-95F1-368C9F02300A}" type="sibTrans" cxnId="{B47196F0-70EE-49C1-A90B-5C8D73064E41}">
      <dgm:prSet/>
      <dgm:spPr/>
      <dgm:t>
        <a:bodyPr/>
        <a:lstStyle/>
        <a:p>
          <a:endParaRPr lang="ru-RU"/>
        </a:p>
      </dgm:t>
    </dgm:pt>
    <dgm:pt modelId="{763C89E1-95B4-4BBE-B0DB-2673233A17AC}">
      <dgm:prSet phldrT="[Текст]" custT="1"/>
      <dgm:spPr/>
      <dgm:t>
        <a:bodyPr/>
        <a:lstStyle/>
        <a:p>
          <a:r>
            <a:rPr lang="ru-RU" sz="1400" dirty="0" smtClean="0"/>
            <a:t>3694</a:t>
          </a:r>
        </a:p>
        <a:p>
          <a:r>
            <a:rPr lang="ru-RU" sz="1400" dirty="0" smtClean="0"/>
            <a:t>тыс. руб</a:t>
          </a:r>
          <a:r>
            <a:rPr lang="ru-RU" sz="800" dirty="0" smtClean="0"/>
            <a:t>.</a:t>
          </a:r>
          <a:endParaRPr lang="ru-RU" sz="800" dirty="0"/>
        </a:p>
      </dgm:t>
    </dgm:pt>
    <dgm:pt modelId="{7E349AA5-8A7B-44B5-B2CC-E2E41AECD7A2}" type="parTrans" cxnId="{B67563FD-7688-47A4-8B80-D96EA0EA472D}">
      <dgm:prSet/>
      <dgm:spPr/>
      <dgm:t>
        <a:bodyPr/>
        <a:lstStyle/>
        <a:p>
          <a:endParaRPr lang="ru-RU"/>
        </a:p>
      </dgm:t>
    </dgm:pt>
    <dgm:pt modelId="{31C228E1-C74C-4DE8-9E55-F82AD38243E0}" type="sibTrans" cxnId="{B67563FD-7688-47A4-8B80-D96EA0EA472D}">
      <dgm:prSet/>
      <dgm:spPr/>
      <dgm:t>
        <a:bodyPr/>
        <a:lstStyle/>
        <a:p>
          <a:endParaRPr lang="ru-RU"/>
        </a:p>
      </dgm:t>
    </dgm:pt>
    <dgm:pt modelId="{04AE7DDF-1F36-4BB9-A8AF-C969A5191FFC}">
      <dgm:prSet phldrT="[Текст]"/>
      <dgm:spPr/>
      <dgm:t>
        <a:bodyPr/>
        <a:lstStyle/>
        <a:p>
          <a:r>
            <a:rPr lang="ru-RU" dirty="0" smtClean="0"/>
            <a:t>Государственная пошлина</a:t>
          </a:r>
          <a:endParaRPr lang="ru-RU" dirty="0"/>
        </a:p>
      </dgm:t>
    </dgm:pt>
    <dgm:pt modelId="{C86292E2-B7E6-4D9C-88E3-AA1DE4812371}" type="parTrans" cxnId="{EE4D341F-93DE-4C15-BE04-0F1578ACE1F3}">
      <dgm:prSet/>
      <dgm:spPr/>
      <dgm:t>
        <a:bodyPr/>
        <a:lstStyle/>
        <a:p>
          <a:endParaRPr lang="ru-RU"/>
        </a:p>
      </dgm:t>
    </dgm:pt>
    <dgm:pt modelId="{030440C6-CF2A-44E9-A03A-7C5AE270A69A}" type="sibTrans" cxnId="{EE4D341F-93DE-4C15-BE04-0F1578ACE1F3}">
      <dgm:prSet/>
      <dgm:spPr/>
      <dgm:t>
        <a:bodyPr/>
        <a:lstStyle/>
        <a:p>
          <a:endParaRPr lang="ru-RU"/>
        </a:p>
      </dgm:t>
    </dgm:pt>
    <dgm:pt modelId="{2D22C969-F870-428C-8E94-86FC1F7EE7F9}">
      <dgm:prSet phldrT="[Текст]"/>
      <dgm:spPr/>
      <dgm:t>
        <a:bodyPr/>
        <a:lstStyle/>
        <a:p>
          <a:r>
            <a:rPr lang="ru-RU" dirty="0" smtClean="0"/>
            <a:t>Налоги на совокупный доход</a:t>
          </a:r>
          <a:endParaRPr lang="ru-RU" dirty="0"/>
        </a:p>
      </dgm:t>
    </dgm:pt>
    <dgm:pt modelId="{F7056644-79C8-49F8-BEDA-5D608FBF688C}" type="parTrans" cxnId="{97D0D248-37D3-4D7D-AB2A-2155A1B7E907}">
      <dgm:prSet/>
      <dgm:spPr/>
      <dgm:t>
        <a:bodyPr/>
        <a:lstStyle/>
        <a:p>
          <a:endParaRPr lang="ru-RU"/>
        </a:p>
      </dgm:t>
    </dgm:pt>
    <dgm:pt modelId="{270AAA6D-FB2A-4A2D-A61F-990A2D453152}" type="sibTrans" cxnId="{97D0D248-37D3-4D7D-AB2A-2155A1B7E907}">
      <dgm:prSet/>
      <dgm:spPr/>
      <dgm:t>
        <a:bodyPr/>
        <a:lstStyle/>
        <a:p>
          <a:endParaRPr lang="ru-RU"/>
        </a:p>
      </dgm:t>
    </dgm:pt>
    <dgm:pt modelId="{80992891-A32B-4731-A924-1721A7FEDC7F}" type="pres">
      <dgm:prSet presAssocID="{523F3769-07B4-41E9-9554-73ECAAA75E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BFA365-C3F9-485B-B0A3-B4BC74C218A7}" type="pres">
      <dgm:prSet presAssocID="{248F4927-3152-498E-B63E-F7C59BEF16F0}" presName="linNode" presStyleCnt="0"/>
      <dgm:spPr/>
    </dgm:pt>
    <dgm:pt modelId="{B0D09CF4-C147-4692-9EC6-109AFC553275}" type="pres">
      <dgm:prSet presAssocID="{248F4927-3152-498E-B63E-F7C59BEF16F0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05BBCC-BEFE-4367-86EF-44702AF23BA5}" type="pres">
      <dgm:prSet presAssocID="{248F4927-3152-498E-B63E-F7C59BEF16F0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CB1ADA-1614-4040-9CE0-4316390B4F8B}" type="pres">
      <dgm:prSet presAssocID="{D86D4F54-ADC6-4D9E-AF43-45623E79B43A}" presName="sp" presStyleCnt="0"/>
      <dgm:spPr/>
    </dgm:pt>
    <dgm:pt modelId="{56C0A0CF-39B6-4154-BC46-F3732EEC447D}" type="pres">
      <dgm:prSet presAssocID="{5F4FC5B5-F628-4F69-BFB8-AF7DE2EDF913}" presName="linNode" presStyleCnt="0"/>
      <dgm:spPr/>
    </dgm:pt>
    <dgm:pt modelId="{5D010674-FF8D-414C-BA8A-A0677FCE0CE5}" type="pres">
      <dgm:prSet presAssocID="{5F4FC5B5-F628-4F69-BFB8-AF7DE2EDF913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F6A058-2906-45BD-9B09-414CB067D94F}" type="pres">
      <dgm:prSet presAssocID="{5F4FC5B5-F628-4F69-BFB8-AF7DE2EDF913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DB122-88F0-45E9-B189-A5F91AC0D67E}" type="pres">
      <dgm:prSet presAssocID="{F9E3B4ED-08AF-4496-B0CD-D47AEC0F3F17}" presName="sp" presStyleCnt="0"/>
      <dgm:spPr/>
    </dgm:pt>
    <dgm:pt modelId="{6FADBA2F-9E6B-4E98-9FB0-4F4A1B45857C}" type="pres">
      <dgm:prSet presAssocID="{EBE5EE59-5D7A-4FAF-A9B3-AFC9ECF6DE2A}" presName="linNode" presStyleCnt="0"/>
      <dgm:spPr/>
    </dgm:pt>
    <dgm:pt modelId="{EE2182C3-6919-4368-BCEA-EE540C8DAD07}" type="pres">
      <dgm:prSet presAssocID="{EBE5EE59-5D7A-4FAF-A9B3-AFC9ECF6DE2A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92179F-62F4-4542-8E3A-6E5B03541143}" type="pres">
      <dgm:prSet presAssocID="{EBE5EE59-5D7A-4FAF-A9B3-AFC9ECF6DE2A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039711-3F99-41E5-A0AF-2C366250F11E}" type="pres">
      <dgm:prSet presAssocID="{305AAFEC-D278-4CA8-8C81-B7367894C4EF}" presName="sp" presStyleCnt="0"/>
      <dgm:spPr/>
    </dgm:pt>
    <dgm:pt modelId="{9F341404-2AF7-4A02-A60B-1B8ACE16AF75}" type="pres">
      <dgm:prSet presAssocID="{763C89E1-95B4-4BBE-B0DB-2673233A17AC}" presName="linNode" presStyleCnt="0"/>
      <dgm:spPr/>
    </dgm:pt>
    <dgm:pt modelId="{6A1D5DDA-320E-42E4-AFB4-8DC725DBE14A}" type="pres">
      <dgm:prSet presAssocID="{763C89E1-95B4-4BBE-B0DB-2673233A17AC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D59F8-1978-4B21-B281-093238C0FE46}" type="pres">
      <dgm:prSet presAssocID="{763C89E1-95B4-4BBE-B0DB-2673233A17AC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255530-1D32-44DD-991D-CF5D5B0C7A4C}" srcId="{523F3769-07B4-41E9-9554-73ECAAA75E8D}" destId="{248F4927-3152-498E-B63E-F7C59BEF16F0}" srcOrd="0" destOrd="0" parTransId="{5556CD7C-DE70-446E-809C-C14CC33FF839}" sibTransId="{D86D4F54-ADC6-4D9E-AF43-45623E79B43A}"/>
    <dgm:cxn modelId="{35A4E02E-C0B4-4644-86CA-17ECA0B7463B}" type="presOf" srcId="{523F3769-07B4-41E9-9554-73ECAAA75E8D}" destId="{80992891-A32B-4731-A924-1721A7FEDC7F}" srcOrd="0" destOrd="0" presId="urn:microsoft.com/office/officeart/2005/8/layout/vList5"/>
    <dgm:cxn modelId="{97D0D248-37D3-4D7D-AB2A-2155A1B7E907}" srcId="{763C89E1-95B4-4BBE-B0DB-2673233A17AC}" destId="{2D22C969-F870-428C-8E94-86FC1F7EE7F9}" srcOrd="0" destOrd="0" parTransId="{F7056644-79C8-49F8-BEDA-5D608FBF688C}" sibTransId="{270AAA6D-FB2A-4A2D-A61F-990A2D453152}"/>
    <dgm:cxn modelId="{EE4D341F-93DE-4C15-BE04-0F1578ACE1F3}" srcId="{EBE5EE59-5D7A-4FAF-A9B3-AFC9ECF6DE2A}" destId="{04AE7DDF-1F36-4BB9-A8AF-C969A5191FFC}" srcOrd="0" destOrd="0" parTransId="{C86292E2-B7E6-4D9C-88E3-AA1DE4812371}" sibTransId="{030440C6-CF2A-44E9-A03A-7C5AE270A69A}"/>
    <dgm:cxn modelId="{B67563FD-7688-47A4-8B80-D96EA0EA472D}" srcId="{523F3769-07B4-41E9-9554-73ECAAA75E8D}" destId="{763C89E1-95B4-4BBE-B0DB-2673233A17AC}" srcOrd="3" destOrd="0" parTransId="{7E349AA5-8A7B-44B5-B2CC-E2E41AECD7A2}" sibTransId="{31C228E1-C74C-4DE8-9E55-F82AD38243E0}"/>
    <dgm:cxn modelId="{078248A7-6518-459F-83A9-4CDBA57F1284}" type="presOf" srcId="{763C89E1-95B4-4BBE-B0DB-2673233A17AC}" destId="{6A1D5DDA-320E-42E4-AFB4-8DC725DBE14A}" srcOrd="0" destOrd="0" presId="urn:microsoft.com/office/officeart/2005/8/layout/vList5"/>
    <dgm:cxn modelId="{882B3F18-B4CF-40BF-BC51-900188C53909}" type="presOf" srcId="{43E4EA6F-B635-451D-BC9B-746E6C234242}" destId="{D4F6A058-2906-45BD-9B09-414CB067D94F}" srcOrd="0" destOrd="0" presId="urn:microsoft.com/office/officeart/2005/8/layout/vList5"/>
    <dgm:cxn modelId="{7C0CFB55-C907-4FB2-A3C8-325331EEB1F3}" type="presOf" srcId="{04AE7DDF-1F36-4BB9-A8AF-C969A5191FFC}" destId="{4892179F-62F4-4542-8E3A-6E5B03541143}" srcOrd="0" destOrd="0" presId="urn:microsoft.com/office/officeart/2005/8/layout/vList5"/>
    <dgm:cxn modelId="{544532FE-FF71-44F2-B6AC-8AC9BEBC26E0}" srcId="{248F4927-3152-498E-B63E-F7C59BEF16F0}" destId="{C296D4AE-94D8-4286-923F-4D61BF98EA80}" srcOrd="0" destOrd="0" parTransId="{D45DD932-EBE1-411E-937E-927A4DFAB067}" sibTransId="{BA221FFB-2707-4DDF-BB3D-1B4AF8969B1F}"/>
    <dgm:cxn modelId="{A1F35D2F-2BB6-4573-AB2F-5249281D70BC}" type="presOf" srcId="{2D22C969-F870-428C-8E94-86FC1F7EE7F9}" destId="{426D59F8-1978-4B21-B281-093238C0FE46}" srcOrd="0" destOrd="0" presId="urn:microsoft.com/office/officeart/2005/8/layout/vList5"/>
    <dgm:cxn modelId="{47A34D5B-C68A-4EB6-B5B1-BA51E8486A07}" type="presOf" srcId="{C296D4AE-94D8-4286-923F-4D61BF98EA80}" destId="{4605BBCC-BEFE-4367-86EF-44702AF23BA5}" srcOrd="0" destOrd="0" presId="urn:microsoft.com/office/officeart/2005/8/layout/vList5"/>
    <dgm:cxn modelId="{D9FF4262-678A-4C5D-BA5A-B6AE11D45BDA}" type="presOf" srcId="{248F4927-3152-498E-B63E-F7C59BEF16F0}" destId="{B0D09CF4-C147-4692-9EC6-109AFC553275}" srcOrd="0" destOrd="0" presId="urn:microsoft.com/office/officeart/2005/8/layout/vList5"/>
    <dgm:cxn modelId="{B47196F0-70EE-49C1-A90B-5C8D73064E41}" srcId="{5F4FC5B5-F628-4F69-BFB8-AF7DE2EDF913}" destId="{43E4EA6F-B635-451D-BC9B-746E6C234242}" srcOrd="0" destOrd="0" parTransId="{C7B6C8DF-2A52-4EB3-92A3-FAA97A6D9692}" sibTransId="{7431695A-2201-4E5B-95F1-368C9F02300A}"/>
    <dgm:cxn modelId="{5336D5AE-E011-45A0-8218-9B81BC40F198}" srcId="{523F3769-07B4-41E9-9554-73ECAAA75E8D}" destId="{EBE5EE59-5D7A-4FAF-A9B3-AFC9ECF6DE2A}" srcOrd="2" destOrd="0" parTransId="{CFCC5A72-D86A-4E3A-8BCE-B14A10CB27A1}" sibTransId="{305AAFEC-D278-4CA8-8C81-B7367894C4EF}"/>
    <dgm:cxn modelId="{422EEDCF-D937-4DFA-AD7D-055FBC3F6E21}" type="presOf" srcId="{5F4FC5B5-F628-4F69-BFB8-AF7DE2EDF913}" destId="{5D010674-FF8D-414C-BA8A-A0677FCE0CE5}" srcOrd="0" destOrd="0" presId="urn:microsoft.com/office/officeart/2005/8/layout/vList5"/>
    <dgm:cxn modelId="{61EB86E2-67F7-45A6-BD0E-FE57CC22E981}" srcId="{523F3769-07B4-41E9-9554-73ECAAA75E8D}" destId="{5F4FC5B5-F628-4F69-BFB8-AF7DE2EDF913}" srcOrd="1" destOrd="0" parTransId="{49893415-832F-4274-8577-4125C7C1BD46}" sibTransId="{F9E3B4ED-08AF-4496-B0CD-D47AEC0F3F17}"/>
    <dgm:cxn modelId="{30CF2FA1-ADA9-4D73-A082-194029B8F6E0}" type="presOf" srcId="{EBE5EE59-5D7A-4FAF-A9B3-AFC9ECF6DE2A}" destId="{EE2182C3-6919-4368-BCEA-EE540C8DAD07}" srcOrd="0" destOrd="0" presId="urn:microsoft.com/office/officeart/2005/8/layout/vList5"/>
    <dgm:cxn modelId="{03583C27-C21E-47E0-8EF2-8A85DD9D8752}" type="presParOf" srcId="{80992891-A32B-4731-A924-1721A7FEDC7F}" destId="{09BFA365-C3F9-485B-B0A3-B4BC74C218A7}" srcOrd="0" destOrd="0" presId="urn:microsoft.com/office/officeart/2005/8/layout/vList5"/>
    <dgm:cxn modelId="{8040F07D-DEDB-414E-A814-4907885AF971}" type="presParOf" srcId="{09BFA365-C3F9-485B-B0A3-B4BC74C218A7}" destId="{B0D09CF4-C147-4692-9EC6-109AFC553275}" srcOrd="0" destOrd="0" presId="urn:microsoft.com/office/officeart/2005/8/layout/vList5"/>
    <dgm:cxn modelId="{DE99C695-DA4F-4A05-A892-658C463C1FB5}" type="presParOf" srcId="{09BFA365-C3F9-485B-B0A3-B4BC74C218A7}" destId="{4605BBCC-BEFE-4367-86EF-44702AF23BA5}" srcOrd="1" destOrd="0" presId="urn:microsoft.com/office/officeart/2005/8/layout/vList5"/>
    <dgm:cxn modelId="{28480DF7-9BEC-4B93-9675-3E554A93E7CB}" type="presParOf" srcId="{80992891-A32B-4731-A924-1721A7FEDC7F}" destId="{56CB1ADA-1614-4040-9CE0-4316390B4F8B}" srcOrd="1" destOrd="0" presId="urn:microsoft.com/office/officeart/2005/8/layout/vList5"/>
    <dgm:cxn modelId="{A01A0AD4-809F-43EC-96FD-99520BEAC3D0}" type="presParOf" srcId="{80992891-A32B-4731-A924-1721A7FEDC7F}" destId="{56C0A0CF-39B6-4154-BC46-F3732EEC447D}" srcOrd="2" destOrd="0" presId="urn:microsoft.com/office/officeart/2005/8/layout/vList5"/>
    <dgm:cxn modelId="{D966A1FF-9264-4FC8-BF35-0EB66238EDFE}" type="presParOf" srcId="{56C0A0CF-39B6-4154-BC46-F3732EEC447D}" destId="{5D010674-FF8D-414C-BA8A-A0677FCE0CE5}" srcOrd="0" destOrd="0" presId="urn:microsoft.com/office/officeart/2005/8/layout/vList5"/>
    <dgm:cxn modelId="{E0C93628-723F-4415-B3C9-E37E98EC43FF}" type="presParOf" srcId="{56C0A0CF-39B6-4154-BC46-F3732EEC447D}" destId="{D4F6A058-2906-45BD-9B09-414CB067D94F}" srcOrd="1" destOrd="0" presId="urn:microsoft.com/office/officeart/2005/8/layout/vList5"/>
    <dgm:cxn modelId="{A5469C40-6868-477D-8895-E8FB94E503AA}" type="presParOf" srcId="{80992891-A32B-4731-A924-1721A7FEDC7F}" destId="{394DB122-88F0-45E9-B189-A5F91AC0D67E}" srcOrd="3" destOrd="0" presId="urn:microsoft.com/office/officeart/2005/8/layout/vList5"/>
    <dgm:cxn modelId="{F3DD33CC-8040-4398-865B-C61B2872301C}" type="presParOf" srcId="{80992891-A32B-4731-A924-1721A7FEDC7F}" destId="{6FADBA2F-9E6B-4E98-9FB0-4F4A1B45857C}" srcOrd="4" destOrd="0" presId="urn:microsoft.com/office/officeart/2005/8/layout/vList5"/>
    <dgm:cxn modelId="{66A145A5-9E81-47C2-9AA4-0152EA4C33B9}" type="presParOf" srcId="{6FADBA2F-9E6B-4E98-9FB0-4F4A1B45857C}" destId="{EE2182C3-6919-4368-BCEA-EE540C8DAD07}" srcOrd="0" destOrd="0" presId="urn:microsoft.com/office/officeart/2005/8/layout/vList5"/>
    <dgm:cxn modelId="{350B65F0-94C0-4840-99B5-4BC95948AD7A}" type="presParOf" srcId="{6FADBA2F-9E6B-4E98-9FB0-4F4A1B45857C}" destId="{4892179F-62F4-4542-8E3A-6E5B03541143}" srcOrd="1" destOrd="0" presId="urn:microsoft.com/office/officeart/2005/8/layout/vList5"/>
    <dgm:cxn modelId="{747F135C-F5FE-43A2-9F2F-806AB9E6F355}" type="presParOf" srcId="{80992891-A32B-4731-A924-1721A7FEDC7F}" destId="{5D039711-3F99-41E5-A0AF-2C366250F11E}" srcOrd="5" destOrd="0" presId="urn:microsoft.com/office/officeart/2005/8/layout/vList5"/>
    <dgm:cxn modelId="{68FEFB5D-411A-4D95-BD1D-1BD2F3A6BD15}" type="presParOf" srcId="{80992891-A32B-4731-A924-1721A7FEDC7F}" destId="{9F341404-2AF7-4A02-A60B-1B8ACE16AF75}" srcOrd="6" destOrd="0" presId="urn:microsoft.com/office/officeart/2005/8/layout/vList5"/>
    <dgm:cxn modelId="{0DB80B16-24A4-44F1-8826-8CEA7F688F28}" type="presParOf" srcId="{9F341404-2AF7-4A02-A60B-1B8ACE16AF75}" destId="{6A1D5DDA-320E-42E4-AFB4-8DC725DBE14A}" srcOrd="0" destOrd="0" presId="urn:microsoft.com/office/officeart/2005/8/layout/vList5"/>
    <dgm:cxn modelId="{FB10830B-FAEC-4BBC-8732-E1A7789B00AB}" type="presParOf" srcId="{9F341404-2AF7-4A02-A60B-1B8ACE16AF75}" destId="{426D59F8-1978-4B21-B281-093238C0FE4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83058FB-D7E4-42AC-AC47-EC9D2740D50F}" type="doc">
      <dgm:prSet loTypeId="urn:microsoft.com/office/officeart/2005/8/layout/chevron2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07E63CAE-E07F-43B5-8B9A-D5F850D11316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1000" b="1" dirty="0" smtClean="0">
              <a:solidFill>
                <a:schemeClr val="tx1"/>
              </a:solidFill>
            </a:rPr>
            <a:t>14620 тыс. руб.</a:t>
          </a:r>
          <a:endParaRPr lang="ru-RU" sz="1000" b="1" dirty="0">
            <a:solidFill>
              <a:schemeClr val="tx1"/>
            </a:solidFill>
          </a:endParaRPr>
        </a:p>
      </dgm:t>
    </dgm:pt>
    <dgm:pt modelId="{375DCA21-9E7E-40F6-948E-A053C477649F}" type="parTrans" cxnId="{2D2C0DA9-A653-42AC-B6EA-4721981C84DD}">
      <dgm:prSet/>
      <dgm:spPr/>
      <dgm:t>
        <a:bodyPr/>
        <a:lstStyle/>
        <a:p>
          <a:endParaRPr lang="ru-RU"/>
        </a:p>
      </dgm:t>
    </dgm:pt>
    <dgm:pt modelId="{43DE1715-4354-493F-A47C-A623A5CC279E}" type="sibTrans" cxnId="{2D2C0DA9-A653-42AC-B6EA-4721981C84DD}">
      <dgm:prSet/>
      <dgm:spPr/>
      <dgm:t>
        <a:bodyPr/>
        <a:lstStyle/>
        <a:p>
          <a:endParaRPr lang="ru-RU"/>
        </a:p>
      </dgm:t>
    </dgm:pt>
    <dgm:pt modelId="{F6574D3B-92FB-4DCB-B065-D50275DB829B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400" b="1" dirty="0" smtClean="0"/>
            <a:t>Дотации</a:t>
          </a:r>
          <a:endParaRPr lang="ru-RU" sz="1400" b="1" dirty="0"/>
        </a:p>
      </dgm:t>
    </dgm:pt>
    <dgm:pt modelId="{46BC5F37-5023-4CBB-B312-34E61BCA88F6}" type="parTrans" cxnId="{46F2B67B-D789-4877-BC64-8E487CBF3F4A}">
      <dgm:prSet/>
      <dgm:spPr/>
      <dgm:t>
        <a:bodyPr/>
        <a:lstStyle/>
        <a:p>
          <a:endParaRPr lang="ru-RU"/>
        </a:p>
      </dgm:t>
    </dgm:pt>
    <dgm:pt modelId="{DEA99C84-6060-4C04-AE9D-7B3EE9731EED}" type="sibTrans" cxnId="{46F2B67B-D789-4877-BC64-8E487CBF3F4A}">
      <dgm:prSet/>
      <dgm:spPr/>
      <dgm:t>
        <a:bodyPr/>
        <a:lstStyle/>
        <a:p>
          <a:endParaRPr lang="ru-RU"/>
        </a:p>
      </dgm:t>
    </dgm:pt>
    <dgm:pt modelId="{E6077133-BDE0-42DD-B3C1-F09BB1E594AC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1000" b="1" dirty="0" smtClean="0">
              <a:solidFill>
                <a:schemeClr val="tx1"/>
              </a:solidFill>
            </a:rPr>
            <a:t>49167,7 тыс. руб. </a:t>
          </a:r>
          <a:endParaRPr lang="ru-RU" sz="1000" b="1" dirty="0">
            <a:solidFill>
              <a:schemeClr val="tx1"/>
            </a:solidFill>
          </a:endParaRPr>
        </a:p>
      </dgm:t>
    </dgm:pt>
    <dgm:pt modelId="{042A2F75-4406-4FCE-B80D-1DD9ACC33D41}" type="parTrans" cxnId="{395E094B-E552-4CCE-A24B-ACD24F04D0E0}">
      <dgm:prSet/>
      <dgm:spPr/>
      <dgm:t>
        <a:bodyPr/>
        <a:lstStyle/>
        <a:p>
          <a:endParaRPr lang="ru-RU"/>
        </a:p>
      </dgm:t>
    </dgm:pt>
    <dgm:pt modelId="{3D389983-2AED-4D32-B4BF-8F3E200B0CAC}" type="sibTrans" cxnId="{395E094B-E552-4CCE-A24B-ACD24F04D0E0}">
      <dgm:prSet/>
      <dgm:spPr/>
      <dgm:t>
        <a:bodyPr/>
        <a:lstStyle/>
        <a:p>
          <a:endParaRPr lang="ru-RU"/>
        </a:p>
      </dgm:t>
    </dgm:pt>
    <dgm:pt modelId="{59AED373-E38A-4BD4-A631-3D5B3D60AB6F}">
      <dgm:prSet phldrT="[Текст]" custT="1"/>
      <dgm:spPr>
        <a:solidFill>
          <a:schemeClr val="accent2">
            <a:lumMod val="75000"/>
            <a:alpha val="90000"/>
          </a:schemeClr>
        </a:solidFill>
      </dgm:spPr>
      <dgm:t>
        <a:bodyPr/>
        <a:lstStyle/>
        <a:p>
          <a:r>
            <a:rPr lang="ru-RU" sz="1400" b="1" dirty="0" smtClean="0"/>
            <a:t>Субвенции</a:t>
          </a:r>
          <a:endParaRPr lang="ru-RU" sz="1400" b="1" dirty="0"/>
        </a:p>
      </dgm:t>
    </dgm:pt>
    <dgm:pt modelId="{50CCB01E-9655-4DCE-A1E9-F0C648B16975}" type="parTrans" cxnId="{97E9A234-F61C-4476-A7CC-648B05BE3F5D}">
      <dgm:prSet/>
      <dgm:spPr/>
      <dgm:t>
        <a:bodyPr/>
        <a:lstStyle/>
        <a:p>
          <a:endParaRPr lang="ru-RU"/>
        </a:p>
      </dgm:t>
    </dgm:pt>
    <dgm:pt modelId="{D432F0CD-F1C9-451F-9BF9-43BE67E93E0B}" type="sibTrans" cxnId="{97E9A234-F61C-4476-A7CC-648B05BE3F5D}">
      <dgm:prSet/>
      <dgm:spPr/>
      <dgm:t>
        <a:bodyPr/>
        <a:lstStyle/>
        <a:p>
          <a:endParaRPr lang="ru-RU"/>
        </a:p>
      </dgm:t>
    </dgm:pt>
    <dgm:pt modelId="{DB99D06F-8AB8-4A5C-80DE-5DC44C7EE206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tx1"/>
              </a:solidFill>
            </a:rPr>
            <a:t>1351,5  тыс. руб.</a:t>
          </a:r>
          <a:endParaRPr lang="ru-RU" sz="1000" b="1" dirty="0">
            <a:solidFill>
              <a:schemeClr val="tx1"/>
            </a:solidFill>
          </a:endParaRPr>
        </a:p>
      </dgm:t>
    </dgm:pt>
    <dgm:pt modelId="{6DE94914-5334-4144-B46A-EE4FD4FC3268}" type="parTrans" cxnId="{66BCC412-1751-4627-9966-4A0666AA316E}">
      <dgm:prSet/>
      <dgm:spPr/>
      <dgm:t>
        <a:bodyPr/>
        <a:lstStyle/>
        <a:p>
          <a:endParaRPr lang="ru-RU"/>
        </a:p>
      </dgm:t>
    </dgm:pt>
    <dgm:pt modelId="{B0437C8C-D3E7-416D-BDD8-3879B129DFF2}" type="sibTrans" cxnId="{66BCC412-1751-4627-9966-4A0666AA316E}">
      <dgm:prSet/>
      <dgm:spPr/>
      <dgm:t>
        <a:bodyPr/>
        <a:lstStyle/>
        <a:p>
          <a:endParaRPr lang="ru-RU"/>
        </a:p>
      </dgm:t>
    </dgm:pt>
    <dgm:pt modelId="{E9F8A5F5-C32D-4059-B302-A28F1DCE0B24}">
      <dgm:prSet phldrT="[Текст]" custT="1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400" b="1" dirty="0" smtClean="0"/>
            <a:t>Иные МБТ</a:t>
          </a:r>
          <a:endParaRPr lang="ru-RU" sz="1400" b="1" dirty="0"/>
        </a:p>
      </dgm:t>
    </dgm:pt>
    <dgm:pt modelId="{047E8E93-B064-4FE7-9901-8A0D6D9BBEFC}" type="parTrans" cxnId="{59ADE87A-08D2-4168-B62E-B42550DAD25F}">
      <dgm:prSet/>
      <dgm:spPr/>
      <dgm:t>
        <a:bodyPr/>
        <a:lstStyle/>
        <a:p>
          <a:endParaRPr lang="ru-RU"/>
        </a:p>
      </dgm:t>
    </dgm:pt>
    <dgm:pt modelId="{2995760B-8F30-4C00-85C9-E7B4574D3769}" type="sibTrans" cxnId="{59ADE87A-08D2-4168-B62E-B42550DAD25F}">
      <dgm:prSet/>
      <dgm:spPr/>
      <dgm:t>
        <a:bodyPr/>
        <a:lstStyle/>
        <a:p>
          <a:endParaRPr lang="ru-RU"/>
        </a:p>
      </dgm:t>
    </dgm:pt>
    <dgm:pt modelId="{76D4EB3A-2C6C-4C02-83C0-C250857A209F}" type="pres">
      <dgm:prSet presAssocID="{083058FB-D7E4-42AC-AC47-EC9D2740D50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0FF4BD-3B95-4BD9-AB03-9DE613AB4E67}" type="pres">
      <dgm:prSet presAssocID="{07E63CAE-E07F-43B5-8B9A-D5F850D11316}" presName="composite" presStyleCnt="0"/>
      <dgm:spPr/>
    </dgm:pt>
    <dgm:pt modelId="{4787B8AB-D47E-48D6-BAF8-198779755066}" type="pres">
      <dgm:prSet presAssocID="{07E63CAE-E07F-43B5-8B9A-D5F850D11316}" presName="parentText" presStyleLbl="alignNode1" presStyleIdx="0" presStyleCnt="3" custScaleX="1144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CD664-9300-4249-B2F8-9749D7BED71E}" type="pres">
      <dgm:prSet presAssocID="{07E63CAE-E07F-43B5-8B9A-D5F850D1131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EF289-5C92-44DC-8AD7-16805AC5E1ED}" type="pres">
      <dgm:prSet presAssocID="{43DE1715-4354-493F-A47C-A623A5CC279E}" presName="sp" presStyleCnt="0"/>
      <dgm:spPr/>
    </dgm:pt>
    <dgm:pt modelId="{B1DB6064-EDC5-4709-B9BF-ECEEDBCBB2E2}" type="pres">
      <dgm:prSet presAssocID="{E6077133-BDE0-42DD-B3C1-F09BB1E594AC}" presName="composite" presStyleCnt="0"/>
      <dgm:spPr/>
    </dgm:pt>
    <dgm:pt modelId="{749A1EC2-6787-4386-9A04-2D7C9A1F7635}" type="pres">
      <dgm:prSet presAssocID="{E6077133-BDE0-42DD-B3C1-F09BB1E594AC}" presName="parentText" presStyleLbl="alignNode1" presStyleIdx="1" presStyleCnt="3" custScaleX="1264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E0E3DC-04F3-46E1-BC83-DA96C976BC5F}" type="pres">
      <dgm:prSet presAssocID="{E6077133-BDE0-42DD-B3C1-F09BB1E594A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617AB-2910-4A77-8801-F5396FCEDBC0}" type="pres">
      <dgm:prSet presAssocID="{3D389983-2AED-4D32-B4BF-8F3E200B0CAC}" presName="sp" presStyleCnt="0"/>
      <dgm:spPr/>
    </dgm:pt>
    <dgm:pt modelId="{FB10846E-3AE0-4176-83E9-7C225E3A0B9C}" type="pres">
      <dgm:prSet presAssocID="{DB99D06F-8AB8-4A5C-80DE-5DC44C7EE206}" presName="composite" presStyleCnt="0"/>
      <dgm:spPr/>
    </dgm:pt>
    <dgm:pt modelId="{D3CF4780-BE37-4F30-9485-A5CEA4F1527A}" type="pres">
      <dgm:prSet presAssocID="{DB99D06F-8AB8-4A5C-80DE-5DC44C7EE206}" presName="parentText" presStyleLbl="alignNode1" presStyleIdx="2" presStyleCnt="3" custScaleX="1144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CE23A-B8E0-47E9-9EF0-3287A1E845CA}" type="pres">
      <dgm:prSet presAssocID="{DB99D06F-8AB8-4A5C-80DE-5DC44C7EE206}" presName="descendantText" presStyleLbl="alignAcc1" presStyleIdx="2" presStyleCnt="3" custLinFactNeighborX="3992" custLinFactNeighborY="5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2C0DA9-A653-42AC-B6EA-4721981C84DD}" srcId="{083058FB-D7E4-42AC-AC47-EC9D2740D50F}" destId="{07E63CAE-E07F-43B5-8B9A-D5F850D11316}" srcOrd="0" destOrd="0" parTransId="{375DCA21-9E7E-40F6-948E-A053C477649F}" sibTransId="{43DE1715-4354-493F-A47C-A623A5CC279E}"/>
    <dgm:cxn modelId="{E8B07360-855B-415C-9CC5-9840ABB21217}" type="presOf" srcId="{DB99D06F-8AB8-4A5C-80DE-5DC44C7EE206}" destId="{D3CF4780-BE37-4F30-9485-A5CEA4F1527A}" srcOrd="0" destOrd="0" presId="urn:microsoft.com/office/officeart/2005/8/layout/chevron2"/>
    <dgm:cxn modelId="{436F2C90-2409-4BB3-9A1F-B68B5062E514}" type="presOf" srcId="{E9F8A5F5-C32D-4059-B302-A28F1DCE0B24}" destId="{218CE23A-B8E0-47E9-9EF0-3287A1E845CA}" srcOrd="0" destOrd="0" presId="urn:microsoft.com/office/officeart/2005/8/layout/chevron2"/>
    <dgm:cxn modelId="{57B59595-7DE4-4BA0-9C9B-2477183BF141}" type="presOf" srcId="{59AED373-E38A-4BD4-A631-3D5B3D60AB6F}" destId="{4DE0E3DC-04F3-46E1-BC83-DA96C976BC5F}" srcOrd="0" destOrd="0" presId="urn:microsoft.com/office/officeart/2005/8/layout/chevron2"/>
    <dgm:cxn modelId="{95DA4BB3-BE26-4AD5-B7BC-2248D8303AF3}" type="presOf" srcId="{E6077133-BDE0-42DD-B3C1-F09BB1E594AC}" destId="{749A1EC2-6787-4386-9A04-2D7C9A1F7635}" srcOrd="0" destOrd="0" presId="urn:microsoft.com/office/officeart/2005/8/layout/chevron2"/>
    <dgm:cxn modelId="{97E9A234-F61C-4476-A7CC-648B05BE3F5D}" srcId="{E6077133-BDE0-42DD-B3C1-F09BB1E594AC}" destId="{59AED373-E38A-4BD4-A631-3D5B3D60AB6F}" srcOrd="0" destOrd="0" parTransId="{50CCB01E-9655-4DCE-A1E9-F0C648B16975}" sibTransId="{D432F0CD-F1C9-451F-9BF9-43BE67E93E0B}"/>
    <dgm:cxn modelId="{A3BA7273-EF57-411E-8E69-5237170304B7}" type="presOf" srcId="{07E63CAE-E07F-43B5-8B9A-D5F850D11316}" destId="{4787B8AB-D47E-48D6-BAF8-198779755066}" srcOrd="0" destOrd="0" presId="urn:microsoft.com/office/officeart/2005/8/layout/chevron2"/>
    <dgm:cxn modelId="{395E094B-E552-4CCE-A24B-ACD24F04D0E0}" srcId="{083058FB-D7E4-42AC-AC47-EC9D2740D50F}" destId="{E6077133-BDE0-42DD-B3C1-F09BB1E594AC}" srcOrd="1" destOrd="0" parTransId="{042A2F75-4406-4FCE-B80D-1DD9ACC33D41}" sibTransId="{3D389983-2AED-4D32-B4BF-8F3E200B0CAC}"/>
    <dgm:cxn modelId="{C925B1C9-A013-436A-8A40-100F1C4B1AB1}" type="presOf" srcId="{083058FB-D7E4-42AC-AC47-EC9D2740D50F}" destId="{76D4EB3A-2C6C-4C02-83C0-C250857A209F}" srcOrd="0" destOrd="0" presId="urn:microsoft.com/office/officeart/2005/8/layout/chevron2"/>
    <dgm:cxn modelId="{59ADE87A-08D2-4168-B62E-B42550DAD25F}" srcId="{DB99D06F-8AB8-4A5C-80DE-5DC44C7EE206}" destId="{E9F8A5F5-C32D-4059-B302-A28F1DCE0B24}" srcOrd="0" destOrd="0" parTransId="{047E8E93-B064-4FE7-9901-8A0D6D9BBEFC}" sibTransId="{2995760B-8F30-4C00-85C9-E7B4574D3769}"/>
    <dgm:cxn modelId="{66BCC412-1751-4627-9966-4A0666AA316E}" srcId="{083058FB-D7E4-42AC-AC47-EC9D2740D50F}" destId="{DB99D06F-8AB8-4A5C-80DE-5DC44C7EE206}" srcOrd="2" destOrd="0" parTransId="{6DE94914-5334-4144-B46A-EE4FD4FC3268}" sibTransId="{B0437C8C-D3E7-416D-BDD8-3879B129DFF2}"/>
    <dgm:cxn modelId="{6A238ACA-45FC-4B82-8FEC-7EEDD4D728DD}" type="presOf" srcId="{F6574D3B-92FB-4DCB-B065-D50275DB829B}" destId="{42ACD664-9300-4249-B2F8-9749D7BED71E}" srcOrd="0" destOrd="0" presId="urn:microsoft.com/office/officeart/2005/8/layout/chevron2"/>
    <dgm:cxn modelId="{46F2B67B-D789-4877-BC64-8E487CBF3F4A}" srcId="{07E63CAE-E07F-43B5-8B9A-D5F850D11316}" destId="{F6574D3B-92FB-4DCB-B065-D50275DB829B}" srcOrd="0" destOrd="0" parTransId="{46BC5F37-5023-4CBB-B312-34E61BCA88F6}" sibTransId="{DEA99C84-6060-4C04-AE9D-7B3EE9731EED}"/>
    <dgm:cxn modelId="{4AB1D4C8-6E45-4609-8B15-8A9D47B3E5ED}" type="presParOf" srcId="{76D4EB3A-2C6C-4C02-83C0-C250857A209F}" destId="{F20FF4BD-3B95-4BD9-AB03-9DE613AB4E67}" srcOrd="0" destOrd="0" presId="urn:microsoft.com/office/officeart/2005/8/layout/chevron2"/>
    <dgm:cxn modelId="{E371F995-202F-4F8B-BD2A-A2AA63B306CE}" type="presParOf" srcId="{F20FF4BD-3B95-4BD9-AB03-9DE613AB4E67}" destId="{4787B8AB-D47E-48D6-BAF8-198779755066}" srcOrd="0" destOrd="0" presId="urn:microsoft.com/office/officeart/2005/8/layout/chevron2"/>
    <dgm:cxn modelId="{273E761A-0116-40B7-B846-A26A004C115A}" type="presParOf" srcId="{F20FF4BD-3B95-4BD9-AB03-9DE613AB4E67}" destId="{42ACD664-9300-4249-B2F8-9749D7BED71E}" srcOrd="1" destOrd="0" presId="urn:microsoft.com/office/officeart/2005/8/layout/chevron2"/>
    <dgm:cxn modelId="{ABA72E58-1580-4F0E-A833-51CA0CD7D201}" type="presParOf" srcId="{76D4EB3A-2C6C-4C02-83C0-C250857A209F}" destId="{FB3EF289-5C92-44DC-8AD7-16805AC5E1ED}" srcOrd="1" destOrd="0" presId="urn:microsoft.com/office/officeart/2005/8/layout/chevron2"/>
    <dgm:cxn modelId="{EB1BE90C-CCB8-4E63-8885-FDCDE7BE76BD}" type="presParOf" srcId="{76D4EB3A-2C6C-4C02-83C0-C250857A209F}" destId="{B1DB6064-EDC5-4709-B9BF-ECEEDBCBB2E2}" srcOrd="2" destOrd="0" presId="urn:microsoft.com/office/officeart/2005/8/layout/chevron2"/>
    <dgm:cxn modelId="{C06AC961-8ACA-432E-B768-60FF664C7FCC}" type="presParOf" srcId="{B1DB6064-EDC5-4709-B9BF-ECEEDBCBB2E2}" destId="{749A1EC2-6787-4386-9A04-2D7C9A1F7635}" srcOrd="0" destOrd="0" presId="urn:microsoft.com/office/officeart/2005/8/layout/chevron2"/>
    <dgm:cxn modelId="{5C7A80BF-479B-4566-B5AF-3A3BC90B4FD9}" type="presParOf" srcId="{B1DB6064-EDC5-4709-B9BF-ECEEDBCBB2E2}" destId="{4DE0E3DC-04F3-46E1-BC83-DA96C976BC5F}" srcOrd="1" destOrd="0" presId="urn:microsoft.com/office/officeart/2005/8/layout/chevron2"/>
    <dgm:cxn modelId="{0E0087C7-6CFC-4723-B5E5-7EB80E65EF21}" type="presParOf" srcId="{76D4EB3A-2C6C-4C02-83C0-C250857A209F}" destId="{C56617AB-2910-4A77-8801-F5396FCEDBC0}" srcOrd="3" destOrd="0" presId="urn:microsoft.com/office/officeart/2005/8/layout/chevron2"/>
    <dgm:cxn modelId="{E7070FCA-01B5-4878-8FF0-1230F60369FC}" type="presParOf" srcId="{76D4EB3A-2C6C-4C02-83C0-C250857A209F}" destId="{FB10846E-3AE0-4176-83E9-7C225E3A0B9C}" srcOrd="4" destOrd="0" presId="urn:microsoft.com/office/officeart/2005/8/layout/chevron2"/>
    <dgm:cxn modelId="{73D3F095-B517-4930-8831-E7AE3C3E7AB1}" type="presParOf" srcId="{FB10846E-3AE0-4176-83E9-7C225E3A0B9C}" destId="{D3CF4780-BE37-4F30-9485-A5CEA4F1527A}" srcOrd="0" destOrd="0" presId="urn:microsoft.com/office/officeart/2005/8/layout/chevron2"/>
    <dgm:cxn modelId="{0A782947-C0C1-46D1-85A6-672C3574070F}" type="presParOf" srcId="{FB10846E-3AE0-4176-83E9-7C225E3A0B9C}" destId="{218CE23A-B8E0-47E9-9EF0-3287A1E845C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83058FB-D7E4-42AC-AC47-EC9D2740D50F}" type="doc">
      <dgm:prSet loTypeId="urn:microsoft.com/office/officeart/2005/8/layout/chevron2" loCatId="list" qsTypeId="urn:microsoft.com/office/officeart/2005/8/quickstyle/simple1" qsCatId="simple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07E63CAE-E07F-43B5-8B9A-D5F850D11316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1000" b="1" dirty="0" smtClean="0">
              <a:solidFill>
                <a:schemeClr val="tx1"/>
              </a:solidFill>
            </a:rPr>
            <a:t>14039 тыс. руб.</a:t>
          </a:r>
          <a:endParaRPr lang="ru-RU" sz="1000" b="1" dirty="0">
            <a:solidFill>
              <a:schemeClr val="tx1"/>
            </a:solidFill>
          </a:endParaRPr>
        </a:p>
      </dgm:t>
    </dgm:pt>
    <dgm:pt modelId="{375DCA21-9E7E-40F6-948E-A053C477649F}" type="parTrans" cxnId="{2D2C0DA9-A653-42AC-B6EA-4721981C84DD}">
      <dgm:prSet/>
      <dgm:spPr/>
      <dgm:t>
        <a:bodyPr/>
        <a:lstStyle/>
        <a:p>
          <a:endParaRPr lang="ru-RU"/>
        </a:p>
      </dgm:t>
    </dgm:pt>
    <dgm:pt modelId="{43DE1715-4354-493F-A47C-A623A5CC279E}" type="sibTrans" cxnId="{2D2C0DA9-A653-42AC-B6EA-4721981C84DD}">
      <dgm:prSet/>
      <dgm:spPr/>
      <dgm:t>
        <a:bodyPr/>
        <a:lstStyle/>
        <a:p>
          <a:endParaRPr lang="ru-RU"/>
        </a:p>
      </dgm:t>
    </dgm:pt>
    <dgm:pt modelId="{F6574D3B-92FB-4DCB-B065-D50275DB829B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400" b="1" dirty="0" smtClean="0"/>
            <a:t>Дотации</a:t>
          </a:r>
          <a:endParaRPr lang="ru-RU" sz="1400" b="1" dirty="0"/>
        </a:p>
      </dgm:t>
    </dgm:pt>
    <dgm:pt modelId="{46BC5F37-5023-4CBB-B312-34E61BCA88F6}" type="parTrans" cxnId="{46F2B67B-D789-4877-BC64-8E487CBF3F4A}">
      <dgm:prSet/>
      <dgm:spPr/>
      <dgm:t>
        <a:bodyPr/>
        <a:lstStyle/>
        <a:p>
          <a:endParaRPr lang="ru-RU"/>
        </a:p>
      </dgm:t>
    </dgm:pt>
    <dgm:pt modelId="{DEA99C84-6060-4C04-AE9D-7B3EE9731EED}" type="sibTrans" cxnId="{46F2B67B-D789-4877-BC64-8E487CBF3F4A}">
      <dgm:prSet/>
      <dgm:spPr/>
      <dgm:t>
        <a:bodyPr/>
        <a:lstStyle/>
        <a:p>
          <a:endParaRPr lang="ru-RU"/>
        </a:p>
      </dgm:t>
    </dgm:pt>
    <dgm:pt modelId="{E6077133-BDE0-42DD-B3C1-F09BB1E594AC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1000" b="1" dirty="0" smtClean="0">
              <a:solidFill>
                <a:schemeClr val="tx1"/>
              </a:solidFill>
            </a:rPr>
            <a:t>49179,7 тыс. руб. </a:t>
          </a:r>
          <a:endParaRPr lang="ru-RU" sz="1000" b="1" dirty="0">
            <a:solidFill>
              <a:schemeClr val="tx1"/>
            </a:solidFill>
          </a:endParaRPr>
        </a:p>
      </dgm:t>
    </dgm:pt>
    <dgm:pt modelId="{042A2F75-4406-4FCE-B80D-1DD9ACC33D41}" type="parTrans" cxnId="{395E094B-E552-4CCE-A24B-ACD24F04D0E0}">
      <dgm:prSet/>
      <dgm:spPr/>
      <dgm:t>
        <a:bodyPr/>
        <a:lstStyle/>
        <a:p>
          <a:endParaRPr lang="ru-RU"/>
        </a:p>
      </dgm:t>
    </dgm:pt>
    <dgm:pt modelId="{3D389983-2AED-4D32-B4BF-8F3E200B0CAC}" type="sibTrans" cxnId="{395E094B-E552-4CCE-A24B-ACD24F04D0E0}">
      <dgm:prSet/>
      <dgm:spPr/>
      <dgm:t>
        <a:bodyPr/>
        <a:lstStyle/>
        <a:p>
          <a:endParaRPr lang="ru-RU"/>
        </a:p>
      </dgm:t>
    </dgm:pt>
    <dgm:pt modelId="{59AED373-E38A-4BD4-A631-3D5B3D60AB6F}">
      <dgm:prSet phldrT="[Текст]" custT="1"/>
      <dgm:spPr>
        <a:solidFill>
          <a:schemeClr val="accent2">
            <a:lumMod val="75000"/>
            <a:alpha val="90000"/>
          </a:schemeClr>
        </a:solidFill>
      </dgm:spPr>
      <dgm:t>
        <a:bodyPr/>
        <a:lstStyle/>
        <a:p>
          <a:r>
            <a:rPr lang="ru-RU" sz="1400" b="1" dirty="0" smtClean="0"/>
            <a:t>Субвенции</a:t>
          </a:r>
          <a:endParaRPr lang="ru-RU" sz="1400" b="1" dirty="0"/>
        </a:p>
      </dgm:t>
    </dgm:pt>
    <dgm:pt modelId="{50CCB01E-9655-4DCE-A1E9-F0C648B16975}" type="parTrans" cxnId="{97E9A234-F61C-4476-A7CC-648B05BE3F5D}">
      <dgm:prSet/>
      <dgm:spPr/>
      <dgm:t>
        <a:bodyPr/>
        <a:lstStyle/>
        <a:p>
          <a:endParaRPr lang="ru-RU"/>
        </a:p>
      </dgm:t>
    </dgm:pt>
    <dgm:pt modelId="{D432F0CD-F1C9-451F-9BF9-43BE67E93E0B}" type="sibTrans" cxnId="{97E9A234-F61C-4476-A7CC-648B05BE3F5D}">
      <dgm:prSet/>
      <dgm:spPr/>
      <dgm:t>
        <a:bodyPr/>
        <a:lstStyle/>
        <a:p>
          <a:endParaRPr lang="ru-RU"/>
        </a:p>
      </dgm:t>
    </dgm:pt>
    <dgm:pt modelId="{DB99D06F-8AB8-4A5C-80DE-5DC44C7EE206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tx1"/>
              </a:solidFill>
            </a:rPr>
            <a:t>1351,5 тыс. руб.</a:t>
          </a:r>
          <a:endParaRPr lang="ru-RU" sz="1000" b="1" dirty="0">
            <a:solidFill>
              <a:schemeClr val="tx1"/>
            </a:solidFill>
          </a:endParaRPr>
        </a:p>
      </dgm:t>
    </dgm:pt>
    <dgm:pt modelId="{6DE94914-5334-4144-B46A-EE4FD4FC3268}" type="parTrans" cxnId="{66BCC412-1751-4627-9966-4A0666AA316E}">
      <dgm:prSet/>
      <dgm:spPr/>
      <dgm:t>
        <a:bodyPr/>
        <a:lstStyle/>
        <a:p>
          <a:endParaRPr lang="ru-RU"/>
        </a:p>
      </dgm:t>
    </dgm:pt>
    <dgm:pt modelId="{B0437C8C-D3E7-416D-BDD8-3879B129DFF2}" type="sibTrans" cxnId="{66BCC412-1751-4627-9966-4A0666AA316E}">
      <dgm:prSet/>
      <dgm:spPr/>
      <dgm:t>
        <a:bodyPr/>
        <a:lstStyle/>
        <a:p>
          <a:endParaRPr lang="ru-RU"/>
        </a:p>
      </dgm:t>
    </dgm:pt>
    <dgm:pt modelId="{E9F8A5F5-C32D-4059-B302-A28F1DCE0B24}">
      <dgm:prSet phldrT="[Текст]" custT="1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400" b="1" dirty="0" smtClean="0"/>
            <a:t>Иные МБТ</a:t>
          </a:r>
          <a:endParaRPr lang="ru-RU" sz="1400" b="1" dirty="0"/>
        </a:p>
      </dgm:t>
    </dgm:pt>
    <dgm:pt modelId="{047E8E93-B064-4FE7-9901-8A0D6D9BBEFC}" type="parTrans" cxnId="{59ADE87A-08D2-4168-B62E-B42550DAD25F}">
      <dgm:prSet/>
      <dgm:spPr/>
      <dgm:t>
        <a:bodyPr/>
        <a:lstStyle/>
        <a:p>
          <a:endParaRPr lang="ru-RU"/>
        </a:p>
      </dgm:t>
    </dgm:pt>
    <dgm:pt modelId="{2995760B-8F30-4C00-85C9-E7B4574D3769}" type="sibTrans" cxnId="{59ADE87A-08D2-4168-B62E-B42550DAD25F}">
      <dgm:prSet/>
      <dgm:spPr/>
      <dgm:t>
        <a:bodyPr/>
        <a:lstStyle/>
        <a:p>
          <a:endParaRPr lang="ru-RU"/>
        </a:p>
      </dgm:t>
    </dgm:pt>
    <dgm:pt modelId="{76D4EB3A-2C6C-4C02-83C0-C250857A209F}" type="pres">
      <dgm:prSet presAssocID="{083058FB-D7E4-42AC-AC47-EC9D2740D50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0FF4BD-3B95-4BD9-AB03-9DE613AB4E67}" type="pres">
      <dgm:prSet presAssocID="{07E63CAE-E07F-43B5-8B9A-D5F850D11316}" presName="composite" presStyleCnt="0"/>
      <dgm:spPr/>
    </dgm:pt>
    <dgm:pt modelId="{4787B8AB-D47E-48D6-BAF8-198779755066}" type="pres">
      <dgm:prSet presAssocID="{07E63CAE-E07F-43B5-8B9A-D5F850D11316}" presName="parentText" presStyleLbl="alignNode1" presStyleIdx="0" presStyleCnt="3" custScaleX="1144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CD664-9300-4249-B2F8-9749D7BED71E}" type="pres">
      <dgm:prSet presAssocID="{07E63CAE-E07F-43B5-8B9A-D5F850D1131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EF289-5C92-44DC-8AD7-16805AC5E1ED}" type="pres">
      <dgm:prSet presAssocID="{43DE1715-4354-493F-A47C-A623A5CC279E}" presName="sp" presStyleCnt="0"/>
      <dgm:spPr/>
    </dgm:pt>
    <dgm:pt modelId="{B1DB6064-EDC5-4709-B9BF-ECEEDBCBB2E2}" type="pres">
      <dgm:prSet presAssocID="{E6077133-BDE0-42DD-B3C1-F09BB1E594AC}" presName="composite" presStyleCnt="0"/>
      <dgm:spPr/>
    </dgm:pt>
    <dgm:pt modelId="{749A1EC2-6787-4386-9A04-2D7C9A1F7635}" type="pres">
      <dgm:prSet presAssocID="{E6077133-BDE0-42DD-B3C1-F09BB1E594AC}" presName="parentText" presStyleLbl="alignNode1" presStyleIdx="1" presStyleCnt="3" custScaleX="1264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E0E3DC-04F3-46E1-BC83-DA96C976BC5F}" type="pres">
      <dgm:prSet presAssocID="{E6077133-BDE0-42DD-B3C1-F09BB1E594A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617AB-2910-4A77-8801-F5396FCEDBC0}" type="pres">
      <dgm:prSet presAssocID="{3D389983-2AED-4D32-B4BF-8F3E200B0CAC}" presName="sp" presStyleCnt="0"/>
      <dgm:spPr/>
    </dgm:pt>
    <dgm:pt modelId="{FB10846E-3AE0-4176-83E9-7C225E3A0B9C}" type="pres">
      <dgm:prSet presAssocID="{DB99D06F-8AB8-4A5C-80DE-5DC44C7EE206}" presName="composite" presStyleCnt="0"/>
      <dgm:spPr/>
    </dgm:pt>
    <dgm:pt modelId="{D3CF4780-BE37-4F30-9485-A5CEA4F1527A}" type="pres">
      <dgm:prSet presAssocID="{DB99D06F-8AB8-4A5C-80DE-5DC44C7EE206}" presName="parentText" presStyleLbl="alignNode1" presStyleIdx="2" presStyleCnt="3" custScaleX="1144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CE23A-B8E0-47E9-9EF0-3287A1E845CA}" type="pres">
      <dgm:prSet presAssocID="{DB99D06F-8AB8-4A5C-80DE-5DC44C7EE206}" presName="descendantText" presStyleLbl="alignAcc1" presStyleIdx="2" presStyleCnt="3" custLinFactNeighborX="3992" custLinFactNeighborY="5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FABD27-787D-4574-B518-39255EFABA95}" type="presOf" srcId="{DB99D06F-8AB8-4A5C-80DE-5DC44C7EE206}" destId="{D3CF4780-BE37-4F30-9485-A5CEA4F1527A}" srcOrd="0" destOrd="0" presId="urn:microsoft.com/office/officeart/2005/8/layout/chevron2"/>
    <dgm:cxn modelId="{2D2C0DA9-A653-42AC-B6EA-4721981C84DD}" srcId="{083058FB-D7E4-42AC-AC47-EC9D2740D50F}" destId="{07E63CAE-E07F-43B5-8B9A-D5F850D11316}" srcOrd="0" destOrd="0" parTransId="{375DCA21-9E7E-40F6-948E-A053C477649F}" sibTransId="{43DE1715-4354-493F-A47C-A623A5CC279E}"/>
    <dgm:cxn modelId="{B68896BE-B8FC-4340-B2D8-BA80427C31FB}" type="presOf" srcId="{07E63CAE-E07F-43B5-8B9A-D5F850D11316}" destId="{4787B8AB-D47E-48D6-BAF8-198779755066}" srcOrd="0" destOrd="0" presId="urn:microsoft.com/office/officeart/2005/8/layout/chevron2"/>
    <dgm:cxn modelId="{97E9A234-F61C-4476-A7CC-648B05BE3F5D}" srcId="{E6077133-BDE0-42DD-B3C1-F09BB1E594AC}" destId="{59AED373-E38A-4BD4-A631-3D5B3D60AB6F}" srcOrd="0" destOrd="0" parTransId="{50CCB01E-9655-4DCE-A1E9-F0C648B16975}" sibTransId="{D432F0CD-F1C9-451F-9BF9-43BE67E93E0B}"/>
    <dgm:cxn modelId="{AD3B8635-7A70-46B4-B14A-94308A519810}" type="presOf" srcId="{F6574D3B-92FB-4DCB-B065-D50275DB829B}" destId="{42ACD664-9300-4249-B2F8-9749D7BED71E}" srcOrd="0" destOrd="0" presId="urn:microsoft.com/office/officeart/2005/8/layout/chevron2"/>
    <dgm:cxn modelId="{94569248-6C9A-4BB1-A672-B662EE7D938E}" type="presOf" srcId="{E9F8A5F5-C32D-4059-B302-A28F1DCE0B24}" destId="{218CE23A-B8E0-47E9-9EF0-3287A1E845CA}" srcOrd="0" destOrd="0" presId="urn:microsoft.com/office/officeart/2005/8/layout/chevron2"/>
    <dgm:cxn modelId="{395E094B-E552-4CCE-A24B-ACD24F04D0E0}" srcId="{083058FB-D7E4-42AC-AC47-EC9D2740D50F}" destId="{E6077133-BDE0-42DD-B3C1-F09BB1E594AC}" srcOrd="1" destOrd="0" parTransId="{042A2F75-4406-4FCE-B80D-1DD9ACC33D41}" sibTransId="{3D389983-2AED-4D32-B4BF-8F3E200B0CAC}"/>
    <dgm:cxn modelId="{59ADE87A-08D2-4168-B62E-B42550DAD25F}" srcId="{DB99D06F-8AB8-4A5C-80DE-5DC44C7EE206}" destId="{E9F8A5F5-C32D-4059-B302-A28F1DCE0B24}" srcOrd="0" destOrd="0" parTransId="{047E8E93-B064-4FE7-9901-8A0D6D9BBEFC}" sibTransId="{2995760B-8F30-4C00-85C9-E7B4574D3769}"/>
    <dgm:cxn modelId="{C42AB7FB-36A8-4B20-8AE2-A2372AD5B5EE}" type="presOf" srcId="{59AED373-E38A-4BD4-A631-3D5B3D60AB6F}" destId="{4DE0E3DC-04F3-46E1-BC83-DA96C976BC5F}" srcOrd="0" destOrd="0" presId="urn:microsoft.com/office/officeart/2005/8/layout/chevron2"/>
    <dgm:cxn modelId="{66BCC412-1751-4627-9966-4A0666AA316E}" srcId="{083058FB-D7E4-42AC-AC47-EC9D2740D50F}" destId="{DB99D06F-8AB8-4A5C-80DE-5DC44C7EE206}" srcOrd="2" destOrd="0" parTransId="{6DE94914-5334-4144-B46A-EE4FD4FC3268}" sibTransId="{B0437C8C-D3E7-416D-BDD8-3879B129DFF2}"/>
    <dgm:cxn modelId="{01151329-F1E0-445F-85CA-A4D17BD71B21}" type="presOf" srcId="{083058FB-D7E4-42AC-AC47-EC9D2740D50F}" destId="{76D4EB3A-2C6C-4C02-83C0-C250857A209F}" srcOrd="0" destOrd="0" presId="urn:microsoft.com/office/officeart/2005/8/layout/chevron2"/>
    <dgm:cxn modelId="{46F2B67B-D789-4877-BC64-8E487CBF3F4A}" srcId="{07E63CAE-E07F-43B5-8B9A-D5F850D11316}" destId="{F6574D3B-92FB-4DCB-B065-D50275DB829B}" srcOrd="0" destOrd="0" parTransId="{46BC5F37-5023-4CBB-B312-34E61BCA88F6}" sibTransId="{DEA99C84-6060-4C04-AE9D-7B3EE9731EED}"/>
    <dgm:cxn modelId="{CED8F36A-D6CC-4C89-9B8E-380879364432}" type="presOf" srcId="{E6077133-BDE0-42DD-B3C1-F09BB1E594AC}" destId="{749A1EC2-6787-4386-9A04-2D7C9A1F7635}" srcOrd="0" destOrd="0" presId="urn:microsoft.com/office/officeart/2005/8/layout/chevron2"/>
    <dgm:cxn modelId="{D64FE377-4367-49F9-9DF0-E807262D4757}" type="presParOf" srcId="{76D4EB3A-2C6C-4C02-83C0-C250857A209F}" destId="{F20FF4BD-3B95-4BD9-AB03-9DE613AB4E67}" srcOrd="0" destOrd="0" presId="urn:microsoft.com/office/officeart/2005/8/layout/chevron2"/>
    <dgm:cxn modelId="{6380FDD7-F041-4B63-9346-7705468CE3C1}" type="presParOf" srcId="{F20FF4BD-3B95-4BD9-AB03-9DE613AB4E67}" destId="{4787B8AB-D47E-48D6-BAF8-198779755066}" srcOrd="0" destOrd="0" presId="urn:microsoft.com/office/officeart/2005/8/layout/chevron2"/>
    <dgm:cxn modelId="{DB4F9A1C-440E-4628-B742-434646441892}" type="presParOf" srcId="{F20FF4BD-3B95-4BD9-AB03-9DE613AB4E67}" destId="{42ACD664-9300-4249-B2F8-9749D7BED71E}" srcOrd="1" destOrd="0" presId="urn:microsoft.com/office/officeart/2005/8/layout/chevron2"/>
    <dgm:cxn modelId="{B8B82C2C-A150-4C24-802D-C2B964860685}" type="presParOf" srcId="{76D4EB3A-2C6C-4C02-83C0-C250857A209F}" destId="{FB3EF289-5C92-44DC-8AD7-16805AC5E1ED}" srcOrd="1" destOrd="0" presId="urn:microsoft.com/office/officeart/2005/8/layout/chevron2"/>
    <dgm:cxn modelId="{5C8B7C2D-DA63-47A6-A264-A6982FB86DBE}" type="presParOf" srcId="{76D4EB3A-2C6C-4C02-83C0-C250857A209F}" destId="{B1DB6064-EDC5-4709-B9BF-ECEEDBCBB2E2}" srcOrd="2" destOrd="0" presId="urn:microsoft.com/office/officeart/2005/8/layout/chevron2"/>
    <dgm:cxn modelId="{131A3D68-1DC4-470A-9174-78EDBD47040D}" type="presParOf" srcId="{B1DB6064-EDC5-4709-B9BF-ECEEDBCBB2E2}" destId="{749A1EC2-6787-4386-9A04-2D7C9A1F7635}" srcOrd="0" destOrd="0" presId="urn:microsoft.com/office/officeart/2005/8/layout/chevron2"/>
    <dgm:cxn modelId="{61470CF0-C7E3-46DB-94F3-3927EFA51F38}" type="presParOf" srcId="{B1DB6064-EDC5-4709-B9BF-ECEEDBCBB2E2}" destId="{4DE0E3DC-04F3-46E1-BC83-DA96C976BC5F}" srcOrd="1" destOrd="0" presId="urn:microsoft.com/office/officeart/2005/8/layout/chevron2"/>
    <dgm:cxn modelId="{A655ED7D-8979-48E2-B47B-C4E7353D14AB}" type="presParOf" srcId="{76D4EB3A-2C6C-4C02-83C0-C250857A209F}" destId="{C56617AB-2910-4A77-8801-F5396FCEDBC0}" srcOrd="3" destOrd="0" presId="urn:microsoft.com/office/officeart/2005/8/layout/chevron2"/>
    <dgm:cxn modelId="{2410EDC7-6015-40F9-A921-CCB74BE4024A}" type="presParOf" srcId="{76D4EB3A-2C6C-4C02-83C0-C250857A209F}" destId="{FB10846E-3AE0-4176-83E9-7C225E3A0B9C}" srcOrd="4" destOrd="0" presId="urn:microsoft.com/office/officeart/2005/8/layout/chevron2"/>
    <dgm:cxn modelId="{81CB3EC5-991F-47E2-861F-CE4E934A84AB}" type="presParOf" srcId="{FB10846E-3AE0-4176-83E9-7C225E3A0B9C}" destId="{D3CF4780-BE37-4F30-9485-A5CEA4F1527A}" srcOrd="0" destOrd="0" presId="urn:microsoft.com/office/officeart/2005/8/layout/chevron2"/>
    <dgm:cxn modelId="{C305B3C2-824C-422E-83FE-BECE3A4C509B}" type="presParOf" srcId="{FB10846E-3AE0-4176-83E9-7C225E3A0B9C}" destId="{218CE23A-B8E0-47E9-9EF0-3287A1E845C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3837536-C23D-437A-89B3-535062ACDBAB}" type="doc">
      <dgm:prSet loTypeId="urn:microsoft.com/office/officeart/2008/layout/LinedList" loCatId="list" qsTypeId="urn:microsoft.com/office/officeart/2005/8/quickstyle/3d4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E648EF53-3F69-4E49-A902-59B28C5E33AD}">
      <dgm:prSet phldrT="[Текст]" custT="1"/>
      <dgm:spPr/>
      <dgm:t>
        <a:bodyPr/>
        <a:lstStyle/>
        <a:p>
          <a:r>
            <a:rPr lang="ru-RU" sz="1400" b="1" dirty="0" smtClean="0"/>
            <a:t>2018 </a:t>
          </a:r>
          <a:r>
            <a:rPr lang="ru-RU" sz="1400" b="1" dirty="0" smtClean="0"/>
            <a:t>год </a:t>
          </a:r>
        </a:p>
        <a:p>
          <a:r>
            <a:rPr lang="ru-RU" sz="1400" b="1" dirty="0" smtClean="0"/>
            <a:t>Всего </a:t>
          </a:r>
          <a:r>
            <a:rPr lang="ru-RU" sz="1400" b="1" dirty="0" smtClean="0"/>
            <a:t>41314,4 </a:t>
          </a:r>
          <a:r>
            <a:rPr lang="ru-RU" sz="1400" b="1" dirty="0" smtClean="0"/>
            <a:t>тыс.руб.</a:t>
          </a:r>
          <a:endParaRPr lang="ru-RU" sz="1400" b="1" dirty="0"/>
        </a:p>
      </dgm:t>
    </dgm:pt>
    <dgm:pt modelId="{47B4136B-069C-4699-B568-11B6625F11EA}" type="parTrans" cxnId="{11868A5B-D021-4843-B5C0-4E86F3C950C9}">
      <dgm:prSet/>
      <dgm:spPr/>
      <dgm:t>
        <a:bodyPr/>
        <a:lstStyle/>
        <a:p>
          <a:endParaRPr lang="ru-RU" sz="1400" b="1"/>
        </a:p>
      </dgm:t>
    </dgm:pt>
    <dgm:pt modelId="{5199225A-BAD4-410B-981B-873571F46B8C}" type="sibTrans" cxnId="{11868A5B-D021-4843-B5C0-4E86F3C950C9}">
      <dgm:prSet/>
      <dgm:spPr/>
      <dgm:t>
        <a:bodyPr/>
        <a:lstStyle/>
        <a:p>
          <a:endParaRPr lang="ru-RU" sz="1400" b="1"/>
        </a:p>
      </dgm:t>
    </dgm:pt>
    <dgm:pt modelId="{9BCBFFDF-1101-4D01-AB42-24BF29E2259D}">
      <dgm:prSet phldrT="[Текст]" custT="1"/>
      <dgm:spPr/>
      <dgm:t>
        <a:bodyPr/>
        <a:lstStyle/>
        <a:p>
          <a:r>
            <a:rPr lang="ru-RU" sz="1400" b="1" dirty="0" smtClean="0"/>
            <a:t>Сельское хозяйство и рыболовство </a:t>
          </a:r>
          <a:r>
            <a:rPr lang="ru-RU" sz="1400" b="1" dirty="0" smtClean="0"/>
            <a:t>990 </a:t>
          </a:r>
          <a:r>
            <a:rPr lang="ru-RU" sz="1400" b="1" dirty="0" smtClean="0"/>
            <a:t>тыс. руб.</a:t>
          </a:r>
          <a:endParaRPr lang="ru-RU" sz="1400" b="1" dirty="0"/>
        </a:p>
      </dgm:t>
    </dgm:pt>
    <dgm:pt modelId="{E5B07F8B-E8EF-42EE-B1DF-5608C4FFF8EA}" type="parTrans" cxnId="{30326D56-9FE0-4614-9026-DCD46FAB3E64}">
      <dgm:prSet/>
      <dgm:spPr/>
      <dgm:t>
        <a:bodyPr/>
        <a:lstStyle/>
        <a:p>
          <a:endParaRPr lang="ru-RU" sz="1400" b="1"/>
        </a:p>
      </dgm:t>
    </dgm:pt>
    <dgm:pt modelId="{B3CD0CC7-353D-4109-AEAA-FA9AE171B9D2}" type="sibTrans" cxnId="{30326D56-9FE0-4614-9026-DCD46FAB3E64}">
      <dgm:prSet/>
      <dgm:spPr/>
      <dgm:t>
        <a:bodyPr/>
        <a:lstStyle/>
        <a:p>
          <a:endParaRPr lang="ru-RU" sz="1400" b="1"/>
        </a:p>
      </dgm:t>
    </dgm:pt>
    <dgm:pt modelId="{475CD6C4-64E5-4E47-8A8C-1D55696865F2}">
      <dgm:prSet phldrT="[Текст]" custT="1"/>
      <dgm:spPr/>
      <dgm:t>
        <a:bodyPr/>
        <a:lstStyle/>
        <a:p>
          <a:r>
            <a:rPr lang="ru-RU" sz="1400" b="1" dirty="0" smtClean="0"/>
            <a:t>Автомобильный транспорт </a:t>
          </a:r>
          <a:r>
            <a:rPr lang="ru-RU" sz="1400" b="1" dirty="0" smtClean="0"/>
            <a:t>1000 </a:t>
          </a:r>
          <a:r>
            <a:rPr lang="ru-RU" sz="1400" b="1" dirty="0" smtClean="0"/>
            <a:t>тыс. руб.</a:t>
          </a:r>
          <a:endParaRPr lang="ru-RU" sz="1400" b="1" dirty="0"/>
        </a:p>
      </dgm:t>
    </dgm:pt>
    <dgm:pt modelId="{B9609A78-557C-45DA-85F0-FEE05DC56D4F}" type="parTrans" cxnId="{DDD30442-93EA-40BA-923A-522AAC9F4AD0}">
      <dgm:prSet/>
      <dgm:spPr/>
      <dgm:t>
        <a:bodyPr/>
        <a:lstStyle/>
        <a:p>
          <a:endParaRPr lang="ru-RU" sz="1400" b="1"/>
        </a:p>
      </dgm:t>
    </dgm:pt>
    <dgm:pt modelId="{4A45AA5D-9BD3-4707-9649-3E50F54ED6CE}" type="sibTrans" cxnId="{DDD30442-93EA-40BA-923A-522AAC9F4AD0}">
      <dgm:prSet/>
      <dgm:spPr/>
      <dgm:t>
        <a:bodyPr/>
        <a:lstStyle/>
        <a:p>
          <a:endParaRPr lang="ru-RU" sz="1400" b="1"/>
        </a:p>
      </dgm:t>
    </dgm:pt>
    <dgm:pt modelId="{CE9F5581-E416-4B55-A4D1-0BAE8D844D94}">
      <dgm:prSet phldrT="[Текст]" custT="1"/>
      <dgm:spPr/>
      <dgm:t>
        <a:bodyPr/>
        <a:lstStyle/>
        <a:p>
          <a:r>
            <a:rPr lang="ru-RU" sz="1400" b="1" dirty="0" smtClean="0"/>
            <a:t>2019 год</a:t>
          </a:r>
          <a:endParaRPr lang="ru-RU" sz="1400" b="1" dirty="0" smtClean="0"/>
        </a:p>
        <a:p>
          <a:r>
            <a:rPr lang="ru-RU" sz="1400" b="1" dirty="0" smtClean="0"/>
            <a:t>Всего 6512,1 </a:t>
          </a:r>
          <a:r>
            <a:rPr lang="ru-RU" sz="1400" b="1" dirty="0" smtClean="0"/>
            <a:t>тыс. руб.</a:t>
          </a:r>
          <a:endParaRPr lang="ru-RU" sz="1400" b="1" dirty="0"/>
        </a:p>
      </dgm:t>
    </dgm:pt>
    <dgm:pt modelId="{7ECE240E-7C57-42E6-9A7A-06C1BB61CF95}" type="parTrans" cxnId="{761DE723-E117-44E2-9785-9AFB7A5A2883}">
      <dgm:prSet/>
      <dgm:spPr/>
      <dgm:t>
        <a:bodyPr/>
        <a:lstStyle/>
        <a:p>
          <a:endParaRPr lang="ru-RU" sz="1400" b="1"/>
        </a:p>
      </dgm:t>
    </dgm:pt>
    <dgm:pt modelId="{BF265846-5BF5-4E07-BB9E-9EAE4F4A22A8}" type="sibTrans" cxnId="{761DE723-E117-44E2-9785-9AFB7A5A2883}">
      <dgm:prSet/>
      <dgm:spPr/>
      <dgm:t>
        <a:bodyPr/>
        <a:lstStyle/>
        <a:p>
          <a:endParaRPr lang="ru-RU" sz="1400" b="1"/>
        </a:p>
      </dgm:t>
    </dgm:pt>
    <dgm:pt modelId="{4B0946E2-62DF-441B-8ABA-CB941382E447}">
      <dgm:prSet phldrT="[Текст]" custT="1"/>
      <dgm:spPr/>
      <dgm:t>
        <a:bodyPr/>
        <a:lstStyle/>
        <a:p>
          <a:r>
            <a:rPr lang="ru-RU" sz="1400" b="1" dirty="0" smtClean="0"/>
            <a:t>Сельское хозяйство и рыболовство </a:t>
          </a:r>
          <a:r>
            <a:rPr lang="ru-RU" sz="1400" b="1" dirty="0" smtClean="0"/>
            <a:t>890 </a:t>
          </a:r>
          <a:r>
            <a:rPr lang="ru-RU" sz="1400" b="1" dirty="0" smtClean="0"/>
            <a:t>тыс.руб.</a:t>
          </a:r>
          <a:endParaRPr lang="ru-RU" sz="1400" b="1" dirty="0"/>
        </a:p>
      </dgm:t>
    </dgm:pt>
    <dgm:pt modelId="{8C64E073-F9F9-49DB-AC92-27B3EB5746BB}" type="parTrans" cxnId="{FEF45654-616B-41CF-A1BD-4D3BB21CE0BF}">
      <dgm:prSet/>
      <dgm:spPr/>
      <dgm:t>
        <a:bodyPr/>
        <a:lstStyle/>
        <a:p>
          <a:endParaRPr lang="ru-RU" sz="1400" b="1"/>
        </a:p>
      </dgm:t>
    </dgm:pt>
    <dgm:pt modelId="{1963CA7E-E99F-4362-A8B6-0B3EF83F9D7A}" type="sibTrans" cxnId="{FEF45654-616B-41CF-A1BD-4D3BB21CE0BF}">
      <dgm:prSet/>
      <dgm:spPr/>
      <dgm:t>
        <a:bodyPr/>
        <a:lstStyle/>
        <a:p>
          <a:endParaRPr lang="ru-RU" sz="1400" b="1"/>
        </a:p>
      </dgm:t>
    </dgm:pt>
    <dgm:pt modelId="{5061FB68-281C-4A07-8F34-C0AE101D5473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1400" b="1" dirty="0" smtClean="0"/>
            <a:t>2020 </a:t>
          </a:r>
          <a:r>
            <a:rPr lang="ru-RU" sz="1400" b="1" dirty="0" smtClean="0"/>
            <a:t>год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1400" b="1" dirty="0" smtClean="0"/>
            <a:t>Всего </a:t>
          </a:r>
          <a:r>
            <a:rPr lang="ru-RU" sz="1400" b="1" dirty="0" smtClean="0"/>
            <a:t>6626,9 тыс</a:t>
          </a:r>
          <a:r>
            <a:rPr lang="ru-RU" sz="1400" b="1" dirty="0" smtClean="0"/>
            <a:t>. руб.</a:t>
          </a:r>
          <a:endParaRPr lang="ru-RU" sz="1400" b="1" dirty="0"/>
        </a:p>
      </dgm:t>
    </dgm:pt>
    <dgm:pt modelId="{A4FF7BDB-7327-4536-B434-1A29E36795C5}" type="parTrans" cxnId="{4454CD33-A0F9-4617-8726-D5583F486E80}">
      <dgm:prSet/>
      <dgm:spPr/>
      <dgm:t>
        <a:bodyPr/>
        <a:lstStyle/>
        <a:p>
          <a:endParaRPr lang="ru-RU" sz="1400" b="1"/>
        </a:p>
      </dgm:t>
    </dgm:pt>
    <dgm:pt modelId="{364DC548-AE14-4532-B475-E54F96AF9CF4}" type="sibTrans" cxnId="{4454CD33-A0F9-4617-8726-D5583F486E80}">
      <dgm:prSet/>
      <dgm:spPr/>
      <dgm:t>
        <a:bodyPr/>
        <a:lstStyle/>
        <a:p>
          <a:endParaRPr lang="ru-RU" sz="1400" b="1"/>
        </a:p>
      </dgm:t>
    </dgm:pt>
    <dgm:pt modelId="{2602B5C5-EBE9-47B0-9E78-BDC1AF7FF497}">
      <dgm:prSet phldrT="[Текст]" custT="1"/>
      <dgm:spPr/>
      <dgm:t>
        <a:bodyPr/>
        <a:lstStyle/>
        <a:p>
          <a:pPr marL="0" indent="0">
            <a:lnSpc>
              <a:spcPct val="100000"/>
            </a:lnSpc>
            <a:spcAft>
              <a:spcPts val="0"/>
            </a:spcAft>
          </a:pPr>
          <a:r>
            <a:rPr lang="ru-RU" sz="1400" b="1" dirty="0" smtClean="0"/>
            <a:t>Сельское хозяйство и рыболовство 680 тыс. руб.</a:t>
          </a:r>
          <a:endParaRPr lang="ru-RU" sz="1400" b="1" dirty="0"/>
        </a:p>
      </dgm:t>
    </dgm:pt>
    <dgm:pt modelId="{51154C94-4FCD-42B1-BBC7-6E5A103679D1}" type="parTrans" cxnId="{6A0B379E-24FB-4AAC-8D37-8A65E4CFDAF7}">
      <dgm:prSet/>
      <dgm:spPr/>
      <dgm:t>
        <a:bodyPr/>
        <a:lstStyle/>
        <a:p>
          <a:endParaRPr lang="ru-RU" sz="1400" b="1"/>
        </a:p>
      </dgm:t>
    </dgm:pt>
    <dgm:pt modelId="{0815DBB6-B3DE-4ACB-A9FD-5D3046893064}" type="sibTrans" cxnId="{6A0B379E-24FB-4AAC-8D37-8A65E4CFDAF7}">
      <dgm:prSet/>
      <dgm:spPr/>
      <dgm:t>
        <a:bodyPr/>
        <a:lstStyle/>
        <a:p>
          <a:endParaRPr lang="ru-RU" sz="1400" b="1"/>
        </a:p>
      </dgm:t>
    </dgm:pt>
    <dgm:pt modelId="{FD6F26AE-9731-459C-944A-004CEE405C76}">
      <dgm:prSet phldrT="[Текст]" custT="1"/>
      <dgm:spPr/>
      <dgm:t>
        <a:bodyPr/>
        <a:lstStyle/>
        <a:p>
          <a:r>
            <a:rPr lang="ru-RU" sz="1400" b="1" dirty="0" smtClean="0"/>
            <a:t>Дорожное хозяйство (дорожные фонды) </a:t>
          </a:r>
          <a:r>
            <a:rPr lang="ru-RU" sz="1400" b="1" dirty="0" smtClean="0"/>
            <a:t>39224,4 </a:t>
          </a:r>
          <a:r>
            <a:rPr lang="ru-RU" sz="1400" b="1" dirty="0" smtClean="0"/>
            <a:t>тыс.руб.</a:t>
          </a:r>
          <a:endParaRPr lang="ru-RU" sz="1400" b="1" dirty="0"/>
        </a:p>
      </dgm:t>
    </dgm:pt>
    <dgm:pt modelId="{242464D1-466A-4D03-9E40-1A16215DE68B}" type="parTrans" cxnId="{CB8834DE-B07B-4B60-AD9B-2CF520D26190}">
      <dgm:prSet/>
      <dgm:spPr/>
      <dgm:t>
        <a:bodyPr/>
        <a:lstStyle/>
        <a:p>
          <a:endParaRPr lang="ru-RU" sz="1400" b="1"/>
        </a:p>
      </dgm:t>
    </dgm:pt>
    <dgm:pt modelId="{EEE8CFD8-1E7B-4E43-AC90-3CB8A989410A}" type="sibTrans" cxnId="{CB8834DE-B07B-4B60-AD9B-2CF520D26190}">
      <dgm:prSet/>
      <dgm:spPr/>
      <dgm:t>
        <a:bodyPr/>
        <a:lstStyle/>
        <a:p>
          <a:endParaRPr lang="ru-RU" sz="1400" b="1"/>
        </a:p>
      </dgm:t>
    </dgm:pt>
    <dgm:pt modelId="{55E120EE-2DB6-4AA6-B553-9BB8FFD6E48E}">
      <dgm:prSet phldrT="[Текст]" custT="1"/>
      <dgm:spPr/>
      <dgm:t>
        <a:bodyPr/>
        <a:lstStyle/>
        <a:p>
          <a:endParaRPr lang="ru-RU" sz="1400" b="1" dirty="0"/>
        </a:p>
      </dgm:t>
    </dgm:pt>
    <dgm:pt modelId="{6DA53BB8-1C40-4727-8CA9-4F36414AEE5D}" type="parTrans" cxnId="{66390CC3-DBE2-4358-87FC-1181233E319A}">
      <dgm:prSet/>
      <dgm:spPr/>
      <dgm:t>
        <a:bodyPr/>
        <a:lstStyle/>
        <a:p>
          <a:endParaRPr lang="ru-RU" sz="1400" b="1"/>
        </a:p>
      </dgm:t>
    </dgm:pt>
    <dgm:pt modelId="{AFC78C38-E7AC-41BA-8216-47FAFF57A726}" type="sibTrans" cxnId="{66390CC3-DBE2-4358-87FC-1181233E319A}">
      <dgm:prSet/>
      <dgm:spPr/>
      <dgm:t>
        <a:bodyPr/>
        <a:lstStyle/>
        <a:p>
          <a:endParaRPr lang="ru-RU" sz="1400" b="1"/>
        </a:p>
      </dgm:t>
    </dgm:pt>
    <dgm:pt modelId="{83F49A24-3A5A-4328-83B9-6FA063197651}">
      <dgm:prSet custT="1"/>
      <dgm:spPr/>
      <dgm:t>
        <a:bodyPr/>
        <a:lstStyle/>
        <a:p>
          <a:r>
            <a:rPr lang="ru-RU" sz="1400" b="1" dirty="0" smtClean="0"/>
            <a:t>Транспорт </a:t>
          </a:r>
          <a:r>
            <a:rPr lang="ru-RU" sz="1400" b="1" dirty="0" smtClean="0"/>
            <a:t>800 </a:t>
          </a:r>
          <a:r>
            <a:rPr lang="ru-RU" sz="1400" b="1" dirty="0" smtClean="0"/>
            <a:t>тыс. руб.</a:t>
          </a:r>
          <a:endParaRPr lang="ru-RU" sz="1400" b="1" dirty="0"/>
        </a:p>
      </dgm:t>
    </dgm:pt>
    <dgm:pt modelId="{02FFE3A6-CE9E-4A56-980D-AC5EB8BE4DC6}" type="parTrans" cxnId="{60867A53-195D-460C-9B9E-6179E91165E5}">
      <dgm:prSet/>
      <dgm:spPr/>
      <dgm:t>
        <a:bodyPr/>
        <a:lstStyle/>
        <a:p>
          <a:endParaRPr lang="ru-RU" sz="1400" b="1"/>
        </a:p>
      </dgm:t>
    </dgm:pt>
    <dgm:pt modelId="{343F7114-62E7-459D-B199-0EB66D4C1152}" type="sibTrans" cxnId="{60867A53-195D-460C-9B9E-6179E91165E5}">
      <dgm:prSet/>
      <dgm:spPr/>
      <dgm:t>
        <a:bodyPr/>
        <a:lstStyle/>
        <a:p>
          <a:endParaRPr lang="ru-RU" sz="1400" b="1"/>
        </a:p>
      </dgm:t>
    </dgm:pt>
    <dgm:pt modelId="{5D07FA19-A057-4C5B-A635-0B9665C5A2C7}">
      <dgm:prSet custT="1"/>
      <dgm:spPr/>
      <dgm:t>
        <a:bodyPr/>
        <a:lstStyle/>
        <a:p>
          <a:r>
            <a:rPr lang="ru-RU" sz="1400" b="1" dirty="0" smtClean="0"/>
            <a:t>Дорожное хозяйство (дорожные фонды) </a:t>
          </a:r>
          <a:r>
            <a:rPr lang="ru-RU" sz="1400" b="1" dirty="0" smtClean="0"/>
            <a:t>4602,1тыс</a:t>
          </a:r>
          <a:r>
            <a:rPr lang="ru-RU" sz="1400" b="1" dirty="0" smtClean="0"/>
            <a:t>. руб.</a:t>
          </a:r>
          <a:endParaRPr lang="ru-RU" sz="1400" b="1" dirty="0"/>
        </a:p>
      </dgm:t>
    </dgm:pt>
    <dgm:pt modelId="{C33E9C24-F0AD-4BB0-9004-FC38BB5149B5}" type="parTrans" cxnId="{ADBEEE48-A4B2-4333-B0F0-546E602E1691}">
      <dgm:prSet/>
      <dgm:spPr/>
      <dgm:t>
        <a:bodyPr/>
        <a:lstStyle/>
        <a:p>
          <a:endParaRPr lang="ru-RU" sz="1400" b="1"/>
        </a:p>
      </dgm:t>
    </dgm:pt>
    <dgm:pt modelId="{60C25FBC-2A90-44F1-9E43-5B0031FE11CD}" type="sibTrans" cxnId="{ADBEEE48-A4B2-4333-B0F0-546E602E1691}">
      <dgm:prSet/>
      <dgm:spPr/>
      <dgm:t>
        <a:bodyPr/>
        <a:lstStyle/>
        <a:p>
          <a:endParaRPr lang="ru-RU" sz="1400" b="1"/>
        </a:p>
      </dgm:t>
    </dgm:pt>
    <dgm:pt modelId="{5A7B2B7D-45CA-446F-A722-C4BD64226A77}">
      <dgm:prSet custT="1"/>
      <dgm:spPr/>
      <dgm:t>
        <a:bodyPr/>
        <a:lstStyle/>
        <a:p>
          <a:pPr marL="0" indent="0">
            <a:lnSpc>
              <a:spcPct val="100000"/>
            </a:lnSpc>
            <a:spcAft>
              <a:spcPts val="0"/>
            </a:spcAft>
          </a:pPr>
          <a:r>
            <a:rPr lang="ru-RU" sz="1400" b="1" dirty="0" smtClean="0"/>
            <a:t>Дорожное хозяйство (дорожные фонды) 3995,0 тыс. руб.</a:t>
          </a:r>
          <a:endParaRPr lang="ru-RU" sz="1400" b="1" dirty="0"/>
        </a:p>
      </dgm:t>
    </dgm:pt>
    <dgm:pt modelId="{1B76D6BD-9601-4125-B548-44B32A1E9ACF}" type="parTrans" cxnId="{F91922C3-67B2-457B-94F8-6D3F7839E71C}">
      <dgm:prSet/>
      <dgm:spPr/>
      <dgm:t>
        <a:bodyPr/>
        <a:lstStyle/>
        <a:p>
          <a:endParaRPr lang="ru-RU" sz="1400" b="1"/>
        </a:p>
      </dgm:t>
    </dgm:pt>
    <dgm:pt modelId="{4B9CE4E7-0C75-41C3-B3E6-5A8B8FB381EA}" type="sibTrans" cxnId="{F91922C3-67B2-457B-94F8-6D3F7839E71C}">
      <dgm:prSet/>
      <dgm:spPr/>
      <dgm:t>
        <a:bodyPr/>
        <a:lstStyle/>
        <a:p>
          <a:endParaRPr lang="ru-RU" sz="1400" b="1"/>
        </a:p>
      </dgm:t>
    </dgm:pt>
    <dgm:pt modelId="{A0A34596-6FAB-4B12-BA7C-E67C67A89104}">
      <dgm:prSet custT="1"/>
      <dgm:spPr/>
      <dgm:t>
        <a:bodyPr/>
        <a:lstStyle/>
        <a:p>
          <a:pPr marL="0" indent="0">
            <a:lnSpc>
              <a:spcPct val="100000"/>
            </a:lnSpc>
            <a:spcAft>
              <a:spcPts val="0"/>
            </a:spcAft>
          </a:pPr>
          <a:r>
            <a:rPr lang="ru-RU" sz="1400" b="1" dirty="0" smtClean="0"/>
            <a:t>Другие вопросы в области национальной экономики </a:t>
          </a:r>
          <a:r>
            <a:rPr lang="ru-RU" sz="1400" b="1" dirty="0" smtClean="0"/>
            <a:t>120 </a:t>
          </a:r>
          <a:r>
            <a:rPr lang="ru-RU" sz="1400" b="1" dirty="0" smtClean="0"/>
            <a:t>тыс. руб.</a:t>
          </a:r>
          <a:endParaRPr lang="ru-RU" sz="1400" b="1" dirty="0"/>
        </a:p>
      </dgm:t>
    </dgm:pt>
    <dgm:pt modelId="{5547ADA0-7492-4435-AFE9-A0445B4B8C23}" type="parTrans" cxnId="{3D409B01-1002-4D13-BABA-8BCBEA282786}">
      <dgm:prSet/>
      <dgm:spPr/>
      <dgm:t>
        <a:bodyPr/>
        <a:lstStyle/>
        <a:p>
          <a:endParaRPr lang="ru-RU" sz="1400" b="1"/>
        </a:p>
      </dgm:t>
    </dgm:pt>
    <dgm:pt modelId="{BDAE42F1-F442-425F-A39B-310A1CBCACD2}" type="sibTrans" cxnId="{3D409B01-1002-4D13-BABA-8BCBEA282786}">
      <dgm:prSet/>
      <dgm:spPr/>
      <dgm:t>
        <a:bodyPr/>
        <a:lstStyle/>
        <a:p>
          <a:endParaRPr lang="ru-RU" sz="1400" b="1"/>
        </a:p>
      </dgm:t>
    </dgm:pt>
    <dgm:pt modelId="{69A33A32-7719-4D40-85A5-0F35DEEE9BD3}">
      <dgm:prSet phldrT="[Текст]" custT="1"/>
      <dgm:spPr/>
      <dgm:t>
        <a:bodyPr/>
        <a:lstStyle/>
        <a:p>
          <a:pPr marL="0" indent="0">
            <a:lnSpc>
              <a:spcPct val="100000"/>
            </a:lnSpc>
            <a:spcAft>
              <a:spcPts val="0"/>
            </a:spcAft>
          </a:pPr>
          <a:r>
            <a:rPr lang="ru-RU" sz="1400" b="1" dirty="0" smtClean="0"/>
            <a:t>Транспорт 900 тыс.руб.</a:t>
          </a:r>
          <a:endParaRPr lang="ru-RU" sz="1400" b="1" dirty="0"/>
        </a:p>
      </dgm:t>
    </dgm:pt>
    <dgm:pt modelId="{243FB817-D918-41E4-9F06-0BF00F017ADA}" type="parTrans" cxnId="{4CDB7B7E-A245-4E43-8C15-43E1098A814C}">
      <dgm:prSet/>
      <dgm:spPr/>
      <dgm:t>
        <a:bodyPr/>
        <a:lstStyle/>
        <a:p>
          <a:endParaRPr lang="ru-RU" sz="1400" b="1"/>
        </a:p>
      </dgm:t>
    </dgm:pt>
    <dgm:pt modelId="{5FE8654F-337A-4594-B21B-0CEA1C08B6BD}" type="sibTrans" cxnId="{4CDB7B7E-A245-4E43-8C15-43E1098A814C}">
      <dgm:prSet/>
      <dgm:spPr/>
      <dgm:t>
        <a:bodyPr/>
        <a:lstStyle/>
        <a:p>
          <a:endParaRPr lang="ru-RU" sz="1400" b="1"/>
        </a:p>
      </dgm:t>
    </dgm:pt>
    <dgm:pt modelId="{38B4F11C-4250-465E-B526-68341FB53DFF}">
      <dgm:prSet phldrT="[Текст]" custT="1"/>
      <dgm:spPr/>
      <dgm:t>
        <a:bodyPr/>
        <a:lstStyle/>
        <a:p>
          <a:r>
            <a:rPr lang="ru-RU" sz="1400" b="1" dirty="0" smtClean="0"/>
            <a:t>Водное хозяйство 80 тыс. руб.</a:t>
          </a:r>
          <a:endParaRPr lang="ru-RU" sz="1400" b="1" dirty="0"/>
        </a:p>
      </dgm:t>
    </dgm:pt>
    <dgm:pt modelId="{44650F50-9AC2-47E5-BC35-9646CCAFCB45}" type="parTrans" cxnId="{4F58CDAD-FF2C-460E-BA38-4854900C4C8A}">
      <dgm:prSet/>
      <dgm:spPr/>
      <dgm:t>
        <a:bodyPr/>
        <a:lstStyle/>
        <a:p>
          <a:endParaRPr lang="ru-RU" sz="1400" b="1"/>
        </a:p>
      </dgm:t>
    </dgm:pt>
    <dgm:pt modelId="{13900C16-5A99-4E6A-9BE4-C361E3A8EC7A}" type="sibTrans" cxnId="{4F58CDAD-FF2C-460E-BA38-4854900C4C8A}">
      <dgm:prSet/>
      <dgm:spPr/>
      <dgm:t>
        <a:bodyPr/>
        <a:lstStyle/>
        <a:p>
          <a:endParaRPr lang="ru-RU" sz="1400" b="1"/>
        </a:p>
      </dgm:t>
    </dgm:pt>
    <dgm:pt modelId="{7212A225-A21E-47C7-B968-59857C683B50}">
      <dgm:prSet custT="1"/>
      <dgm:spPr/>
      <dgm:t>
        <a:bodyPr/>
        <a:lstStyle/>
        <a:p>
          <a:r>
            <a:rPr lang="ru-RU" sz="1400" b="1" dirty="0" smtClean="0"/>
            <a:t>Другие вопросы в области национальной экономики </a:t>
          </a:r>
          <a:r>
            <a:rPr lang="ru-RU" sz="1400" b="1" dirty="0" smtClean="0"/>
            <a:t>120 </a:t>
          </a:r>
          <a:r>
            <a:rPr lang="ru-RU" sz="1400" b="1" dirty="0" smtClean="0"/>
            <a:t>тыс. руб.</a:t>
          </a:r>
          <a:endParaRPr lang="ru-RU" sz="1400" b="1" dirty="0"/>
        </a:p>
      </dgm:t>
    </dgm:pt>
    <dgm:pt modelId="{75DCCAB6-BCA5-44A1-8109-301E9AE7459F}" type="parTrans" cxnId="{BC39873E-4DE6-4ED9-AD90-EAD22A2E7A7B}">
      <dgm:prSet/>
      <dgm:spPr/>
      <dgm:t>
        <a:bodyPr/>
        <a:lstStyle/>
        <a:p>
          <a:endParaRPr lang="ru-RU" sz="1400" b="1"/>
        </a:p>
      </dgm:t>
    </dgm:pt>
    <dgm:pt modelId="{2253CFBC-8414-476D-BFA5-573618A0E58A}" type="sibTrans" cxnId="{BC39873E-4DE6-4ED9-AD90-EAD22A2E7A7B}">
      <dgm:prSet/>
      <dgm:spPr/>
      <dgm:t>
        <a:bodyPr/>
        <a:lstStyle/>
        <a:p>
          <a:endParaRPr lang="ru-RU" sz="1400" b="1"/>
        </a:p>
      </dgm:t>
    </dgm:pt>
    <dgm:pt modelId="{DC78CAE6-0F94-4536-9B73-F96A5B6D10C9}">
      <dgm:prSet phldrT="[Текст]" custT="1"/>
      <dgm:spPr/>
      <dgm:t>
        <a:bodyPr/>
        <a:lstStyle/>
        <a:p>
          <a:r>
            <a:rPr lang="ru-RU" sz="1400" b="1" dirty="0" smtClean="0"/>
            <a:t>Водное хозяйство </a:t>
          </a:r>
          <a:r>
            <a:rPr lang="ru-RU" sz="1400" b="1" dirty="0" smtClean="0"/>
            <a:t>100 </a:t>
          </a:r>
          <a:r>
            <a:rPr lang="ru-RU" sz="1400" b="1" dirty="0" smtClean="0"/>
            <a:t>тыс. руб.</a:t>
          </a:r>
          <a:endParaRPr lang="ru-RU" sz="1400" b="1" dirty="0"/>
        </a:p>
      </dgm:t>
    </dgm:pt>
    <dgm:pt modelId="{E1707003-4613-4767-9167-E923270E1F09}" type="parTrans" cxnId="{187ED415-BB00-4C11-B4A9-AD1E4BD0C4EF}">
      <dgm:prSet/>
      <dgm:spPr/>
      <dgm:t>
        <a:bodyPr/>
        <a:lstStyle/>
        <a:p>
          <a:endParaRPr lang="ru-RU" sz="1400" b="1"/>
        </a:p>
      </dgm:t>
    </dgm:pt>
    <dgm:pt modelId="{8D3D9E59-72A5-44C3-A469-AE88E4FC98E9}" type="sibTrans" cxnId="{187ED415-BB00-4C11-B4A9-AD1E4BD0C4EF}">
      <dgm:prSet/>
      <dgm:spPr/>
      <dgm:t>
        <a:bodyPr/>
        <a:lstStyle/>
        <a:p>
          <a:endParaRPr lang="ru-RU" sz="1400" b="1"/>
        </a:p>
      </dgm:t>
    </dgm:pt>
    <dgm:pt modelId="{F5E9FCB8-0D67-4715-8594-29228F079B1A}">
      <dgm:prSet phldrT="[Текст]" custT="1"/>
      <dgm:spPr/>
      <dgm:t>
        <a:bodyPr/>
        <a:lstStyle/>
        <a:p>
          <a:pPr marL="0" indent="0">
            <a:lnSpc>
              <a:spcPct val="100000"/>
            </a:lnSpc>
            <a:spcAft>
              <a:spcPts val="0"/>
            </a:spcAft>
          </a:pPr>
          <a:r>
            <a:rPr lang="ru-RU" sz="1400" b="1" dirty="0" smtClean="0"/>
            <a:t>Водное хозяйство 80 тыс. руб.</a:t>
          </a:r>
          <a:endParaRPr lang="ru-RU" sz="1400" b="1" dirty="0"/>
        </a:p>
      </dgm:t>
    </dgm:pt>
    <dgm:pt modelId="{1711637E-0D77-4BB0-A53F-6D1B2CD29ADF}" type="parTrans" cxnId="{441E8A87-F1A9-4CC4-966B-78327010AC98}">
      <dgm:prSet/>
      <dgm:spPr/>
      <dgm:t>
        <a:bodyPr/>
        <a:lstStyle/>
        <a:p>
          <a:endParaRPr lang="ru-RU"/>
        </a:p>
      </dgm:t>
    </dgm:pt>
    <dgm:pt modelId="{BF7738B6-F1BE-4CAC-B4AE-B90CD72E3212}" type="sibTrans" cxnId="{441E8A87-F1A9-4CC4-966B-78327010AC98}">
      <dgm:prSet/>
      <dgm:spPr/>
      <dgm:t>
        <a:bodyPr/>
        <a:lstStyle/>
        <a:p>
          <a:endParaRPr lang="ru-RU"/>
        </a:p>
      </dgm:t>
    </dgm:pt>
    <dgm:pt modelId="{70073017-4A61-4D5B-A339-3CFA42E43BDB}" type="pres">
      <dgm:prSet presAssocID="{33837536-C23D-437A-89B3-535062ACDBA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C89E7B8-8957-41F4-BC49-A1DEF43C43F7}" type="pres">
      <dgm:prSet presAssocID="{E648EF53-3F69-4E49-A902-59B28C5E33AD}" presName="thickLine" presStyleLbl="alignNode1" presStyleIdx="0" presStyleCnt="3"/>
      <dgm:spPr/>
    </dgm:pt>
    <dgm:pt modelId="{8A31E826-FC3D-4457-9D14-2BAAE61585CC}" type="pres">
      <dgm:prSet presAssocID="{E648EF53-3F69-4E49-A902-59B28C5E33AD}" presName="horz1" presStyleCnt="0"/>
      <dgm:spPr/>
    </dgm:pt>
    <dgm:pt modelId="{05C1867D-FC77-4E08-85C4-474F755A59A7}" type="pres">
      <dgm:prSet presAssocID="{E648EF53-3F69-4E49-A902-59B28C5E33AD}" presName="tx1" presStyleLbl="revTx" presStyleIdx="0" presStyleCnt="18"/>
      <dgm:spPr/>
      <dgm:t>
        <a:bodyPr/>
        <a:lstStyle/>
        <a:p>
          <a:endParaRPr lang="ru-RU"/>
        </a:p>
      </dgm:t>
    </dgm:pt>
    <dgm:pt modelId="{710D05F9-E26D-4A88-B58A-110C2E56A352}" type="pres">
      <dgm:prSet presAssocID="{E648EF53-3F69-4E49-A902-59B28C5E33AD}" presName="vert1" presStyleCnt="0"/>
      <dgm:spPr/>
    </dgm:pt>
    <dgm:pt modelId="{A32D3D5C-5C9A-4543-B3E3-9B0E8463A00B}" type="pres">
      <dgm:prSet presAssocID="{9BCBFFDF-1101-4D01-AB42-24BF29E2259D}" presName="vertSpace2a" presStyleCnt="0"/>
      <dgm:spPr/>
    </dgm:pt>
    <dgm:pt modelId="{F4679F19-2CF4-439C-9BAB-2DBE883C15AF}" type="pres">
      <dgm:prSet presAssocID="{9BCBFFDF-1101-4D01-AB42-24BF29E2259D}" presName="horz2" presStyleCnt="0"/>
      <dgm:spPr/>
    </dgm:pt>
    <dgm:pt modelId="{29CB7F22-8D1E-4462-BB29-A03E15143253}" type="pres">
      <dgm:prSet presAssocID="{9BCBFFDF-1101-4D01-AB42-24BF29E2259D}" presName="horzSpace2" presStyleCnt="0"/>
      <dgm:spPr/>
    </dgm:pt>
    <dgm:pt modelId="{ED578F26-7F57-41B4-8F47-CDE398D7F8A1}" type="pres">
      <dgm:prSet presAssocID="{9BCBFFDF-1101-4D01-AB42-24BF29E2259D}" presName="tx2" presStyleLbl="revTx" presStyleIdx="1" presStyleCnt="18"/>
      <dgm:spPr/>
      <dgm:t>
        <a:bodyPr/>
        <a:lstStyle/>
        <a:p>
          <a:endParaRPr lang="ru-RU"/>
        </a:p>
      </dgm:t>
    </dgm:pt>
    <dgm:pt modelId="{07ECA453-E676-4752-B32E-ACD888672C1C}" type="pres">
      <dgm:prSet presAssocID="{9BCBFFDF-1101-4D01-AB42-24BF29E2259D}" presName="vert2" presStyleCnt="0"/>
      <dgm:spPr/>
    </dgm:pt>
    <dgm:pt modelId="{04782E46-AE3F-4964-9B9B-575F185754FC}" type="pres">
      <dgm:prSet presAssocID="{9BCBFFDF-1101-4D01-AB42-24BF29E2259D}" presName="thinLine2b" presStyleLbl="callout" presStyleIdx="0" presStyleCnt="15"/>
      <dgm:spPr/>
    </dgm:pt>
    <dgm:pt modelId="{D83756B7-FEC2-48F9-BF79-B27625D0DB33}" type="pres">
      <dgm:prSet presAssocID="{9BCBFFDF-1101-4D01-AB42-24BF29E2259D}" presName="vertSpace2b" presStyleCnt="0"/>
      <dgm:spPr/>
    </dgm:pt>
    <dgm:pt modelId="{CA666131-E416-45F4-9D9B-85C632B3D98F}" type="pres">
      <dgm:prSet presAssocID="{DC78CAE6-0F94-4536-9B73-F96A5B6D10C9}" presName="horz2" presStyleCnt="0"/>
      <dgm:spPr/>
    </dgm:pt>
    <dgm:pt modelId="{243167D8-AEED-4B6A-859D-DA33C651528F}" type="pres">
      <dgm:prSet presAssocID="{DC78CAE6-0F94-4536-9B73-F96A5B6D10C9}" presName="horzSpace2" presStyleCnt="0"/>
      <dgm:spPr/>
    </dgm:pt>
    <dgm:pt modelId="{C31E27B9-D6AF-4A61-B44A-24ED98CAEAC6}" type="pres">
      <dgm:prSet presAssocID="{DC78CAE6-0F94-4536-9B73-F96A5B6D10C9}" presName="tx2" presStyleLbl="revTx" presStyleIdx="2" presStyleCnt="18"/>
      <dgm:spPr/>
      <dgm:t>
        <a:bodyPr/>
        <a:lstStyle/>
        <a:p>
          <a:endParaRPr lang="ru-RU"/>
        </a:p>
      </dgm:t>
    </dgm:pt>
    <dgm:pt modelId="{4A974C82-BA63-451C-8A30-468DF29CAD53}" type="pres">
      <dgm:prSet presAssocID="{DC78CAE6-0F94-4536-9B73-F96A5B6D10C9}" presName="vert2" presStyleCnt="0"/>
      <dgm:spPr/>
    </dgm:pt>
    <dgm:pt modelId="{151FB3E8-3740-4EA1-8F96-C30E4CF601F3}" type="pres">
      <dgm:prSet presAssocID="{DC78CAE6-0F94-4536-9B73-F96A5B6D10C9}" presName="thinLine2b" presStyleLbl="callout" presStyleIdx="1" presStyleCnt="15"/>
      <dgm:spPr/>
    </dgm:pt>
    <dgm:pt modelId="{7531BEDE-4687-4758-A0B0-374C4E54BCD3}" type="pres">
      <dgm:prSet presAssocID="{DC78CAE6-0F94-4536-9B73-F96A5B6D10C9}" presName="vertSpace2b" presStyleCnt="0"/>
      <dgm:spPr/>
    </dgm:pt>
    <dgm:pt modelId="{65CBD2F9-8AC3-4054-8605-D04E2742060A}" type="pres">
      <dgm:prSet presAssocID="{475CD6C4-64E5-4E47-8A8C-1D55696865F2}" presName="horz2" presStyleCnt="0"/>
      <dgm:spPr/>
    </dgm:pt>
    <dgm:pt modelId="{6A460E60-D10A-45F5-99DC-2DAAA4481EEA}" type="pres">
      <dgm:prSet presAssocID="{475CD6C4-64E5-4E47-8A8C-1D55696865F2}" presName="horzSpace2" presStyleCnt="0"/>
      <dgm:spPr/>
    </dgm:pt>
    <dgm:pt modelId="{CDD1C978-8A87-42D6-BF32-1A1927E64AE7}" type="pres">
      <dgm:prSet presAssocID="{475CD6C4-64E5-4E47-8A8C-1D55696865F2}" presName="tx2" presStyleLbl="revTx" presStyleIdx="3" presStyleCnt="18"/>
      <dgm:spPr/>
      <dgm:t>
        <a:bodyPr/>
        <a:lstStyle/>
        <a:p>
          <a:endParaRPr lang="ru-RU"/>
        </a:p>
      </dgm:t>
    </dgm:pt>
    <dgm:pt modelId="{9C0761E5-A055-4B8D-8612-5B35C870E9C2}" type="pres">
      <dgm:prSet presAssocID="{475CD6C4-64E5-4E47-8A8C-1D55696865F2}" presName="vert2" presStyleCnt="0"/>
      <dgm:spPr/>
    </dgm:pt>
    <dgm:pt modelId="{7B030B45-3854-4D05-A72B-0E674ED0F7DC}" type="pres">
      <dgm:prSet presAssocID="{475CD6C4-64E5-4E47-8A8C-1D55696865F2}" presName="thinLine2b" presStyleLbl="callout" presStyleIdx="2" presStyleCnt="15"/>
      <dgm:spPr/>
    </dgm:pt>
    <dgm:pt modelId="{D3E7F6AD-80D7-49FE-A904-539ED8B6EF53}" type="pres">
      <dgm:prSet presAssocID="{475CD6C4-64E5-4E47-8A8C-1D55696865F2}" presName="vertSpace2b" presStyleCnt="0"/>
      <dgm:spPr/>
    </dgm:pt>
    <dgm:pt modelId="{73A9B810-0EDF-4B65-8C26-A63518181E34}" type="pres">
      <dgm:prSet presAssocID="{FD6F26AE-9731-459C-944A-004CEE405C76}" presName="horz2" presStyleCnt="0"/>
      <dgm:spPr/>
    </dgm:pt>
    <dgm:pt modelId="{CE006EED-DEFF-45FB-BFC9-EC692CE7A166}" type="pres">
      <dgm:prSet presAssocID="{FD6F26AE-9731-459C-944A-004CEE405C76}" presName="horzSpace2" presStyleCnt="0"/>
      <dgm:spPr/>
    </dgm:pt>
    <dgm:pt modelId="{BF02D0C1-FF81-4ACC-A943-4D39B8052E36}" type="pres">
      <dgm:prSet presAssocID="{FD6F26AE-9731-459C-944A-004CEE405C76}" presName="tx2" presStyleLbl="revTx" presStyleIdx="4" presStyleCnt="18"/>
      <dgm:spPr/>
      <dgm:t>
        <a:bodyPr/>
        <a:lstStyle/>
        <a:p>
          <a:endParaRPr lang="ru-RU"/>
        </a:p>
      </dgm:t>
    </dgm:pt>
    <dgm:pt modelId="{3B218C3E-D0E5-413F-AFA1-97ED4E6EEDE2}" type="pres">
      <dgm:prSet presAssocID="{FD6F26AE-9731-459C-944A-004CEE405C76}" presName="vert2" presStyleCnt="0"/>
      <dgm:spPr/>
    </dgm:pt>
    <dgm:pt modelId="{BB737FAA-EDA6-4AF9-8D8F-B6776090C40E}" type="pres">
      <dgm:prSet presAssocID="{FD6F26AE-9731-459C-944A-004CEE405C76}" presName="thinLine2b" presStyleLbl="callout" presStyleIdx="3" presStyleCnt="15"/>
      <dgm:spPr/>
    </dgm:pt>
    <dgm:pt modelId="{56C7E91E-F811-42E9-9B04-C3DE5A419F62}" type="pres">
      <dgm:prSet presAssocID="{FD6F26AE-9731-459C-944A-004CEE405C76}" presName="vertSpace2b" presStyleCnt="0"/>
      <dgm:spPr/>
    </dgm:pt>
    <dgm:pt modelId="{CECFD2B7-7253-4D52-834C-30E21BD94629}" type="pres">
      <dgm:prSet presAssocID="{55E120EE-2DB6-4AA6-B553-9BB8FFD6E48E}" presName="horz2" presStyleCnt="0"/>
      <dgm:spPr/>
    </dgm:pt>
    <dgm:pt modelId="{4425CC4E-7BAC-4B64-808A-D97E0FA3C5C2}" type="pres">
      <dgm:prSet presAssocID="{55E120EE-2DB6-4AA6-B553-9BB8FFD6E48E}" presName="horzSpace2" presStyleCnt="0"/>
      <dgm:spPr/>
    </dgm:pt>
    <dgm:pt modelId="{0CA8DE18-481D-451C-B09D-634AD6275E8D}" type="pres">
      <dgm:prSet presAssocID="{55E120EE-2DB6-4AA6-B553-9BB8FFD6E48E}" presName="tx2" presStyleLbl="revTx" presStyleIdx="5" presStyleCnt="18"/>
      <dgm:spPr/>
      <dgm:t>
        <a:bodyPr/>
        <a:lstStyle/>
        <a:p>
          <a:endParaRPr lang="ru-RU"/>
        </a:p>
      </dgm:t>
    </dgm:pt>
    <dgm:pt modelId="{9EBB0C3E-CA52-4DF0-891F-A474465730BE}" type="pres">
      <dgm:prSet presAssocID="{55E120EE-2DB6-4AA6-B553-9BB8FFD6E48E}" presName="vert2" presStyleCnt="0"/>
      <dgm:spPr/>
    </dgm:pt>
    <dgm:pt modelId="{71972F4A-CFF9-4B49-B09D-6B11829FA68E}" type="pres">
      <dgm:prSet presAssocID="{55E120EE-2DB6-4AA6-B553-9BB8FFD6E48E}" presName="thinLine2b" presStyleLbl="callout" presStyleIdx="4" presStyleCnt="15"/>
      <dgm:spPr/>
    </dgm:pt>
    <dgm:pt modelId="{E3183B7C-003B-4C23-B2CE-D20AE236CADA}" type="pres">
      <dgm:prSet presAssocID="{55E120EE-2DB6-4AA6-B553-9BB8FFD6E48E}" presName="vertSpace2b" presStyleCnt="0"/>
      <dgm:spPr/>
    </dgm:pt>
    <dgm:pt modelId="{3BBD33D9-876F-49F6-985E-ACC499FAD4F7}" type="pres">
      <dgm:prSet presAssocID="{CE9F5581-E416-4B55-A4D1-0BAE8D844D94}" presName="thickLine" presStyleLbl="alignNode1" presStyleIdx="1" presStyleCnt="3"/>
      <dgm:spPr/>
    </dgm:pt>
    <dgm:pt modelId="{4335064C-0259-4783-A05E-338882412EB5}" type="pres">
      <dgm:prSet presAssocID="{CE9F5581-E416-4B55-A4D1-0BAE8D844D94}" presName="horz1" presStyleCnt="0"/>
      <dgm:spPr/>
    </dgm:pt>
    <dgm:pt modelId="{2A1CC8C8-BD9C-4F12-B574-A40421BEBEDB}" type="pres">
      <dgm:prSet presAssocID="{CE9F5581-E416-4B55-A4D1-0BAE8D844D94}" presName="tx1" presStyleLbl="revTx" presStyleIdx="6" presStyleCnt="18"/>
      <dgm:spPr/>
      <dgm:t>
        <a:bodyPr/>
        <a:lstStyle/>
        <a:p>
          <a:endParaRPr lang="ru-RU"/>
        </a:p>
      </dgm:t>
    </dgm:pt>
    <dgm:pt modelId="{BFA23A13-00F7-4A65-8B46-F65650BCAD96}" type="pres">
      <dgm:prSet presAssocID="{CE9F5581-E416-4B55-A4D1-0BAE8D844D94}" presName="vert1" presStyleCnt="0"/>
      <dgm:spPr/>
    </dgm:pt>
    <dgm:pt modelId="{A1E2A209-B757-4E1A-87D4-FAB4F112DFC4}" type="pres">
      <dgm:prSet presAssocID="{4B0946E2-62DF-441B-8ABA-CB941382E447}" presName="vertSpace2a" presStyleCnt="0"/>
      <dgm:spPr/>
    </dgm:pt>
    <dgm:pt modelId="{AD72A855-D223-43F3-B96B-7E49B554FEBC}" type="pres">
      <dgm:prSet presAssocID="{4B0946E2-62DF-441B-8ABA-CB941382E447}" presName="horz2" presStyleCnt="0"/>
      <dgm:spPr/>
    </dgm:pt>
    <dgm:pt modelId="{B8DE535D-8E88-4FB1-A495-797899D6DD64}" type="pres">
      <dgm:prSet presAssocID="{4B0946E2-62DF-441B-8ABA-CB941382E447}" presName="horzSpace2" presStyleCnt="0"/>
      <dgm:spPr/>
    </dgm:pt>
    <dgm:pt modelId="{01C4D632-03CB-4197-9EE3-7C0DA3CC53EF}" type="pres">
      <dgm:prSet presAssocID="{4B0946E2-62DF-441B-8ABA-CB941382E447}" presName="tx2" presStyleLbl="revTx" presStyleIdx="7" presStyleCnt="18"/>
      <dgm:spPr/>
      <dgm:t>
        <a:bodyPr/>
        <a:lstStyle/>
        <a:p>
          <a:endParaRPr lang="ru-RU"/>
        </a:p>
      </dgm:t>
    </dgm:pt>
    <dgm:pt modelId="{FFB41F91-D52E-4D40-9EAD-0459F28051B4}" type="pres">
      <dgm:prSet presAssocID="{4B0946E2-62DF-441B-8ABA-CB941382E447}" presName="vert2" presStyleCnt="0"/>
      <dgm:spPr/>
    </dgm:pt>
    <dgm:pt modelId="{A75CDA17-3EBF-428D-BAF2-07B83FEB3904}" type="pres">
      <dgm:prSet presAssocID="{4B0946E2-62DF-441B-8ABA-CB941382E447}" presName="thinLine2b" presStyleLbl="callout" presStyleIdx="5" presStyleCnt="15"/>
      <dgm:spPr/>
    </dgm:pt>
    <dgm:pt modelId="{FDFD079C-75F7-4326-BD6C-68C9C84467BA}" type="pres">
      <dgm:prSet presAssocID="{4B0946E2-62DF-441B-8ABA-CB941382E447}" presName="vertSpace2b" presStyleCnt="0"/>
      <dgm:spPr/>
    </dgm:pt>
    <dgm:pt modelId="{6796983E-5B5D-45E5-B132-3B52F6EEEF4A}" type="pres">
      <dgm:prSet presAssocID="{38B4F11C-4250-465E-B526-68341FB53DFF}" presName="horz2" presStyleCnt="0"/>
      <dgm:spPr/>
    </dgm:pt>
    <dgm:pt modelId="{AC4E9B7F-8924-4432-AF65-7F94D3ADFB2A}" type="pres">
      <dgm:prSet presAssocID="{38B4F11C-4250-465E-B526-68341FB53DFF}" presName="horzSpace2" presStyleCnt="0"/>
      <dgm:spPr/>
    </dgm:pt>
    <dgm:pt modelId="{CBDB0006-AFA9-45B7-A28A-BB5A821411C6}" type="pres">
      <dgm:prSet presAssocID="{38B4F11C-4250-465E-B526-68341FB53DFF}" presName="tx2" presStyleLbl="revTx" presStyleIdx="8" presStyleCnt="18"/>
      <dgm:spPr/>
      <dgm:t>
        <a:bodyPr/>
        <a:lstStyle/>
        <a:p>
          <a:endParaRPr lang="ru-RU"/>
        </a:p>
      </dgm:t>
    </dgm:pt>
    <dgm:pt modelId="{91D909B3-4F3C-4567-AD65-5C4A77966ACA}" type="pres">
      <dgm:prSet presAssocID="{38B4F11C-4250-465E-B526-68341FB53DFF}" presName="vert2" presStyleCnt="0"/>
      <dgm:spPr/>
    </dgm:pt>
    <dgm:pt modelId="{53F4BB71-ED31-4DCB-B67E-7011F09798EF}" type="pres">
      <dgm:prSet presAssocID="{38B4F11C-4250-465E-B526-68341FB53DFF}" presName="thinLine2b" presStyleLbl="callout" presStyleIdx="6" presStyleCnt="15"/>
      <dgm:spPr/>
    </dgm:pt>
    <dgm:pt modelId="{F56D686D-94F2-4086-9EC9-6DBBA839A4BE}" type="pres">
      <dgm:prSet presAssocID="{38B4F11C-4250-465E-B526-68341FB53DFF}" presName="vertSpace2b" presStyleCnt="0"/>
      <dgm:spPr/>
    </dgm:pt>
    <dgm:pt modelId="{EA4E656A-45E2-424A-B58B-396B2D20B0DC}" type="pres">
      <dgm:prSet presAssocID="{83F49A24-3A5A-4328-83B9-6FA063197651}" presName="horz2" presStyleCnt="0"/>
      <dgm:spPr/>
    </dgm:pt>
    <dgm:pt modelId="{DDF220BF-1191-49A1-97A2-E4D7416BC04E}" type="pres">
      <dgm:prSet presAssocID="{83F49A24-3A5A-4328-83B9-6FA063197651}" presName="horzSpace2" presStyleCnt="0"/>
      <dgm:spPr/>
    </dgm:pt>
    <dgm:pt modelId="{4F812557-A2B6-4A2A-A408-B69CA28955B3}" type="pres">
      <dgm:prSet presAssocID="{83F49A24-3A5A-4328-83B9-6FA063197651}" presName="tx2" presStyleLbl="revTx" presStyleIdx="9" presStyleCnt="18"/>
      <dgm:spPr/>
      <dgm:t>
        <a:bodyPr/>
        <a:lstStyle/>
        <a:p>
          <a:endParaRPr lang="ru-RU"/>
        </a:p>
      </dgm:t>
    </dgm:pt>
    <dgm:pt modelId="{D2166BA6-7AF1-4C74-BE8F-A742F6617598}" type="pres">
      <dgm:prSet presAssocID="{83F49A24-3A5A-4328-83B9-6FA063197651}" presName="vert2" presStyleCnt="0"/>
      <dgm:spPr/>
    </dgm:pt>
    <dgm:pt modelId="{1B15F7E9-92B0-4FCA-876B-DA93BC493E8C}" type="pres">
      <dgm:prSet presAssocID="{83F49A24-3A5A-4328-83B9-6FA063197651}" presName="thinLine2b" presStyleLbl="callout" presStyleIdx="7" presStyleCnt="15"/>
      <dgm:spPr/>
    </dgm:pt>
    <dgm:pt modelId="{FA92A89A-C0D7-4DA0-8F58-8531D84621FD}" type="pres">
      <dgm:prSet presAssocID="{83F49A24-3A5A-4328-83B9-6FA063197651}" presName="vertSpace2b" presStyleCnt="0"/>
      <dgm:spPr/>
    </dgm:pt>
    <dgm:pt modelId="{1DFD29C6-83AB-49B9-A5C7-50F234600602}" type="pres">
      <dgm:prSet presAssocID="{5D07FA19-A057-4C5B-A635-0B9665C5A2C7}" presName="horz2" presStyleCnt="0"/>
      <dgm:spPr/>
    </dgm:pt>
    <dgm:pt modelId="{7E049BBD-A3AC-489B-A1C8-BF68B0453C8C}" type="pres">
      <dgm:prSet presAssocID="{5D07FA19-A057-4C5B-A635-0B9665C5A2C7}" presName="horzSpace2" presStyleCnt="0"/>
      <dgm:spPr/>
    </dgm:pt>
    <dgm:pt modelId="{227173C0-A35E-45B0-9CC1-9A190A22BB24}" type="pres">
      <dgm:prSet presAssocID="{5D07FA19-A057-4C5B-A635-0B9665C5A2C7}" presName="tx2" presStyleLbl="revTx" presStyleIdx="10" presStyleCnt="18"/>
      <dgm:spPr/>
      <dgm:t>
        <a:bodyPr/>
        <a:lstStyle/>
        <a:p>
          <a:endParaRPr lang="ru-RU"/>
        </a:p>
      </dgm:t>
    </dgm:pt>
    <dgm:pt modelId="{FAE6C9F4-65E2-4F59-9022-3F7A229CCA35}" type="pres">
      <dgm:prSet presAssocID="{5D07FA19-A057-4C5B-A635-0B9665C5A2C7}" presName="vert2" presStyleCnt="0"/>
      <dgm:spPr/>
    </dgm:pt>
    <dgm:pt modelId="{B70E6341-79D6-4CAC-8F7D-FB310B567711}" type="pres">
      <dgm:prSet presAssocID="{5D07FA19-A057-4C5B-A635-0B9665C5A2C7}" presName="thinLine2b" presStyleLbl="callout" presStyleIdx="8" presStyleCnt="15"/>
      <dgm:spPr/>
    </dgm:pt>
    <dgm:pt modelId="{1552942D-F8AB-4169-AAEB-78BE7C064AC4}" type="pres">
      <dgm:prSet presAssocID="{5D07FA19-A057-4C5B-A635-0B9665C5A2C7}" presName="vertSpace2b" presStyleCnt="0"/>
      <dgm:spPr/>
    </dgm:pt>
    <dgm:pt modelId="{032FFDFE-C73E-41F7-AE6C-FF239D3C94F7}" type="pres">
      <dgm:prSet presAssocID="{7212A225-A21E-47C7-B968-59857C683B50}" presName="horz2" presStyleCnt="0"/>
      <dgm:spPr/>
    </dgm:pt>
    <dgm:pt modelId="{35531F9E-5099-4FC2-B19C-DB36BCA097C9}" type="pres">
      <dgm:prSet presAssocID="{7212A225-A21E-47C7-B968-59857C683B50}" presName="horzSpace2" presStyleCnt="0"/>
      <dgm:spPr/>
    </dgm:pt>
    <dgm:pt modelId="{4B9D6A9E-44FA-4D69-8D6C-EE984B6A7B6F}" type="pres">
      <dgm:prSet presAssocID="{7212A225-A21E-47C7-B968-59857C683B50}" presName="tx2" presStyleLbl="revTx" presStyleIdx="11" presStyleCnt="18"/>
      <dgm:spPr/>
      <dgm:t>
        <a:bodyPr/>
        <a:lstStyle/>
        <a:p>
          <a:endParaRPr lang="ru-RU"/>
        </a:p>
      </dgm:t>
    </dgm:pt>
    <dgm:pt modelId="{64A73A75-9916-46D6-A6D5-9D1D799A13DA}" type="pres">
      <dgm:prSet presAssocID="{7212A225-A21E-47C7-B968-59857C683B50}" presName="vert2" presStyleCnt="0"/>
      <dgm:spPr/>
    </dgm:pt>
    <dgm:pt modelId="{EED679BC-89F1-4635-9E09-22B81A5FE2DB}" type="pres">
      <dgm:prSet presAssocID="{7212A225-A21E-47C7-B968-59857C683B50}" presName="thinLine2b" presStyleLbl="callout" presStyleIdx="9" presStyleCnt="15"/>
      <dgm:spPr/>
    </dgm:pt>
    <dgm:pt modelId="{66979777-BC41-4445-883B-087948ACCBEF}" type="pres">
      <dgm:prSet presAssocID="{7212A225-A21E-47C7-B968-59857C683B50}" presName="vertSpace2b" presStyleCnt="0"/>
      <dgm:spPr/>
    </dgm:pt>
    <dgm:pt modelId="{4FD39C8C-9190-4C5B-A09D-6AC7531EE6FF}" type="pres">
      <dgm:prSet presAssocID="{5061FB68-281C-4A07-8F34-C0AE101D5473}" presName="thickLine" presStyleLbl="alignNode1" presStyleIdx="2" presStyleCnt="3"/>
      <dgm:spPr/>
    </dgm:pt>
    <dgm:pt modelId="{AE1803AC-4030-4996-9281-2AD070DDE951}" type="pres">
      <dgm:prSet presAssocID="{5061FB68-281C-4A07-8F34-C0AE101D5473}" presName="horz1" presStyleCnt="0"/>
      <dgm:spPr/>
    </dgm:pt>
    <dgm:pt modelId="{740C367F-42F2-4D4E-89BB-7A2C5EEAE7D8}" type="pres">
      <dgm:prSet presAssocID="{5061FB68-281C-4A07-8F34-C0AE101D5473}" presName="tx1" presStyleLbl="revTx" presStyleIdx="12" presStyleCnt="18"/>
      <dgm:spPr/>
      <dgm:t>
        <a:bodyPr/>
        <a:lstStyle/>
        <a:p>
          <a:endParaRPr lang="ru-RU"/>
        </a:p>
      </dgm:t>
    </dgm:pt>
    <dgm:pt modelId="{1571CC21-8680-4212-8379-2E4D50CADD3A}" type="pres">
      <dgm:prSet presAssocID="{5061FB68-281C-4A07-8F34-C0AE101D5473}" presName="vert1" presStyleCnt="0"/>
      <dgm:spPr/>
    </dgm:pt>
    <dgm:pt modelId="{1C159163-A776-414B-B576-924E0AAF92EE}" type="pres">
      <dgm:prSet presAssocID="{2602B5C5-EBE9-47B0-9E78-BDC1AF7FF497}" presName="vertSpace2a" presStyleCnt="0"/>
      <dgm:spPr/>
    </dgm:pt>
    <dgm:pt modelId="{03FC8B0E-0FC1-4037-A874-31517FCD26CC}" type="pres">
      <dgm:prSet presAssocID="{2602B5C5-EBE9-47B0-9E78-BDC1AF7FF497}" presName="horz2" presStyleCnt="0"/>
      <dgm:spPr/>
    </dgm:pt>
    <dgm:pt modelId="{C0AA307E-BA77-4550-A9FC-7DF8D4DB71FF}" type="pres">
      <dgm:prSet presAssocID="{2602B5C5-EBE9-47B0-9E78-BDC1AF7FF497}" presName="horzSpace2" presStyleCnt="0"/>
      <dgm:spPr/>
    </dgm:pt>
    <dgm:pt modelId="{2DBB2766-FF75-4191-AD78-F69C7B009B0F}" type="pres">
      <dgm:prSet presAssocID="{2602B5C5-EBE9-47B0-9E78-BDC1AF7FF497}" presName="tx2" presStyleLbl="revTx" presStyleIdx="13" presStyleCnt="18"/>
      <dgm:spPr/>
      <dgm:t>
        <a:bodyPr/>
        <a:lstStyle/>
        <a:p>
          <a:endParaRPr lang="ru-RU"/>
        </a:p>
      </dgm:t>
    </dgm:pt>
    <dgm:pt modelId="{34DD6215-4076-4EF8-8408-EFDA2EC244C8}" type="pres">
      <dgm:prSet presAssocID="{2602B5C5-EBE9-47B0-9E78-BDC1AF7FF497}" presName="vert2" presStyleCnt="0"/>
      <dgm:spPr/>
    </dgm:pt>
    <dgm:pt modelId="{0F38CF4A-26D0-49D5-827C-3EF4AF6A439F}" type="pres">
      <dgm:prSet presAssocID="{2602B5C5-EBE9-47B0-9E78-BDC1AF7FF497}" presName="thinLine2b" presStyleLbl="callout" presStyleIdx="10" presStyleCnt="15"/>
      <dgm:spPr/>
    </dgm:pt>
    <dgm:pt modelId="{CA42D60A-FCCA-41F1-8B2A-56DAAA13543F}" type="pres">
      <dgm:prSet presAssocID="{2602B5C5-EBE9-47B0-9E78-BDC1AF7FF497}" presName="vertSpace2b" presStyleCnt="0"/>
      <dgm:spPr/>
    </dgm:pt>
    <dgm:pt modelId="{810EE7BB-9A03-4336-8CAB-E347F1A69AFC}" type="pres">
      <dgm:prSet presAssocID="{F5E9FCB8-0D67-4715-8594-29228F079B1A}" presName="horz2" presStyleCnt="0"/>
      <dgm:spPr/>
    </dgm:pt>
    <dgm:pt modelId="{6A8C048F-79F1-4496-A8AD-567D8EE1D1D1}" type="pres">
      <dgm:prSet presAssocID="{F5E9FCB8-0D67-4715-8594-29228F079B1A}" presName="horzSpace2" presStyleCnt="0"/>
      <dgm:spPr/>
    </dgm:pt>
    <dgm:pt modelId="{2C25A63A-DA55-48FC-B72F-3CC8469C5B0F}" type="pres">
      <dgm:prSet presAssocID="{F5E9FCB8-0D67-4715-8594-29228F079B1A}" presName="tx2" presStyleLbl="revTx" presStyleIdx="14" presStyleCnt="18"/>
      <dgm:spPr/>
      <dgm:t>
        <a:bodyPr/>
        <a:lstStyle/>
        <a:p>
          <a:endParaRPr lang="ru-RU"/>
        </a:p>
      </dgm:t>
    </dgm:pt>
    <dgm:pt modelId="{DC53CC88-06E7-468B-A2E3-2360E05831C7}" type="pres">
      <dgm:prSet presAssocID="{F5E9FCB8-0D67-4715-8594-29228F079B1A}" presName="vert2" presStyleCnt="0"/>
      <dgm:spPr/>
    </dgm:pt>
    <dgm:pt modelId="{9B3062C1-9BF4-481E-951D-5830D4B04B63}" type="pres">
      <dgm:prSet presAssocID="{F5E9FCB8-0D67-4715-8594-29228F079B1A}" presName="thinLine2b" presStyleLbl="callout" presStyleIdx="11" presStyleCnt="15"/>
      <dgm:spPr/>
    </dgm:pt>
    <dgm:pt modelId="{0329A967-808A-4DE9-B3D0-8E975E123A4A}" type="pres">
      <dgm:prSet presAssocID="{F5E9FCB8-0D67-4715-8594-29228F079B1A}" presName="vertSpace2b" presStyleCnt="0"/>
      <dgm:spPr/>
    </dgm:pt>
    <dgm:pt modelId="{F4F5A78D-5502-4A31-ADF5-962F3B198D73}" type="pres">
      <dgm:prSet presAssocID="{69A33A32-7719-4D40-85A5-0F35DEEE9BD3}" presName="horz2" presStyleCnt="0"/>
      <dgm:spPr/>
    </dgm:pt>
    <dgm:pt modelId="{D1EF3C47-0A93-40C4-85AD-460715F83AC9}" type="pres">
      <dgm:prSet presAssocID="{69A33A32-7719-4D40-85A5-0F35DEEE9BD3}" presName="horzSpace2" presStyleCnt="0"/>
      <dgm:spPr/>
    </dgm:pt>
    <dgm:pt modelId="{4E132212-53B5-44D6-989C-283CE0E2AD74}" type="pres">
      <dgm:prSet presAssocID="{69A33A32-7719-4D40-85A5-0F35DEEE9BD3}" presName="tx2" presStyleLbl="revTx" presStyleIdx="15" presStyleCnt="18"/>
      <dgm:spPr/>
      <dgm:t>
        <a:bodyPr/>
        <a:lstStyle/>
        <a:p>
          <a:endParaRPr lang="ru-RU"/>
        </a:p>
      </dgm:t>
    </dgm:pt>
    <dgm:pt modelId="{1788B6BE-4888-43B5-8D78-3229C6CA64F8}" type="pres">
      <dgm:prSet presAssocID="{69A33A32-7719-4D40-85A5-0F35DEEE9BD3}" presName="vert2" presStyleCnt="0"/>
      <dgm:spPr/>
    </dgm:pt>
    <dgm:pt modelId="{EB739BE3-312E-42BB-8AF5-EE11FD2B1B28}" type="pres">
      <dgm:prSet presAssocID="{69A33A32-7719-4D40-85A5-0F35DEEE9BD3}" presName="thinLine2b" presStyleLbl="callout" presStyleIdx="12" presStyleCnt="15"/>
      <dgm:spPr/>
    </dgm:pt>
    <dgm:pt modelId="{756C2A10-4A58-4A8A-8DDC-ABDD3AADFA82}" type="pres">
      <dgm:prSet presAssocID="{69A33A32-7719-4D40-85A5-0F35DEEE9BD3}" presName="vertSpace2b" presStyleCnt="0"/>
      <dgm:spPr/>
    </dgm:pt>
    <dgm:pt modelId="{F7CB7636-11C1-4B86-BA54-E73B2BF87249}" type="pres">
      <dgm:prSet presAssocID="{5A7B2B7D-45CA-446F-A722-C4BD64226A77}" presName="horz2" presStyleCnt="0"/>
      <dgm:spPr/>
    </dgm:pt>
    <dgm:pt modelId="{80B40190-A2A8-4A2F-9AEC-C7D3969D1159}" type="pres">
      <dgm:prSet presAssocID="{5A7B2B7D-45CA-446F-A722-C4BD64226A77}" presName="horzSpace2" presStyleCnt="0"/>
      <dgm:spPr/>
    </dgm:pt>
    <dgm:pt modelId="{2E9AEC71-D385-4486-A8FA-C3CF56858A55}" type="pres">
      <dgm:prSet presAssocID="{5A7B2B7D-45CA-446F-A722-C4BD64226A77}" presName="tx2" presStyleLbl="revTx" presStyleIdx="16" presStyleCnt="18"/>
      <dgm:spPr/>
      <dgm:t>
        <a:bodyPr/>
        <a:lstStyle/>
        <a:p>
          <a:endParaRPr lang="ru-RU"/>
        </a:p>
      </dgm:t>
    </dgm:pt>
    <dgm:pt modelId="{737BD06E-D247-49C8-BF5D-E10C94B2229C}" type="pres">
      <dgm:prSet presAssocID="{5A7B2B7D-45CA-446F-A722-C4BD64226A77}" presName="vert2" presStyleCnt="0"/>
      <dgm:spPr/>
    </dgm:pt>
    <dgm:pt modelId="{F2B73A87-B68C-48BF-8161-46302B400D8F}" type="pres">
      <dgm:prSet presAssocID="{5A7B2B7D-45CA-446F-A722-C4BD64226A77}" presName="thinLine2b" presStyleLbl="callout" presStyleIdx="13" presStyleCnt="15"/>
      <dgm:spPr/>
    </dgm:pt>
    <dgm:pt modelId="{011569CC-FB66-4D50-9B8F-841A32FB8C54}" type="pres">
      <dgm:prSet presAssocID="{5A7B2B7D-45CA-446F-A722-C4BD64226A77}" presName="vertSpace2b" presStyleCnt="0"/>
      <dgm:spPr/>
    </dgm:pt>
    <dgm:pt modelId="{55233CDC-DC66-412F-BF91-47FC7225F7B5}" type="pres">
      <dgm:prSet presAssocID="{A0A34596-6FAB-4B12-BA7C-E67C67A89104}" presName="horz2" presStyleCnt="0"/>
      <dgm:spPr/>
    </dgm:pt>
    <dgm:pt modelId="{61443034-F814-4F92-A013-7C7BE0DD6213}" type="pres">
      <dgm:prSet presAssocID="{A0A34596-6FAB-4B12-BA7C-E67C67A89104}" presName="horzSpace2" presStyleCnt="0"/>
      <dgm:spPr/>
    </dgm:pt>
    <dgm:pt modelId="{F8025FF2-F5CA-43F9-9391-CF53EADBB4C2}" type="pres">
      <dgm:prSet presAssocID="{A0A34596-6FAB-4B12-BA7C-E67C67A89104}" presName="tx2" presStyleLbl="revTx" presStyleIdx="17" presStyleCnt="18"/>
      <dgm:spPr/>
      <dgm:t>
        <a:bodyPr/>
        <a:lstStyle/>
        <a:p>
          <a:endParaRPr lang="ru-RU"/>
        </a:p>
      </dgm:t>
    </dgm:pt>
    <dgm:pt modelId="{B0359AAF-45A0-40C8-A3B1-D890A6370154}" type="pres">
      <dgm:prSet presAssocID="{A0A34596-6FAB-4B12-BA7C-E67C67A89104}" presName="vert2" presStyleCnt="0"/>
      <dgm:spPr/>
    </dgm:pt>
    <dgm:pt modelId="{BC9F5ABA-98D3-469B-8FC6-CD2249880A6D}" type="pres">
      <dgm:prSet presAssocID="{A0A34596-6FAB-4B12-BA7C-E67C67A89104}" presName="thinLine2b" presStyleLbl="callout" presStyleIdx="14" presStyleCnt="15"/>
      <dgm:spPr/>
    </dgm:pt>
    <dgm:pt modelId="{6A4A7EEC-1A1A-49DB-9C73-117F0AFE8825}" type="pres">
      <dgm:prSet presAssocID="{A0A34596-6FAB-4B12-BA7C-E67C67A89104}" presName="vertSpace2b" presStyleCnt="0"/>
      <dgm:spPr/>
    </dgm:pt>
  </dgm:ptLst>
  <dgm:cxnLst>
    <dgm:cxn modelId="{30326D56-9FE0-4614-9026-DCD46FAB3E64}" srcId="{E648EF53-3F69-4E49-A902-59B28C5E33AD}" destId="{9BCBFFDF-1101-4D01-AB42-24BF29E2259D}" srcOrd="0" destOrd="0" parTransId="{E5B07F8B-E8EF-42EE-B1DF-5608C4FFF8EA}" sibTransId="{B3CD0CC7-353D-4109-AEAA-FA9AE171B9D2}"/>
    <dgm:cxn modelId="{0B807E88-8956-4D6E-A596-79FC24C3109B}" type="presOf" srcId="{FD6F26AE-9731-459C-944A-004CEE405C76}" destId="{BF02D0C1-FF81-4ACC-A943-4D39B8052E36}" srcOrd="0" destOrd="0" presId="urn:microsoft.com/office/officeart/2008/layout/LinedList"/>
    <dgm:cxn modelId="{4454CD33-A0F9-4617-8726-D5583F486E80}" srcId="{33837536-C23D-437A-89B3-535062ACDBAB}" destId="{5061FB68-281C-4A07-8F34-C0AE101D5473}" srcOrd="2" destOrd="0" parTransId="{A4FF7BDB-7327-4536-B434-1A29E36795C5}" sibTransId="{364DC548-AE14-4532-B475-E54F96AF9CF4}"/>
    <dgm:cxn modelId="{D929C5A2-FA6B-44D7-A54E-4F995737F439}" type="presOf" srcId="{5D07FA19-A057-4C5B-A635-0B9665C5A2C7}" destId="{227173C0-A35E-45B0-9CC1-9A190A22BB24}" srcOrd="0" destOrd="0" presId="urn:microsoft.com/office/officeart/2008/layout/LinedList"/>
    <dgm:cxn modelId="{0CABD156-39AD-4DBE-9AEA-AF7D3DD797B2}" type="presOf" srcId="{9BCBFFDF-1101-4D01-AB42-24BF29E2259D}" destId="{ED578F26-7F57-41B4-8F47-CDE398D7F8A1}" srcOrd="0" destOrd="0" presId="urn:microsoft.com/office/officeart/2008/layout/LinedList"/>
    <dgm:cxn modelId="{CF485FE2-A9C3-453B-A65B-AD7698353F58}" type="presOf" srcId="{38B4F11C-4250-465E-B526-68341FB53DFF}" destId="{CBDB0006-AFA9-45B7-A28A-BB5A821411C6}" srcOrd="0" destOrd="0" presId="urn:microsoft.com/office/officeart/2008/layout/LinedList"/>
    <dgm:cxn modelId="{BC39873E-4DE6-4ED9-AD90-EAD22A2E7A7B}" srcId="{CE9F5581-E416-4B55-A4D1-0BAE8D844D94}" destId="{7212A225-A21E-47C7-B968-59857C683B50}" srcOrd="4" destOrd="0" parTransId="{75DCCAB6-BCA5-44A1-8109-301E9AE7459F}" sibTransId="{2253CFBC-8414-476D-BFA5-573618A0E58A}"/>
    <dgm:cxn modelId="{AB2BAAFE-EF75-400F-98EE-CAEBDC828F48}" type="presOf" srcId="{2602B5C5-EBE9-47B0-9E78-BDC1AF7FF497}" destId="{2DBB2766-FF75-4191-AD78-F69C7B009B0F}" srcOrd="0" destOrd="0" presId="urn:microsoft.com/office/officeart/2008/layout/LinedList"/>
    <dgm:cxn modelId="{FEF45654-616B-41CF-A1BD-4D3BB21CE0BF}" srcId="{CE9F5581-E416-4B55-A4D1-0BAE8D844D94}" destId="{4B0946E2-62DF-441B-8ABA-CB941382E447}" srcOrd="0" destOrd="0" parTransId="{8C64E073-F9F9-49DB-AC92-27B3EB5746BB}" sibTransId="{1963CA7E-E99F-4362-A8B6-0B3EF83F9D7A}"/>
    <dgm:cxn modelId="{C7D89B4A-07C9-4DBE-BCBA-91A19885C701}" type="presOf" srcId="{69A33A32-7719-4D40-85A5-0F35DEEE9BD3}" destId="{4E132212-53B5-44D6-989C-283CE0E2AD74}" srcOrd="0" destOrd="0" presId="urn:microsoft.com/office/officeart/2008/layout/LinedList"/>
    <dgm:cxn modelId="{187ED415-BB00-4C11-B4A9-AD1E4BD0C4EF}" srcId="{E648EF53-3F69-4E49-A902-59B28C5E33AD}" destId="{DC78CAE6-0F94-4536-9B73-F96A5B6D10C9}" srcOrd="1" destOrd="0" parTransId="{E1707003-4613-4767-9167-E923270E1F09}" sibTransId="{8D3D9E59-72A5-44C3-A469-AE88E4FC98E9}"/>
    <dgm:cxn modelId="{60867A53-195D-460C-9B9E-6179E91165E5}" srcId="{CE9F5581-E416-4B55-A4D1-0BAE8D844D94}" destId="{83F49A24-3A5A-4328-83B9-6FA063197651}" srcOrd="2" destOrd="0" parTransId="{02FFE3A6-CE9E-4A56-980D-AC5EB8BE4DC6}" sibTransId="{343F7114-62E7-459D-B199-0EB66D4C1152}"/>
    <dgm:cxn modelId="{DDD3F51E-7AEC-477F-94C6-338518A78023}" type="presOf" srcId="{7212A225-A21E-47C7-B968-59857C683B50}" destId="{4B9D6A9E-44FA-4D69-8D6C-EE984B6A7B6F}" srcOrd="0" destOrd="0" presId="urn:microsoft.com/office/officeart/2008/layout/LinedList"/>
    <dgm:cxn modelId="{66390CC3-DBE2-4358-87FC-1181233E319A}" srcId="{E648EF53-3F69-4E49-A902-59B28C5E33AD}" destId="{55E120EE-2DB6-4AA6-B553-9BB8FFD6E48E}" srcOrd="4" destOrd="0" parTransId="{6DA53BB8-1C40-4727-8CA9-4F36414AEE5D}" sibTransId="{AFC78C38-E7AC-41BA-8216-47FAFF57A726}"/>
    <dgm:cxn modelId="{10B2B5FA-0BEC-483C-8A0C-1B6EB02F32FC}" type="presOf" srcId="{A0A34596-6FAB-4B12-BA7C-E67C67A89104}" destId="{F8025FF2-F5CA-43F9-9391-CF53EADBB4C2}" srcOrd="0" destOrd="0" presId="urn:microsoft.com/office/officeart/2008/layout/LinedList"/>
    <dgm:cxn modelId="{6A0B379E-24FB-4AAC-8D37-8A65E4CFDAF7}" srcId="{5061FB68-281C-4A07-8F34-C0AE101D5473}" destId="{2602B5C5-EBE9-47B0-9E78-BDC1AF7FF497}" srcOrd="0" destOrd="0" parTransId="{51154C94-4FCD-42B1-BBC7-6E5A103679D1}" sibTransId="{0815DBB6-B3DE-4ACB-A9FD-5D3046893064}"/>
    <dgm:cxn modelId="{C60B4F20-1F97-4213-ACA9-17E344BCA19E}" type="presOf" srcId="{F5E9FCB8-0D67-4715-8594-29228F079B1A}" destId="{2C25A63A-DA55-48FC-B72F-3CC8469C5B0F}" srcOrd="0" destOrd="0" presId="urn:microsoft.com/office/officeart/2008/layout/LinedList"/>
    <dgm:cxn modelId="{ABBEF65F-0AD8-4943-A6AE-BED2AB68BC1C}" type="presOf" srcId="{4B0946E2-62DF-441B-8ABA-CB941382E447}" destId="{01C4D632-03CB-4197-9EE3-7C0DA3CC53EF}" srcOrd="0" destOrd="0" presId="urn:microsoft.com/office/officeart/2008/layout/LinedList"/>
    <dgm:cxn modelId="{ADBEEE48-A4B2-4333-B0F0-546E602E1691}" srcId="{CE9F5581-E416-4B55-A4D1-0BAE8D844D94}" destId="{5D07FA19-A057-4C5B-A635-0B9665C5A2C7}" srcOrd="3" destOrd="0" parTransId="{C33E9C24-F0AD-4BB0-9004-FC38BB5149B5}" sibTransId="{60C25FBC-2A90-44F1-9E43-5B0031FE11CD}"/>
    <dgm:cxn modelId="{E24ACF44-B156-43B0-8343-974963181A5C}" type="presOf" srcId="{5A7B2B7D-45CA-446F-A722-C4BD64226A77}" destId="{2E9AEC71-D385-4486-A8FA-C3CF56858A55}" srcOrd="0" destOrd="0" presId="urn:microsoft.com/office/officeart/2008/layout/LinedList"/>
    <dgm:cxn modelId="{3D409B01-1002-4D13-BABA-8BCBEA282786}" srcId="{5061FB68-281C-4A07-8F34-C0AE101D5473}" destId="{A0A34596-6FAB-4B12-BA7C-E67C67A89104}" srcOrd="4" destOrd="0" parTransId="{5547ADA0-7492-4435-AFE9-A0445B4B8C23}" sibTransId="{BDAE42F1-F442-425F-A39B-310A1CBCACD2}"/>
    <dgm:cxn modelId="{CB8834DE-B07B-4B60-AD9B-2CF520D26190}" srcId="{E648EF53-3F69-4E49-A902-59B28C5E33AD}" destId="{FD6F26AE-9731-459C-944A-004CEE405C76}" srcOrd="3" destOrd="0" parTransId="{242464D1-466A-4D03-9E40-1A16215DE68B}" sibTransId="{EEE8CFD8-1E7B-4E43-AC90-3CB8A989410A}"/>
    <dgm:cxn modelId="{11868A5B-D021-4843-B5C0-4E86F3C950C9}" srcId="{33837536-C23D-437A-89B3-535062ACDBAB}" destId="{E648EF53-3F69-4E49-A902-59B28C5E33AD}" srcOrd="0" destOrd="0" parTransId="{47B4136B-069C-4699-B568-11B6625F11EA}" sibTransId="{5199225A-BAD4-410B-981B-873571F46B8C}"/>
    <dgm:cxn modelId="{056F8A80-2490-4207-9536-779A80355BEC}" type="presOf" srcId="{E648EF53-3F69-4E49-A902-59B28C5E33AD}" destId="{05C1867D-FC77-4E08-85C4-474F755A59A7}" srcOrd="0" destOrd="0" presId="urn:microsoft.com/office/officeart/2008/layout/LinedList"/>
    <dgm:cxn modelId="{4CDB7B7E-A245-4E43-8C15-43E1098A814C}" srcId="{5061FB68-281C-4A07-8F34-C0AE101D5473}" destId="{69A33A32-7719-4D40-85A5-0F35DEEE9BD3}" srcOrd="2" destOrd="0" parTransId="{243FB817-D918-41E4-9F06-0BF00F017ADA}" sibTransId="{5FE8654F-337A-4594-B21B-0CEA1C08B6BD}"/>
    <dgm:cxn modelId="{FE72CB55-AF0A-428F-96D2-E7B5D0559BDF}" type="presOf" srcId="{83F49A24-3A5A-4328-83B9-6FA063197651}" destId="{4F812557-A2B6-4A2A-A408-B69CA28955B3}" srcOrd="0" destOrd="0" presId="urn:microsoft.com/office/officeart/2008/layout/LinedList"/>
    <dgm:cxn modelId="{093B48A0-D701-4DBB-855A-FA56BFE87DB2}" type="presOf" srcId="{33837536-C23D-437A-89B3-535062ACDBAB}" destId="{70073017-4A61-4D5B-A339-3CFA42E43BDB}" srcOrd="0" destOrd="0" presId="urn:microsoft.com/office/officeart/2008/layout/LinedList"/>
    <dgm:cxn modelId="{4F58CDAD-FF2C-460E-BA38-4854900C4C8A}" srcId="{CE9F5581-E416-4B55-A4D1-0BAE8D844D94}" destId="{38B4F11C-4250-465E-B526-68341FB53DFF}" srcOrd="1" destOrd="0" parTransId="{44650F50-9AC2-47E5-BC35-9646CCAFCB45}" sibTransId="{13900C16-5A99-4E6A-9BE4-C361E3A8EC7A}"/>
    <dgm:cxn modelId="{441E8A87-F1A9-4CC4-966B-78327010AC98}" srcId="{5061FB68-281C-4A07-8F34-C0AE101D5473}" destId="{F5E9FCB8-0D67-4715-8594-29228F079B1A}" srcOrd="1" destOrd="0" parTransId="{1711637E-0D77-4BB0-A53F-6D1B2CD29ADF}" sibTransId="{BF7738B6-F1BE-4CAC-B4AE-B90CD72E3212}"/>
    <dgm:cxn modelId="{2D04313C-4220-4046-9084-E54B9EFDBB97}" type="presOf" srcId="{475CD6C4-64E5-4E47-8A8C-1D55696865F2}" destId="{CDD1C978-8A87-42D6-BF32-1A1927E64AE7}" srcOrd="0" destOrd="0" presId="urn:microsoft.com/office/officeart/2008/layout/LinedList"/>
    <dgm:cxn modelId="{761DE723-E117-44E2-9785-9AFB7A5A2883}" srcId="{33837536-C23D-437A-89B3-535062ACDBAB}" destId="{CE9F5581-E416-4B55-A4D1-0BAE8D844D94}" srcOrd="1" destOrd="0" parTransId="{7ECE240E-7C57-42E6-9A7A-06C1BB61CF95}" sibTransId="{BF265846-5BF5-4E07-BB9E-9EAE4F4A22A8}"/>
    <dgm:cxn modelId="{FA7ACF5F-2A70-4EA7-8405-DBD120824057}" type="presOf" srcId="{5061FB68-281C-4A07-8F34-C0AE101D5473}" destId="{740C367F-42F2-4D4E-89BB-7A2C5EEAE7D8}" srcOrd="0" destOrd="0" presId="urn:microsoft.com/office/officeart/2008/layout/LinedList"/>
    <dgm:cxn modelId="{F91922C3-67B2-457B-94F8-6D3F7839E71C}" srcId="{5061FB68-281C-4A07-8F34-C0AE101D5473}" destId="{5A7B2B7D-45CA-446F-A722-C4BD64226A77}" srcOrd="3" destOrd="0" parTransId="{1B76D6BD-9601-4125-B548-44B32A1E9ACF}" sibTransId="{4B9CE4E7-0C75-41C3-B3E6-5A8B8FB381EA}"/>
    <dgm:cxn modelId="{C7FB168F-C1F3-45AF-A93F-09F86C9650F9}" type="presOf" srcId="{55E120EE-2DB6-4AA6-B553-9BB8FFD6E48E}" destId="{0CA8DE18-481D-451C-B09D-634AD6275E8D}" srcOrd="0" destOrd="0" presId="urn:microsoft.com/office/officeart/2008/layout/LinedList"/>
    <dgm:cxn modelId="{DDD30442-93EA-40BA-923A-522AAC9F4AD0}" srcId="{E648EF53-3F69-4E49-A902-59B28C5E33AD}" destId="{475CD6C4-64E5-4E47-8A8C-1D55696865F2}" srcOrd="2" destOrd="0" parTransId="{B9609A78-557C-45DA-85F0-FEE05DC56D4F}" sibTransId="{4A45AA5D-9BD3-4707-9649-3E50F54ED6CE}"/>
    <dgm:cxn modelId="{584A3B6A-1576-483E-B5E4-C73D879EA99B}" type="presOf" srcId="{CE9F5581-E416-4B55-A4D1-0BAE8D844D94}" destId="{2A1CC8C8-BD9C-4F12-B574-A40421BEBEDB}" srcOrd="0" destOrd="0" presId="urn:microsoft.com/office/officeart/2008/layout/LinedList"/>
    <dgm:cxn modelId="{A58EED48-C94B-43C0-ABDF-0D594892C6A0}" type="presOf" srcId="{DC78CAE6-0F94-4536-9B73-F96A5B6D10C9}" destId="{C31E27B9-D6AF-4A61-B44A-24ED98CAEAC6}" srcOrd="0" destOrd="0" presId="urn:microsoft.com/office/officeart/2008/layout/LinedList"/>
    <dgm:cxn modelId="{B6B151D8-C89B-4DBD-8A34-500B97B94FE2}" type="presParOf" srcId="{70073017-4A61-4D5B-A339-3CFA42E43BDB}" destId="{9C89E7B8-8957-41F4-BC49-A1DEF43C43F7}" srcOrd="0" destOrd="0" presId="urn:microsoft.com/office/officeart/2008/layout/LinedList"/>
    <dgm:cxn modelId="{D524D52D-5C46-46C9-A1C9-658052A94868}" type="presParOf" srcId="{70073017-4A61-4D5B-A339-3CFA42E43BDB}" destId="{8A31E826-FC3D-4457-9D14-2BAAE61585CC}" srcOrd="1" destOrd="0" presId="urn:microsoft.com/office/officeart/2008/layout/LinedList"/>
    <dgm:cxn modelId="{A1B8E0A8-4AD7-4D0C-BCFF-63F9E7B359C5}" type="presParOf" srcId="{8A31E826-FC3D-4457-9D14-2BAAE61585CC}" destId="{05C1867D-FC77-4E08-85C4-474F755A59A7}" srcOrd="0" destOrd="0" presId="urn:microsoft.com/office/officeart/2008/layout/LinedList"/>
    <dgm:cxn modelId="{1A5200D7-6967-4EBD-B82E-B4908B47DB7C}" type="presParOf" srcId="{8A31E826-FC3D-4457-9D14-2BAAE61585CC}" destId="{710D05F9-E26D-4A88-B58A-110C2E56A352}" srcOrd="1" destOrd="0" presId="urn:microsoft.com/office/officeart/2008/layout/LinedList"/>
    <dgm:cxn modelId="{D06FF6B9-C5DC-4530-92BD-9C7DC1AA1340}" type="presParOf" srcId="{710D05F9-E26D-4A88-B58A-110C2E56A352}" destId="{A32D3D5C-5C9A-4543-B3E3-9B0E8463A00B}" srcOrd="0" destOrd="0" presId="urn:microsoft.com/office/officeart/2008/layout/LinedList"/>
    <dgm:cxn modelId="{A0C5E685-C2C7-4B5A-822E-72E8075A213D}" type="presParOf" srcId="{710D05F9-E26D-4A88-B58A-110C2E56A352}" destId="{F4679F19-2CF4-439C-9BAB-2DBE883C15AF}" srcOrd="1" destOrd="0" presId="urn:microsoft.com/office/officeart/2008/layout/LinedList"/>
    <dgm:cxn modelId="{A4FA245A-7407-45A6-AC3D-9D9A7FA3F4DC}" type="presParOf" srcId="{F4679F19-2CF4-439C-9BAB-2DBE883C15AF}" destId="{29CB7F22-8D1E-4462-BB29-A03E15143253}" srcOrd="0" destOrd="0" presId="urn:microsoft.com/office/officeart/2008/layout/LinedList"/>
    <dgm:cxn modelId="{3772AEC0-E1FE-488D-8F45-6D00E4B3CC10}" type="presParOf" srcId="{F4679F19-2CF4-439C-9BAB-2DBE883C15AF}" destId="{ED578F26-7F57-41B4-8F47-CDE398D7F8A1}" srcOrd="1" destOrd="0" presId="urn:microsoft.com/office/officeart/2008/layout/LinedList"/>
    <dgm:cxn modelId="{3FD3917F-8E10-45ED-90C3-E10103DA5351}" type="presParOf" srcId="{F4679F19-2CF4-439C-9BAB-2DBE883C15AF}" destId="{07ECA453-E676-4752-B32E-ACD888672C1C}" srcOrd="2" destOrd="0" presId="urn:microsoft.com/office/officeart/2008/layout/LinedList"/>
    <dgm:cxn modelId="{875D9962-3D2D-49DF-8BCF-23E018B0F411}" type="presParOf" srcId="{710D05F9-E26D-4A88-B58A-110C2E56A352}" destId="{04782E46-AE3F-4964-9B9B-575F185754FC}" srcOrd="2" destOrd="0" presId="urn:microsoft.com/office/officeart/2008/layout/LinedList"/>
    <dgm:cxn modelId="{F5C78AFB-C5F3-41F7-B570-15F9FCA94AA8}" type="presParOf" srcId="{710D05F9-E26D-4A88-B58A-110C2E56A352}" destId="{D83756B7-FEC2-48F9-BF79-B27625D0DB33}" srcOrd="3" destOrd="0" presId="urn:microsoft.com/office/officeart/2008/layout/LinedList"/>
    <dgm:cxn modelId="{F1B5C5B1-E210-4458-8862-78A3B44E422C}" type="presParOf" srcId="{710D05F9-E26D-4A88-B58A-110C2E56A352}" destId="{CA666131-E416-45F4-9D9B-85C632B3D98F}" srcOrd="4" destOrd="0" presId="urn:microsoft.com/office/officeart/2008/layout/LinedList"/>
    <dgm:cxn modelId="{E52786B9-3272-4245-BE9E-776B9E45DAC4}" type="presParOf" srcId="{CA666131-E416-45F4-9D9B-85C632B3D98F}" destId="{243167D8-AEED-4B6A-859D-DA33C651528F}" srcOrd="0" destOrd="0" presId="urn:microsoft.com/office/officeart/2008/layout/LinedList"/>
    <dgm:cxn modelId="{047D5A1B-6C6E-4986-B962-B8845263EE7A}" type="presParOf" srcId="{CA666131-E416-45F4-9D9B-85C632B3D98F}" destId="{C31E27B9-D6AF-4A61-B44A-24ED98CAEAC6}" srcOrd="1" destOrd="0" presId="urn:microsoft.com/office/officeart/2008/layout/LinedList"/>
    <dgm:cxn modelId="{68282D40-929B-49CD-95EC-D55C7D4228AD}" type="presParOf" srcId="{CA666131-E416-45F4-9D9B-85C632B3D98F}" destId="{4A974C82-BA63-451C-8A30-468DF29CAD53}" srcOrd="2" destOrd="0" presId="urn:microsoft.com/office/officeart/2008/layout/LinedList"/>
    <dgm:cxn modelId="{B0F5DF67-5B69-4E9C-9ED7-9D56041CE608}" type="presParOf" srcId="{710D05F9-E26D-4A88-B58A-110C2E56A352}" destId="{151FB3E8-3740-4EA1-8F96-C30E4CF601F3}" srcOrd="5" destOrd="0" presId="urn:microsoft.com/office/officeart/2008/layout/LinedList"/>
    <dgm:cxn modelId="{B115E34D-D1D0-4B86-A008-31FBD99CCCC8}" type="presParOf" srcId="{710D05F9-E26D-4A88-B58A-110C2E56A352}" destId="{7531BEDE-4687-4758-A0B0-374C4E54BCD3}" srcOrd="6" destOrd="0" presId="urn:microsoft.com/office/officeart/2008/layout/LinedList"/>
    <dgm:cxn modelId="{2A95CB1B-2DD1-4097-92EF-158ABAEF60B5}" type="presParOf" srcId="{710D05F9-E26D-4A88-B58A-110C2E56A352}" destId="{65CBD2F9-8AC3-4054-8605-D04E2742060A}" srcOrd="7" destOrd="0" presId="urn:microsoft.com/office/officeart/2008/layout/LinedList"/>
    <dgm:cxn modelId="{7E21B648-A14A-4A7B-A34F-8B2C832E603C}" type="presParOf" srcId="{65CBD2F9-8AC3-4054-8605-D04E2742060A}" destId="{6A460E60-D10A-45F5-99DC-2DAAA4481EEA}" srcOrd="0" destOrd="0" presId="urn:microsoft.com/office/officeart/2008/layout/LinedList"/>
    <dgm:cxn modelId="{32F28049-A129-4ED0-ACBD-B2242815E15F}" type="presParOf" srcId="{65CBD2F9-8AC3-4054-8605-D04E2742060A}" destId="{CDD1C978-8A87-42D6-BF32-1A1927E64AE7}" srcOrd="1" destOrd="0" presId="urn:microsoft.com/office/officeart/2008/layout/LinedList"/>
    <dgm:cxn modelId="{1442B89B-65F6-4DA2-A288-17EF05D8064C}" type="presParOf" srcId="{65CBD2F9-8AC3-4054-8605-D04E2742060A}" destId="{9C0761E5-A055-4B8D-8612-5B35C870E9C2}" srcOrd="2" destOrd="0" presId="urn:microsoft.com/office/officeart/2008/layout/LinedList"/>
    <dgm:cxn modelId="{BDA477BF-6B3E-4CB6-812E-5E9F8DADEA8E}" type="presParOf" srcId="{710D05F9-E26D-4A88-B58A-110C2E56A352}" destId="{7B030B45-3854-4D05-A72B-0E674ED0F7DC}" srcOrd="8" destOrd="0" presId="urn:microsoft.com/office/officeart/2008/layout/LinedList"/>
    <dgm:cxn modelId="{083EEB35-DB3A-4745-BC0F-1A0A1BA4F44D}" type="presParOf" srcId="{710D05F9-E26D-4A88-B58A-110C2E56A352}" destId="{D3E7F6AD-80D7-49FE-A904-539ED8B6EF53}" srcOrd="9" destOrd="0" presId="urn:microsoft.com/office/officeart/2008/layout/LinedList"/>
    <dgm:cxn modelId="{39970E9B-C900-415C-81CF-ECA385B2CC48}" type="presParOf" srcId="{710D05F9-E26D-4A88-B58A-110C2E56A352}" destId="{73A9B810-0EDF-4B65-8C26-A63518181E34}" srcOrd="10" destOrd="0" presId="urn:microsoft.com/office/officeart/2008/layout/LinedList"/>
    <dgm:cxn modelId="{08BA5EAB-D24A-464D-AD90-441930CF7D25}" type="presParOf" srcId="{73A9B810-0EDF-4B65-8C26-A63518181E34}" destId="{CE006EED-DEFF-45FB-BFC9-EC692CE7A166}" srcOrd="0" destOrd="0" presId="urn:microsoft.com/office/officeart/2008/layout/LinedList"/>
    <dgm:cxn modelId="{D5F1DFA6-F98C-40BF-9C95-D5C8D3A071A6}" type="presParOf" srcId="{73A9B810-0EDF-4B65-8C26-A63518181E34}" destId="{BF02D0C1-FF81-4ACC-A943-4D39B8052E36}" srcOrd="1" destOrd="0" presId="urn:microsoft.com/office/officeart/2008/layout/LinedList"/>
    <dgm:cxn modelId="{0838D8BC-4905-41E6-9C41-1AD17082DECB}" type="presParOf" srcId="{73A9B810-0EDF-4B65-8C26-A63518181E34}" destId="{3B218C3E-D0E5-413F-AFA1-97ED4E6EEDE2}" srcOrd="2" destOrd="0" presId="urn:microsoft.com/office/officeart/2008/layout/LinedList"/>
    <dgm:cxn modelId="{6A86E482-D8B5-46B4-B30F-6FAC91E92968}" type="presParOf" srcId="{710D05F9-E26D-4A88-B58A-110C2E56A352}" destId="{BB737FAA-EDA6-4AF9-8D8F-B6776090C40E}" srcOrd="11" destOrd="0" presId="urn:microsoft.com/office/officeart/2008/layout/LinedList"/>
    <dgm:cxn modelId="{9C786565-CBF7-4A3E-B0C2-A3A655CC74D9}" type="presParOf" srcId="{710D05F9-E26D-4A88-B58A-110C2E56A352}" destId="{56C7E91E-F811-42E9-9B04-C3DE5A419F62}" srcOrd="12" destOrd="0" presId="urn:microsoft.com/office/officeart/2008/layout/LinedList"/>
    <dgm:cxn modelId="{3D60A34D-9D58-4EB1-B456-798DECB0BE16}" type="presParOf" srcId="{710D05F9-E26D-4A88-B58A-110C2E56A352}" destId="{CECFD2B7-7253-4D52-834C-30E21BD94629}" srcOrd="13" destOrd="0" presId="urn:microsoft.com/office/officeart/2008/layout/LinedList"/>
    <dgm:cxn modelId="{0581EC4E-28ED-4D05-A35E-B74F9E8CF218}" type="presParOf" srcId="{CECFD2B7-7253-4D52-834C-30E21BD94629}" destId="{4425CC4E-7BAC-4B64-808A-D97E0FA3C5C2}" srcOrd="0" destOrd="0" presId="urn:microsoft.com/office/officeart/2008/layout/LinedList"/>
    <dgm:cxn modelId="{3E88C236-ED40-4A3C-8CB9-F5C3EBB4A5B3}" type="presParOf" srcId="{CECFD2B7-7253-4D52-834C-30E21BD94629}" destId="{0CA8DE18-481D-451C-B09D-634AD6275E8D}" srcOrd="1" destOrd="0" presId="urn:microsoft.com/office/officeart/2008/layout/LinedList"/>
    <dgm:cxn modelId="{004C877A-AC9F-4A50-AEA9-DF8624D89B7F}" type="presParOf" srcId="{CECFD2B7-7253-4D52-834C-30E21BD94629}" destId="{9EBB0C3E-CA52-4DF0-891F-A474465730BE}" srcOrd="2" destOrd="0" presId="urn:microsoft.com/office/officeart/2008/layout/LinedList"/>
    <dgm:cxn modelId="{15972C86-35A3-42E2-B74F-7E808A252F87}" type="presParOf" srcId="{710D05F9-E26D-4A88-B58A-110C2E56A352}" destId="{71972F4A-CFF9-4B49-B09D-6B11829FA68E}" srcOrd="14" destOrd="0" presId="urn:microsoft.com/office/officeart/2008/layout/LinedList"/>
    <dgm:cxn modelId="{04B8BC2B-3002-4DD8-A648-967AAA55D41C}" type="presParOf" srcId="{710D05F9-E26D-4A88-B58A-110C2E56A352}" destId="{E3183B7C-003B-4C23-B2CE-D20AE236CADA}" srcOrd="15" destOrd="0" presId="urn:microsoft.com/office/officeart/2008/layout/LinedList"/>
    <dgm:cxn modelId="{15209276-CF00-483B-AD4A-55E56F026E6C}" type="presParOf" srcId="{70073017-4A61-4D5B-A339-3CFA42E43BDB}" destId="{3BBD33D9-876F-49F6-985E-ACC499FAD4F7}" srcOrd="2" destOrd="0" presId="urn:microsoft.com/office/officeart/2008/layout/LinedList"/>
    <dgm:cxn modelId="{5FD401F6-9BE7-4D44-899F-33422F27B7AE}" type="presParOf" srcId="{70073017-4A61-4D5B-A339-3CFA42E43BDB}" destId="{4335064C-0259-4783-A05E-338882412EB5}" srcOrd="3" destOrd="0" presId="urn:microsoft.com/office/officeart/2008/layout/LinedList"/>
    <dgm:cxn modelId="{EF3662B0-C4F6-4757-B117-67F9F4F99075}" type="presParOf" srcId="{4335064C-0259-4783-A05E-338882412EB5}" destId="{2A1CC8C8-BD9C-4F12-B574-A40421BEBEDB}" srcOrd="0" destOrd="0" presId="urn:microsoft.com/office/officeart/2008/layout/LinedList"/>
    <dgm:cxn modelId="{3132D298-39EF-451C-9238-0A41C41FD4FF}" type="presParOf" srcId="{4335064C-0259-4783-A05E-338882412EB5}" destId="{BFA23A13-00F7-4A65-8B46-F65650BCAD96}" srcOrd="1" destOrd="0" presId="urn:microsoft.com/office/officeart/2008/layout/LinedList"/>
    <dgm:cxn modelId="{F4C81EBE-2540-4040-AC0B-DDAADC7E53B1}" type="presParOf" srcId="{BFA23A13-00F7-4A65-8B46-F65650BCAD96}" destId="{A1E2A209-B757-4E1A-87D4-FAB4F112DFC4}" srcOrd="0" destOrd="0" presId="urn:microsoft.com/office/officeart/2008/layout/LinedList"/>
    <dgm:cxn modelId="{BA9F3273-6FF0-47DE-AA37-838D77DD242E}" type="presParOf" srcId="{BFA23A13-00F7-4A65-8B46-F65650BCAD96}" destId="{AD72A855-D223-43F3-B96B-7E49B554FEBC}" srcOrd="1" destOrd="0" presId="urn:microsoft.com/office/officeart/2008/layout/LinedList"/>
    <dgm:cxn modelId="{A1CB7D97-FF67-4F2B-BC6E-1FD9F00880D4}" type="presParOf" srcId="{AD72A855-D223-43F3-B96B-7E49B554FEBC}" destId="{B8DE535D-8E88-4FB1-A495-797899D6DD64}" srcOrd="0" destOrd="0" presId="urn:microsoft.com/office/officeart/2008/layout/LinedList"/>
    <dgm:cxn modelId="{3C34CD5A-6733-40AF-98CB-B0EFE5B91961}" type="presParOf" srcId="{AD72A855-D223-43F3-B96B-7E49B554FEBC}" destId="{01C4D632-03CB-4197-9EE3-7C0DA3CC53EF}" srcOrd="1" destOrd="0" presId="urn:microsoft.com/office/officeart/2008/layout/LinedList"/>
    <dgm:cxn modelId="{BBE68DF4-C219-4BC5-99C9-33423525C121}" type="presParOf" srcId="{AD72A855-D223-43F3-B96B-7E49B554FEBC}" destId="{FFB41F91-D52E-4D40-9EAD-0459F28051B4}" srcOrd="2" destOrd="0" presId="urn:microsoft.com/office/officeart/2008/layout/LinedList"/>
    <dgm:cxn modelId="{E3ED395E-8F24-4383-AD9B-4001F28B5C9B}" type="presParOf" srcId="{BFA23A13-00F7-4A65-8B46-F65650BCAD96}" destId="{A75CDA17-3EBF-428D-BAF2-07B83FEB3904}" srcOrd="2" destOrd="0" presId="urn:microsoft.com/office/officeart/2008/layout/LinedList"/>
    <dgm:cxn modelId="{7EA8E981-AF06-4252-9B0C-707C3BF60CB4}" type="presParOf" srcId="{BFA23A13-00F7-4A65-8B46-F65650BCAD96}" destId="{FDFD079C-75F7-4326-BD6C-68C9C84467BA}" srcOrd="3" destOrd="0" presId="urn:microsoft.com/office/officeart/2008/layout/LinedList"/>
    <dgm:cxn modelId="{6ADBEBEF-A965-4558-82BF-BE8F0757C06C}" type="presParOf" srcId="{BFA23A13-00F7-4A65-8B46-F65650BCAD96}" destId="{6796983E-5B5D-45E5-B132-3B52F6EEEF4A}" srcOrd="4" destOrd="0" presId="urn:microsoft.com/office/officeart/2008/layout/LinedList"/>
    <dgm:cxn modelId="{8CB00D1A-C853-4C4A-8E56-04434A44A6EC}" type="presParOf" srcId="{6796983E-5B5D-45E5-B132-3B52F6EEEF4A}" destId="{AC4E9B7F-8924-4432-AF65-7F94D3ADFB2A}" srcOrd="0" destOrd="0" presId="urn:microsoft.com/office/officeart/2008/layout/LinedList"/>
    <dgm:cxn modelId="{115E3108-1546-4871-BFE2-901BB9F049C4}" type="presParOf" srcId="{6796983E-5B5D-45E5-B132-3B52F6EEEF4A}" destId="{CBDB0006-AFA9-45B7-A28A-BB5A821411C6}" srcOrd="1" destOrd="0" presId="urn:microsoft.com/office/officeart/2008/layout/LinedList"/>
    <dgm:cxn modelId="{5FF8B0A3-1ED8-49AF-8DA1-09980649588D}" type="presParOf" srcId="{6796983E-5B5D-45E5-B132-3B52F6EEEF4A}" destId="{91D909B3-4F3C-4567-AD65-5C4A77966ACA}" srcOrd="2" destOrd="0" presId="urn:microsoft.com/office/officeart/2008/layout/LinedList"/>
    <dgm:cxn modelId="{1D98894C-5127-46F3-98C7-41FAE5D5880A}" type="presParOf" srcId="{BFA23A13-00F7-4A65-8B46-F65650BCAD96}" destId="{53F4BB71-ED31-4DCB-B67E-7011F09798EF}" srcOrd="5" destOrd="0" presId="urn:microsoft.com/office/officeart/2008/layout/LinedList"/>
    <dgm:cxn modelId="{31062550-05FB-4FCA-9685-86E4809CF4FC}" type="presParOf" srcId="{BFA23A13-00F7-4A65-8B46-F65650BCAD96}" destId="{F56D686D-94F2-4086-9EC9-6DBBA839A4BE}" srcOrd="6" destOrd="0" presId="urn:microsoft.com/office/officeart/2008/layout/LinedList"/>
    <dgm:cxn modelId="{15F7FED8-FC4A-4CE7-9D82-E8446B9D88F2}" type="presParOf" srcId="{BFA23A13-00F7-4A65-8B46-F65650BCAD96}" destId="{EA4E656A-45E2-424A-B58B-396B2D20B0DC}" srcOrd="7" destOrd="0" presId="urn:microsoft.com/office/officeart/2008/layout/LinedList"/>
    <dgm:cxn modelId="{07536EAA-2BD1-43FE-8DBA-22FCB224848D}" type="presParOf" srcId="{EA4E656A-45E2-424A-B58B-396B2D20B0DC}" destId="{DDF220BF-1191-49A1-97A2-E4D7416BC04E}" srcOrd="0" destOrd="0" presId="urn:microsoft.com/office/officeart/2008/layout/LinedList"/>
    <dgm:cxn modelId="{1E1D8733-313A-4F4B-9277-F40EA8F86CEF}" type="presParOf" srcId="{EA4E656A-45E2-424A-B58B-396B2D20B0DC}" destId="{4F812557-A2B6-4A2A-A408-B69CA28955B3}" srcOrd="1" destOrd="0" presId="urn:microsoft.com/office/officeart/2008/layout/LinedList"/>
    <dgm:cxn modelId="{FE459AE6-6FA1-4952-8115-B51D983D4B9E}" type="presParOf" srcId="{EA4E656A-45E2-424A-B58B-396B2D20B0DC}" destId="{D2166BA6-7AF1-4C74-BE8F-A742F6617598}" srcOrd="2" destOrd="0" presId="urn:microsoft.com/office/officeart/2008/layout/LinedList"/>
    <dgm:cxn modelId="{EE4DF02C-6113-40A6-84E3-C4841268B89F}" type="presParOf" srcId="{BFA23A13-00F7-4A65-8B46-F65650BCAD96}" destId="{1B15F7E9-92B0-4FCA-876B-DA93BC493E8C}" srcOrd="8" destOrd="0" presId="urn:microsoft.com/office/officeart/2008/layout/LinedList"/>
    <dgm:cxn modelId="{37E4067B-F176-420D-8EEA-3EB19DAC80D8}" type="presParOf" srcId="{BFA23A13-00F7-4A65-8B46-F65650BCAD96}" destId="{FA92A89A-C0D7-4DA0-8F58-8531D84621FD}" srcOrd="9" destOrd="0" presId="urn:microsoft.com/office/officeart/2008/layout/LinedList"/>
    <dgm:cxn modelId="{97144895-F86D-41FB-B5CD-A00E90CA8992}" type="presParOf" srcId="{BFA23A13-00F7-4A65-8B46-F65650BCAD96}" destId="{1DFD29C6-83AB-49B9-A5C7-50F234600602}" srcOrd="10" destOrd="0" presId="urn:microsoft.com/office/officeart/2008/layout/LinedList"/>
    <dgm:cxn modelId="{62FCA533-6A67-403B-96C0-AB29ADBB5530}" type="presParOf" srcId="{1DFD29C6-83AB-49B9-A5C7-50F234600602}" destId="{7E049BBD-A3AC-489B-A1C8-BF68B0453C8C}" srcOrd="0" destOrd="0" presId="urn:microsoft.com/office/officeart/2008/layout/LinedList"/>
    <dgm:cxn modelId="{94057844-333C-4F43-9977-6F2131AC96CD}" type="presParOf" srcId="{1DFD29C6-83AB-49B9-A5C7-50F234600602}" destId="{227173C0-A35E-45B0-9CC1-9A190A22BB24}" srcOrd="1" destOrd="0" presId="urn:microsoft.com/office/officeart/2008/layout/LinedList"/>
    <dgm:cxn modelId="{1D465925-E844-47AA-AE7B-CB9B88D1ED60}" type="presParOf" srcId="{1DFD29C6-83AB-49B9-A5C7-50F234600602}" destId="{FAE6C9F4-65E2-4F59-9022-3F7A229CCA35}" srcOrd="2" destOrd="0" presId="urn:microsoft.com/office/officeart/2008/layout/LinedList"/>
    <dgm:cxn modelId="{AE6C7BAD-1CEC-479B-8B33-71815A90C58F}" type="presParOf" srcId="{BFA23A13-00F7-4A65-8B46-F65650BCAD96}" destId="{B70E6341-79D6-4CAC-8F7D-FB310B567711}" srcOrd="11" destOrd="0" presId="urn:microsoft.com/office/officeart/2008/layout/LinedList"/>
    <dgm:cxn modelId="{1AB54187-03C3-4859-9CF7-115C75D7DC81}" type="presParOf" srcId="{BFA23A13-00F7-4A65-8B46-F65650BCAD96}" destId="{1552942D-F8AB-4169-AAEB-78BE7C064AC4}" srcOrd="12" destOrd="0" presId="urn:microsoft.com/office/officeart/2008/layout/LinedList"/>
    <dgm:cxn modelId="{7AA502F3-6943-4C82-AE29-F206CC815449}" type="presParOf" srcId="{BFA23A13-00F7-4A65-8B46-F65650BCAD96}" destId="{032FFDFE-C73E-41F7-AE6C-FF239D3C94F7}" srcOrd="13" destOrd="0" presId="urn:microsoft.com/office/officeart/2008/layout/LinedList"/>
    <dgm:cxn modelId="{D13B55D0-FC32-457F-9669-4B55A4302FE4}" type="presParOf" srcId="{032FFDFE-C73E-41F7-AE6C-FF239D3C94F7}" destId="{35531F9E-5099-4FC2-B19C-DB36BCA097C9}" srcOrd="0" destOrd="0" presId="urn:microsoft.com/office/officeart/2008/layout/LinedList"/>
    <dgm:cxn modelId="{09399DB6-C022-4027-AB85-02ACAE2A4697}" type="presParOf" srcId="{032FFDFE-C73E-41F7-AE6C-FF239D3C94F7}" destId="{4B9D6A9E-44FA-4D69-8D6C-EE984B6A7B6F}" srcOrd="1" destOrd="0" presId="urn:microsoft.com/office/officeart/2008/layout/LinedList"/>
    <dgm:cxn modelId="{7B948D27-56D4-4A3D-8983-6BE518C3B4E0}" type="presParOf" srcId="{032FFDFE-C73E-41F7-AE6C-FF239D3C94F7}" destId="{64A73A75-9916-46D6-A6D5-9D1D799A13DA}" srcOrd="2" destOrd="0" presId="urn:microsoft.com/office/officeart/2008/layout/LinedList"/>
    <dgm:cxn modelId="{3D523F3E-15B0-4E5B-9A01-13E4D884AAFF}" type="presParOf" srcId="{BFA23A13-00F7-4A65-8B46-F65650BCAD96}" destId="{EED679BC-89F1-4635-9E09-22B81A5FE2DB}" srcOrd="14" destOrd="0" presId="urn:microsoft.com/office/officeart/2008/layout/LinedList"/>
    <dgm:cxn modelId="{2124C8E9-955D-4FF4-AA3B-A1D42593936D}" type="presParOf" srcId="{BFA23A13-00F7-4A65-8B46-F65650BCAD96}" destId="{66979777-BC41-4445-883B-087948ACCBEF}" srcOrd="15" destOrd="0" presId="urn:microsoft.com/office/officeart/2008/layout/LinedList"/>
    <dgm:cxn modelId="{A37EAE4F-A7FE-471D-A86F-FFAAD15002F0}" type="presParOf" srcId="{70073017-4A61-4D5B-A339-3CFA42E43BDB}" destId="{4FD39C8C-9190-4C5B-A09D-6AC7531EE6FF}" srcOrd="4" destOrd="0" presId="urn:microsoft.com/office/officeart/2008/layout/LinedList"/>
    <dgm:cxn modelId="{EA44CD41-AF72-4175-B0B9-19DE6B7028C1}" type="presParOf" srcId="{70073017-4A61-4D5B-A339-3CFA42E43BDB}" destId="{AE1803AC-4030-4996-9281-2AD070DDE951}" srcOrd="5" destOrd="0" presId="urn:microsoft.com/office/officeart/2008/layout/LinedList"/>
    <dgm:cxn modelId="{4F751117-C5B7-494F-B304-593CE1979B14}" type="presParOf" srcId="{AE1803AC-4030-4996-9281-2AD070DDE951}" destId="{740C367F-42F2-4D4E-89BB-7A2C5EEAE7D8}" srcOrd="0" destOrd="0" presId="urn:microsoft.com/office/officeart/2008/layout/LinedList"/>
    <dgm:cxn modelId="{507F9395-720D-46C7-A6BC-B96BAB9D3322}" type="presParOf" srcId="{AE1803AC-4030-4996-9281-2AD070DDE951}" destId="{1571CC21-8680-4212-8379-2E4D50CADD3A}" srcOrd="1" destOrd="0" presId="urn:microsoft.com/office/officeart/2008/layout/LinedList"/>
    <dgm:cxn modelId="{24CAD340-04AF-4A24-A7CA-92A2E2509670}" type="presParOf" srcId="{1571CC21-8680-4212-8379-2E4D50CADD3A}" destId="{1C159163-A776-414B-B576-924E0AAF92EE}" srcOrd="0" destOrd="0" presId="urn:microsoft.com/office/officeart/2008/layout/LinedList"/>
    <dgm:cxn modelId="{0B1DE6D5-E93E-4F47-88C5-1D68E50F3E09}" type="presParOf" srcId="{1571CC21-8680-4212-8379-2E4D50CADD3A}" destId="{03FC8B0E-0FC1-4037-A874-31517FCD26CC}" srcOrd="1" destOrd="0" presId="urn:microsoft.com/office/officeart/2008/layout/LinedList"/>
    <dgm:cxn modelId="{EE962E59-0275-4E2D-B92B-6FFB7450F84B}" type="presParOf" srcId="{03FC8B0E-0FC1-4037-A874-31517FCD26CC}" destId="{C0AA307E-BA77-4550-A9FC-7DF8D4DB71FF}" srcOrd="0" destOrd="0" presId="urn:microsoft.com/office/officeart/2008/layout/LinedList"/>
    <dgm:cxn modelId="{89C9BC3D-E901-4BA2-9C15-DFAEA2B1DC9A}" type="presParOf" srcId="{03FC8B0E-0FC1-4037-A874-31517FCD26CC}" destId="{2DBB2766-FF75-4191-AD78-F69C7B009B0F}" srcOrd="1" destOrd="0" presId="urn:microsoft.com/office/officeart/2008/layout/LinedList"/>
    <dgm:cxn modelId="{5A9B3B42-3729-4B16-BE2B-5C8172F2DD6F}" type="presParOf" srcId="{03FC8B0E-0FC1-4037-A874-31517FCD26CC}" destId="{34DD6215-4076-4EF8-8408-EFDA2EC244C8}" srcOrd="2" destOrd="0" presId="urn:microsoft.com/office/officeart/2008/layout/LinedList"/>
    <dgm:cxn modelId="{A8D0A90D-D63F-4952-8DA1-5454AB264A47}" type="presParOf" srcId="{1571CC21-8680-4212-8379-2E4D50CADD3A}" destId="{0F38CF4A-26D0-49D5-827C-3EF4AF6A439F}" srcOrd="2" destOrd="0" presId="urn:microsoft.com/office/officeart/2008/layout/LinedList"/>
    <dgm:cxn modelId="{DA43C81D-D5EB-404D-99F3-F775A8B826F6}" type="presParOf" srcId="{1571CC21-8680-4212-8379-2E4D50CADD3A}" destId="{CA42D60A-FCCA-41F1-8B2A-56DAAA13543F}" srcOrd="3" destOrd="0" presId="urn:microsoft.com/office/officeart/2008/layout/LinedList"/>
    <dgm:cxn modelId="{67679752-83F4-4D26-B25B-A906A9FD6712}" type="presParOf" srcId="{1571CC21-8680-4212-8379-2E4D50CADD3A}" destId="{810EE7BB-9A03-4336-8CAB-E347F1A69AFC}" srcOrd="4" destOrd="0" presId="urn:microsoft.com/office/officeart/2008/layout/LinedList"/>
    <dgm:cxn modelId="{232A1833-3349-44B6-A67A-FE8B3D1F0C8E}" type="presParOf" srcId="{810EE7BB-9A03-4336-8CAB-E347F1A69AFC}" destId="{6A8C048F-79F1-4496-A8AD-567D8EE1D1D1}" srcOrd="0" destOrd="0" presId="urn:microsoft.com/office/officeart/2008/layout/LinedList"/>
    <dgm:cxn modelId="{2C20F929-CF12-4BBD-9442-17507BC17531}" type="presParOf" srcId="{810EE7BB-9A03-4336-8CAB-E347F1A69AFC}" destId="{2C25A63A-DA55-48FC-B72F-3CC8469C5B0F}" srcOrd="1" destOrd="0" presId="urn:microsoft.com/office/officeart/2008/layout/LinedList"/>
    <dgm:cxn modelId="{3B6E4445-3B26-4EC7-88C8-09A7276849DE}" type="presParOf" srcId="{810EE7BB-9A03-4336-8CAB-E347F1A69AFC}" destId="{DC53CC88-06E7-468B-A2E3-2360E05831C7}" srcOrd="2" destOrd="0" presId="urn:microsoft.com/office/officeart/2008/layout/LinedList"/>
    <dgm:cxn modelId="{80AA59AF-1E0A-4158-80DD-2458D2D4FE35}" type="presParOf" srcId="{1571CC21-8680-4212-8379-2E4D50CADD3A}" destId="{9B3062C1-9BF4-481E-951D-5830D4B04B63}" srcOrd="5" destOrd="0" presId="urn:microsoft.com/office/officeart/2008/layout/LinedList"/>
    <dgm:cxn modelId="{0FBC4D78-D5D1-4931-A2A7-ADF171B518C9}" type="presParOf" srcId="{1571CC21-8680-4212-8379-2E4D50CADD3A}" destId="{0329A967-808A-4DE9-B3D0-8E975E123A4A}" srcOrd="6" destOrd="0" presId="urn:microsoft.com/office/officeart/2008/layout/LinedList"/>
    <dgm:cxn modelId="{0D64EA2E-6D2A-4F80-BAE2-3E5DFA0AD458}" type="presParOf" srcId="{1571CC21-8680-4212-8379-2E4D50CADD3A}" destId="{F4F5A78D-5502-4A31-ADF5-962F3B198D73}" srcOrd="7" destOrd="0" presId="urn:microsoft.com/office/officeart/2008/layout/LinedList"/>
    <dgm:cxn modelId="{8D36A988-6FE5-4169-A5BA-88B8F6B7E97D}" type="presParOf" srcId="{F4F5A78D-5502-4A31-ADF5-962F3B198D73}" destId="{D1EF3C47-0A93-40C4-85AD-460715F83AC9}" srcOrd="0" destOrd="0" presId="urn:microsoft.com/office/officeart/2008/layout/LinedList"/>
    <dgm:cxn modelId="{6EFBFF23-3CB7-4FE8-BEE0-659A1E0B664D}" type="presParOf" srcId="{F4F5A78D-5502-4A31-ADF5-962F3B198D73}" destId="{4E132212-53B5-44D6-989C-283CE0E2AD74}" srcOrd="1" destOrd="0" presId="urn:microsoft.com/office/officeart/2008/layout/LinedList"/>
    <dgm:cxn modelId="{D3B8C47F-8D7A-4BCE-A484-46B771E0C3CD}" type="presParOf" srcId="{F4F5A78D-5502-4A31-ADF5-962F3B198D73}" destId="{1788B6BE-4888-43B5-8D78-3229C6CA64F8}" srcOrd="2" destOrd="0" presId="urn:microsoft.com/office/officeart/2008/layout/LinedList"/>
    <dgm:cxn modelId="{E5017313-4C52-41CB-8C6E-026F6243BD80}" type="presParOf" srcId="{1571CC21-8680-4212-8379-2E4D50CADD3A}" destId="{EB739BE3-312E-42BB-8AF5-EE11FD2B1B28}" srcOrd="8" destOrd="0" presId="urn:microsoft.com/office/officeart/2008/layout/LinedList"/>
    <dgm:cxn modelId="{E544AAC3-B8E4-406C-A72D-CAD479925731}" type="presParOf" srcId="{1571CC21-8680-4212-8379-2E4D50CADD3A}" destId="{756C2A10-4A58-4A8A-8DDC-ABDD3AADFA82}" srcOrd="9" destOrd="0" presId="urn:microsoft.com/office/officeart/2008/layout/LinedList"/>
    <dgm:cxn modelId="{BC03C6C6-3C9B-45CD-8C48-B17FC7FFD98F}" type="presParOf" srcId="{1571CC21-8680-4212-8379-2E4D50CADD3A}" destId="{F7CB7636-11C1-4B86-BA54-E73B2BF87249}" srcOrd="10" destOrd="0" presId="urn:microsoft.com/office/officeart/2008/layout/LinedList"/>
    <dgm:cxn modelId="{3C98FB62-1A4A-4742-B17E-C63675911568}" type="presParOf" srcId="{F7CB7636-11C1-4B86-BA54-E73B2BF87249}" destId="{80B40190-A2A8-4A2F-9AEC-C7D3969D1159}" srcOrd="0" destOrd="0" presId="urn:microsoft.com/office/officeart/2008/layout/LinedList"/>
    <dgm:cxn modelId="{EA5AB8A9-D5FB-4E9A-8F49-4030F5FAE262}" type="presParOf" srcId="{F7CB7636-11C1-4B86-BA54-E73B2BF87249}" destId="{2E9AEC71-D385-4486-A8FA-C3CF56858A55}" srcOrd="1" destOrd="0" presId="urn:microsoft.com/office/officeart/2008/layout/LinedList"/>
    <dgm:cxn modelId="{73AF5B0E-DA62-4E24-B6E3-92D7F76FC7A7}" type="presParOf" srcId="{F7CB7636-11C1-4B86-BA54-E73B2BF87249}" destId="{737BD06E-D247-49C8-BF5D-E10C94B2229C}" srcOrd="2" destOrd="0" presId="urn:microsoft.com/office/officeart/2008/layout/LinedList"/>
    <dgm:cxn modelId="{732194AD-3C62-4EC8-91C9-4BCEBD0EDC47}" type="presParOf" srcId="{1571CC21-8680-4212-8379-2E4D50CADD3A}" destId="{F2B73A87-B68C-48BF-8161-46302B400D8F}" srcOrd="11" destOrd="0" presId="urn:microsoft.com/office/officeart/2008/layout/LinedList"/>
    <dgm:cxn modelId="{1D0DD7DD-DEE4-4537-A3EB-8AB132D6B139}" type="presParOf" srcId="{1571CC21-8680-4212-8379-2E4D50CADD3A}" destId="{011569CC-FB66-4D50-9B8F-841A32FB8C54}" srcOrd="12" destOrd="0" presId="urn:microsoft.com/office/officeart/2008/layout/LinedList"/>
    <dgm:cxn modelId="{680EE3B1-F1D5-4A61-AEB9-BE1BAE2584CD}" type="presParOf" srcId="{1571CC21-8680-4212-8379-2E4D50CADD3A}" destId="{55233CDC-DC66-412F-BF91-47FC7225F7B5}" srcOrd="13" destOrd="0" presId="urn:microsoft.com/office/officeart/2008/layout/LinedList"/>
    <dgm:cxn modelId="{EB0FC11D-B858-4DF4-A3C7-0AF2E68B987C}" type="presParOf" srcId="{55233CDC-DC66-412F-BF91-47FC7225F7B5}" destId="{61443034-F814-4F92-A013-7C7BE0DD6213}" srcOrd="0" destOrd="0" presId="urn:microsoft.com/office/officeart/2008/layout/LinedList"/>
    <dgm:cxn modelId="{50C94B16-64FE-4ADB-85F4-4AD50976F98E}" type="presParOf" srcId="{55233CDC-DC66-412F-BF91-47FC7225F7B5}" destId="{F8025FF2-F5CA-43F9-9391-CF53EADBB4C2}" srcOrd="1" destOrd="0" presId="urn:microsoft.com/office/officeart/2008/layout/LinedList"/>
    <dgm:cxn modelId="{767A6D3D-C7C7-4921-9FC5-128D472F1D53}" type="presParOf" srcId="{55233CDC-DC66-412F-BF91-47FC7225F7B5}" destId="{B0359AAF-45A0-40C8-A3B1-D890A6370154}" srcOrd="2" destOrd="0" presId="urn:microsoft.com/office/officeart/2008/layout/LinedList"/>
    <dgm:cxn modelId="{1392D6AD-282D-4778-9433-46242B1AFCC0}" type="presParOf" srcId="{1571CC21-8680-4212-8379-2E4D50CADD3A}" destId="{BC9F5ABA-98D3-469B-8FC6-CD2249880A6D}" srcOrd="14" destOrd="0" presId="urn:microsoft.com/office/officeart/2008/layout/LinedList"/>
    <dgm:cxn modelId="{E0C9BD34-E8C9-4C4B-8DA2-C7880329BA8B}" type="presParOf" srcId="{1571CC21-8680-4212-8379-2E4D50CADD3A}" destId="{6A4A7EEC-1A1A-49DB-9C73-117F0AFE8825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8FFE1FD-EE7C-4C87-A903-3061F476DA5D}" type="doc">
      <dgm:prSet loTypeId="urn:microsoft.com/office/officeart/2005/8/layout/lProcess2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D02D2EA-936F-43D8-9861-49E15DFCC004}">
      <dgm:prSet phldrT="[Текст]" custT="1"/>
      <dgm:spPr/>
      <dgm:t>
        <a:bodyPr tIns="0" bIns="0"/>
        <a:lstStyle/>
        <a:p>
          <a:r>
            <a:rPr lang="ru-RU" sz="1400" dirty="0" smtClean="0"/>
            <a:t>2018 год</a:t>
          </a:r>
        </a:p>
      </dgm:t>
    </dgm:pt>
    <dgm:pt modelId="{D1BC17E2-AAD6-4590-ADF9-730097BC1CE0}" type="parTrans" cxnId="{34A975B0-389E-45C1-9A97-743726F2C54E}">
      <dgm:prSet/>
      <dgm:spPr/>
      <dgm:t>
        <a:bodyPr/>
        <a:lstStyle/>
        <a:p>
          <a:endParaRPr lang="ru-RU"/>
        </a:p>
      </dgm:t>
    </dgm:pt>
    <dgm:pt modelId="{070433B5-577C-481B-83C8-C64378C54EEE}" type="sibTrans" cxnId="{34A975B0-389E-45C1-9A97-743726F2C54E}">
      <dgm:prSet/>
      <dgm:spPr/>
      <dgm:t>
        <a:bodyPr/>
        <a:lstStyle/>
        <a:p>
          <a:endParaRPr lang="ru-RU"/>
        </a:p>
      </dgm:t>
    </dgm:pt>
    <dgm:pt modelId="{8392FDD0-C033-450E-8A3A-A5922579631A}">
      <dgm:prSet phldrT="[Текст]" custT="1"/>
      <dgm:spPr/>
      <dgm:t>
        <a:bodyPr/>
        <a:lstStyle/>
        <a:p>
          <a:r>
            <a:rPr lang="ru-RU" sz="1400" dirty="0" smtClean="0"/>
            <a:t>Поддержка в сфере дорожной деятельности за счет акцизов, поступающих в районный бюджет 4079,4 тыс.руб.</a:t>
          </a:r>
          <a:endParaRPr lang="ru-RU" sz="1400" dirty="0"/>
        </a:p>
      </dgm:t>
    </dgm:pt>
    <dgm:pt modelId="{6E2DAB07-4A89-4C7A-A9BB-0B7EBE24B7DD}" type="parTrans" cxnId="{697FEF95-D037-473D-95AE-21FCF85476D0}">
      <dgm:prSet/>
      <dgm:spPr/>
      <dgm:t>
        <a:bodyPr/>
        <a:lstStyle/>
        <a:p>
          <a:endParaRPr lang="ru-RU"/>
        </a:p>
      </dgm:t>
    </dgm:pt>
    <dgm:pt modelId="{FBA896FD-7766-4553-8D15-36D810DB83E2}" type="sibTrans" cxnId="{697FEF95-D037-473D-95AE-21FCF85476D0}">
      <dgm:prSet/>
      <dgm:spPr/>
      <dgm:t>
        <a:bodyPr/>
        <a:lstStyle/>
        <a:p>
          <a:endParaRPr lang="ru-RU"/>
        </a:p>
      </dgm:t>
    </dgm:pt>
    <dgm:pt modelId="{EDA2FE59-723A-40F4-A0C8-A0D50F27295B}">
      <dgm:prSet phldrT="[Текст]" custT="1"/>
      <dgm:spPr/>
      <dgm:t>
        <a:bodyPr tIns="0" bIns="0"/>
        <a:lstStyle/>
        <a:p>
          <a:r>
            <a:rPr lang="ru-RU" sz="1400" dirty="0" smtClean="0"/>
            <a:t>2019 год</a:t>
          </a:r>
          <a:endParaRPr lang="ru-RU" sz="1400" dirty="0"/>
        </a:p>
      </dgm:t>
    </dgm:pt>
    <dgm:pt modelId="{A0C23D45-C0F1-45C5-BD93-5726F03129C0}" type="parTrans" cxnId="{4DB60234-CF28-453E-A406-CAD729C3AC27}">
      <dgm:prSet/>
      <dgm:spPr/>
      <dgm:t>
        <a:bodyPr/>
        <a:lstStyle/>
        <a:p>
          <a:endParaRPr lang="ru-RU"/>
        </a:p>
      </dgm:t>
    </dgm:pt>
    <dgm:pt modelId="{E5704C1D-C528-40E5-A086-0A417D2AB46A}" type="sibTrans" cxnId="{4DB60234-CF28-453E-A406-CAD729C3AC27}">
      <dgm:prSet/>
      <dgm:spPr/>
      <dgm:t>
        <a:bodyPr/>
        <a:lstStyle/>
        <a:p>
          <a:endParaRPr lang="ru-RU"/>
        </a:p>
      </dgm:t>
    </dgm:pt>
    <dgm:pt modelId="{16C26B6C-17BC-4F2E-B0CE-5F2DB843F26B}">
      <dgm:prSet phldrT="[Текст]" custT="1"/>
      <dgm:spPr/>
      <dgm:t>
        <a:bodyPr/>
        <a:lstStyle/>
        <a:p>
          <a:r>
            <a:rPr lang="ru-RU" sz="1400" dirty="0" smtClean="0"/>
            <a:t>Поддержка в сфере дорожной деятельности за счет акцизов, поступающих в районный бюджет 4602,1 тыс.руб.</a:t>
          </a:r>
          <a:endParaRPr lang="ru-RU" sz="1400" dirty="0"/>
        </a:p>
      </dgm:t>
    </dgm:pt>
    <dgm:pt modelId="{78CF8DE9-C706-4014-A4B5-7699A863416F}" type="parTrans" cxnId="{A43CA6AE-A416-4181-80E7-1B5E3C223A9D}">
      <dgm:prSet/>
      <dgm:spPr/>
      <dgm:t>
        <a:bodyPr/>
        <a:lstStyle/>
        <a:p>
          <a:endParaRPr lang="ru-RU"/>
        </a:p>
      </dgm:t>
    </dgm:pt>
    <dgm:pt modelId="{B09EE4DC-D097-4420-A639-7AB4D18B1D3E}" type="sibTrans" cxnId="{A43CA6AE-A416-4181-80E7-1B5E3C223A9D}">
      <dgm:prSet/>
      <dgm:spPr/>
      <dgm:t>
        <a:bodyPr/>
        <a:lstStyle/>
        <a:p>
          <a:endParaRPr lang="ru-RU"/>
        </a:p>
      </dgm:t>
    </dgm:pt>
    <dgm:pt modelId="{EE3E1A58-0C88-4811-BE7D-F42AABB2C5A5}">
      <dgm:prSet phldrT="[Текст]" custT="1"/>
      <dgm:spPr/>
      <dgm:t>
        <a:bodyPr tIns="0" bIns="0"/>
        <a:lstStyle/>
        <a:p>
          <a:r>
            <a:rPr lang="ru-RU" sz="1400" smtClean="0"/>
            <a:t>2020 год.</a:t>
          </a:r>
          <a:endParaRPr lang="ru-RU" sz="1400" dirty="0"/>
        </a:p>
      </dgm:t>
    </dgm:pt>
    <dgm:pt modelId="{40947FD0-9820-4278-8993-10C1F92E4F53}" type="parTrans" cxnId="{9D7DD6B8-9CBC-4D4A-8286-324B9AD9E94F}">
      <dgm:prSet/>
      <dgm:spPr/>
      <dgm:t>
        <a:bodyPr/>
        <a:lstStyle/>
        <a:p>
          <a:endParaRPr lang="ru-RU"/>
        </a:p>
      </dgm:t>
    </dgm:pt>
    <dgm:pt modelId="{CDF74A14-9580-453A-9667-E578E40AA6B4}" type="sibTrans" cxnId="{9D7DD6B8-9CBC-4D4A-8286-324B9AD9E94F}">
      <dgm:prSet/>
      <dgm:spPr/>
      <dgm:t>
        <a:bodyPr/>
        <a:lstStyle/>
        <a:p>
          <a:endParaRPr lang="ru-RU"/>
        </a:p>
      </dgm:t>
    </dgm:pt>
    <dgm:pt modelId="{CFB9C557-4DDD-40BC-A846-19340E4B9131}">
      <dgm:prSet phldrT="[Текст]" custT="1"/>
      <dgm:spPr/>
      <dgm:t>
        <a:bodyPr/>
        <a:lstStyle/>
        <a:p>
          <a:r>
            <a:rPr lang="ru-RU" sz="1400" dirty="0" smtClean="0"/>
            <a:t>Поддержка в сфере дорожной деятельности за счет акцизов, поступающих в районный бюджет 4736,9 тыс.руб</a:t>
          </a:r>
          <a:r>
            <a:rPr lang="ru-RU" sz="1200" dirty="0" smtClean="0"/>
            <a:t>.</a:t>
          </a:r>
          <a:endParaRPr lang="ru-RU" sz="1200" dirty="0"/>
        </a:p>
      </dgm:t>
    </dgm:pt>
    <dgm:pt modelId="{E5980CB5-115F-44AF-B179-4D59119D8549}" type="parTrans" cxnId="{58BC3947-4559-4254-A432-F0FE7C7FC924}">
      <dgm:prSet/>
      <dgm:spPr/>
      <dgm:t>
        <a:bodyPr/>
        <a:lstStyle/>
        <a:p>
          <a:endParaRPr lang="ru-RU"/>
        </a:p>
      </dgm:t>
    </dgm:pt>
    <dgm:pt modelId="{DAFF0A4A-E7A0-4908-882E-4C2F3605E046}" type="sibTrans" cxnId="{58BC3947-4559-4254-A432-F0FE7C7FC924}">
      <dgm:prSet/>
      <dgm:spPr/>
      <dgm:t>
        <a:bodyPr/>
        <a:lstStyle/>
        <a:p>
          <a:endParaRPr lang="ru-RU"/>
        </a:p>
      </dgm:t>
    </dgm:pt>
    <dgm:pt modelId="{EA6F817A-27D3-4335-ADF5-0F44520FBD17}" type="pres">
      <dgm:prSet presAssocID="{B8FFE1FD-EE7C-4C87-A903-3061F476DA5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7D50E8-146C-4F34-97D9-BF9305EFA901}" type="pres">
      <dgm:prSet presAssocID="{BD02D2EA-936F-43D8-9861-49E15DFCC004}" presName="compNode" presStyleCnt="0"/>
      <dgm:spPr/>
    </dgm:pt>
    <dgm:pt modelId="{B2423BB7-B9D1-4C15-B88B-344BBDE8D302}" type="pres">
      <dgm:prSet presAssocID="{BD02D2EA-936F-43D8-9861-49E15DFCC004}" presName="aNode" presStyleLbl="bgShp" presStyleIdx="0" presStyleCnt="3"/>
      <dgm:spPr/>
      <dgm:t>
        <a:bodyPr/>
        <a:lstStyle/>
        <a:p>
          <a:endParaRPr lang="ru-RU"/>
        </a:p>
      </dgm:t>
    </dgm:pt>
    <dgm:pt modelId="{48AF0949-445B-4F96-8E41-AF9B47330B20}" type="pres">
      <dgm:prSet presAssocID="{BD02D2EA-936F-43D8-9861-49E15DFCC004}" presName="textNode" presStyleLbl="bgShp" presStyleIdx="0" presStyleCnt="3"/>
      <dgm:spPr/>
      <dgm:t>
        <a:bodyPr/>
        <a:lstStyle/>
        <a:p>
          <a:endParaRPr lang="ru-RU"/>
        </a:p>
      </dgm:t>
    </dgm:pt>
    <dgm:pt modelId="{8E46F4E8-0DE6-42E5-A26B-74861968C1B2}" type="pres">
      <dgm:prSet presAssocID="{BD02D2EA-936F-43D8-9861-49E15DFCC004}" presName="compChildNode" presStyleCnt="0"/>
      <dgm:spPr/>
    </dgm:pt>
    <dgm:pt modelId="{26A21046-BAEF-42BD-A61F-24366218929B}" type="pres">
      <dgm:prSet presAssocID="{BD02D2EA-936F-43D8-9861-49E15DFCC004}" presName="theInnerList" presStyleCnt="0"/>
      <dgm:spPr/>
    </dgm:pt>
    <dgm:pt modelId="{D92DFDD3-9E7D-42B6-AFD9-9B7F868B50D8}" type="pres">
      <dgm:prSet presAssocID="{8392FDD0-C033-450E-8A3A-A5922579631A}" presName="childNode" presStyleLbl="node1" presStyleIdx="0" presStyleCnt="3" custScaleY="180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B2FB9-2F69-4EE3-86BD-191B990F8810}" type="pres">
      <dgm:prSet presAssocID="{BD02D2EA-936F-43D8-9861-49E15DFCC004}" presName="aSpace" presStyleCnt="0"/>
      <dgm:spPr/>
    </dgm:pt>
    <dgm:pt modelId="{389DC289-6A31-48E8-95DE-822AC2499471}" type="pres">
      <dgm:prSet presAssocID="{EDA2FE59-723A-40F4-A0C8-A0D50F27295B}" presName="compNode" presStyleCnt="0"/>
      <dgm:spPr/>
    </dgm:pt>
    <dgm:pt modelId="{8355016F-A6CB-4396-8950-9E4AE3344E69}" type="pres">
      <dgm:prSet presAssocID="{EDA2FE59-723A-40F4-A0C8-A0D50F27295B}" presName="aNode" presStyleLbl="bgShp" presStyleIdx="1" presStyleCnt="3"/>
      <dgm:spPr/>
      <dgm:t>
        <a:bodyPr/>
        <a:lstStyle/>
        <a:p>
          <a:endParaRPr lang="ru-RU"/>
        </a:p>
      </dgm:t>
    </dgm:pt>
    <dgm:pt modelId="{356C020D-4268-4DB3-999B-777DBBD881CD}" type="pres">
      <dgm:prSet presAssocID="{EDA2FE59-723A-40F4-A0C8-A0D50F27295B}" presName="textNode" presStyleLbl="bgShp" presStyleIdx="1" presStyleCnt="3"/>
      <dgm:spPr/>
      <dgm:t>
        <a:bodyPr/>
        <a:lstStyle/>
        <a:p>
          <a:endParaRPr lang="ru-RU"/>
        </a:p>
      </dgm:t>
    </dgm:pt>
    <dgm:pt modelId="{68EA0C37-96ED-42F4-BA1E-246FF79643FB}" type="pres">
      <dgm:prSet presAssocID="{EDA2FE59-723A-40F4-A0C8-A0D50F27295B}" presName="compChildNode" presStyleCnt="0"/>
      <dgm:spPr/>
    </dgm:pt>
    <dgm:pt modelId="{6D36F3B3-763A-4CEC-AA12-D487BFDE8295}" type="pres">
      <dgm:prSet presAssocID="{EDA2FE59-723A-40F4-A0C8-A0D50F27295B}" presName="theInnerList" presStyleCnt="0"/>
      <dgm:spPr/>
    </dgm:pt>
    <dgm:pt modelId="{CAFE524D-C683-4A95-B9ED-5493133FE8C7}" type="pres">
      <dgm:prSet presAssocID="{16C26B6C-17BC-4F2E-B0CE-5F2DB843F26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BBB45F-E5E8-40B8-8D0A-E3134EB80CA3}" type="pres">
      <dgm:prSet presAssocID="{EDA2FE59-723A-40F4-A0C8-A0D50F27295B}" presName="aSpace" presStyleCnt="0"/>
      <dgm:spPr/>
    </dgm:pt>
    <dgm:pt modelId="{CD20B52C-CF95-4622-A22A-4A417B07CE90}" type="pres">
      <dgm:prSet presAssocID="{EE3E1A58-0C88-4811-BE7D-F42AABB2C5A5}" presName="compNode" presStyleCnt="0"/>
      <dgm:spPr/>
    </dgm:pt>
    <dgm:pt modelId="{39D7885B-3FAD-4F4E-B194-DD0B46061527}" type="pres">
      <dgm:prSet presAssocID="{EE3E1A58-0C88-4811-BE7D-F42AABB2C5A5}" presName="aNode" presStyleLbl="bgShp" presStyleIdx="2" presStyleCnt="3"/>
      <dgm:spPr/>
      <dgm:t>
        <a:bodyPr/>
        <a:lstStyle/>
        <a:p>
          <a:endParaRPr lang="ru-RU"/>
        </a:p>
      </dgm:t>
    </dgm:pt>
    <dgm:pt modelId="{D284BF07-A21F-4CF3-BD9C-27BA8F2E0025}" type="pres">
      <dgm:prSet presAssocID="{EE3E1A58-0C88-4811-BE7D-F42AABB2C5A5}" presName="textNode" presStyleLbl="bgShp" presStyleIdx="2" presStyleCnt="3"/>
      <dgm:spPr/>
      <dgm:t>
        <a:bodyPr/>
        <a:lstStyle/>
        <a:p>
          <a:endParaRPr lang="ru-RU"/>
        </a:p>
      </dgm:t>
    </dgm:pt>
    <dgm:pt modelId="{55B68AE3-2E9B-43EF-BEDB-68CF070F122B}" type="pres">
      <dgm:prSet presAssocID="{EE3E1A58-0C88-4811-BE7D-F42AABB2C5A5}" presName="compChildNode" presStyleCnt="0"/>
      <dgm:spPr/>
    </dgm:pt>
    <dgm:pt modelId="{E2E5B31F-B52C-4C7C-BAE6-83003AFEE59A}" type="pres">
      <dgm:prSet presAssocID="{EE3E1A58-0C88-4811-BE7D-F42AABB2C5A5}" presName="theInnerList" presStyleCnt="0"/>
      <dgm:spPr/>
    </dgm:pt>
    <dgm:pt modelId="{D0FA05AC-770D-4FEE-B9B6-924D429C0536}" type="pres">
      <dgm:prSet presAssocID="{CFB9C557-4DDD-40BC-A846-19340E4B9131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3CA6AE-A416-4181-80E7-1B5E3C223A9D}" srcId="{EDA2FE59-723A-40F4-A0C8-A0D50F27295B}" destId="{16C26B6C-17BC-4F2E-B0CE-5F2DB843F26B}" srcOrd="0" destOrd="0" parTransId="{78CF8DE9-C706-4014-A4B5-7699A863416F}" sibTransId="{B09EE4DC-D097-4420-A639-7AB4D18B1D3E}"/>
    <dgm:cxn modelId="{D4B51885-FE36-4BA3-84CD-364C0BB7FC67}" type="presOf" srcId="{EE3E1A58-0C88-4811-BE7D-F42AABB2C5A5}" destId="{D284BF07-A21F-4CF3-BD9C-27BA8F2E0025}" srcOrd="1" destOrd="0" presId="urn:microsoft.com/office/officeart/2005/8/layout/lProcess2"/>
    <dgm:cxn modelId="{697FEF95-D037-473D-95AE-21FCF85476D0}" srcId="{BD02D2EA-936F-43D8-9861-49E15DFCC004}" destId="{8392FDD0-C033-450E-8A3A-A5922579631A}" srcOrd="0" destOrd="0" parTransId="{6E2DAB07-4A89-4C7A-A9BB-0B7EBE24B7DD}" sibTransId="{FBA896FD-7766-4553-8D15-36D810DB83E2}"/>
    <dgm:cxn modelId="{4D475F66-7BB1-4F59-91EB-7BF81A02BC3F}" type="presOf" srcId="{BD02D2EA-936F-43D8-9861-49E15DFCC004}" destId="{B2423BB7-B9D1-4C15-B88B-344BBDE8D302}" srcOrd="0" destOrd="0" presId="urn:microsoft.com/office/officeart/2005/8/layout/lProcess2"/>
    <dgm:cxn modelId="{4F8D37FE-82BB-4665-8855-98F0C4A5D1E7}" type="presOf" srcId="{BD02D2EA-936F-43D8-9861-49E15DFCC004}" destId="{48AF0949-445B-4F96-8E41-AF9B47330B20}" srcOrd="1" destOrd="0" presId="urn:microsoft.com/office/officeart/2005/8/layout/lProcess2"/>
    <dgm:cxn modelId="{D6AAFFE9-3A87-4B58-BAC8-8639F1821057}" type="presOf" srcId="{EDA2FE59-723A-40F4-A0C8-A0D50F27295B}" destId="{8355016F-A6CB-4396-8950-9E4AE3344E69}" srcOrd="0" destOrd="0" presId="urn:microsoft.com/office/officeart/2005/8/layout/lProcess2"/>
    <dgm:cxn modelId="{A82B81B5-B037-4F57-8D51-C52FFAE06A66}" type="presOf" srcId="{EE3E1A58-0C88-4811-BE7D-F42AABB2C5A5}" destId="{39D7885B-3FAD-4F4E-B194-DD0B46061527}" srcOrd="0" destOrd="0" presId="urn:microsoft.com/office/officeart/2005/8/layout/lProcess2"/>
    <dgm:cxn modelId="{34A975B0-389E-45C1-9A97-743726F2C54E}" srcId="{B8FFE1FD-EE7C-4C87-A903-3061F476DA5D}" destId="{BD02D2EA-936F-43D8-9861-49E15DFCC004}" srcOrd="0" destOrd="0" parTransId="{D1BC17E2-AAD6-4590-ADF9-730097BC1CE0}" sibTransId="{070433B5-577C-481B-83C8-C64378C54EEE}"/>
    <dgm:cxn modelId="{3E9F53B5-3056-43D1-99D2-F69CAED7271A}" type="presOf" srcId="{EDA2FE59-723A-40F4-A0C8-A0D50F27295B}" destId="{356C020D-4268-4DB3-999B-777DBBD881CD}" srcOrd="1" destOrd="0" presId="urn:microsoft.com/office/officeart/2005/8/layout/lProcess2"/>
    <dgm:cxn modelId="{58BC3947-4559-4254-A432-F0FE7C7FC924}" srcId="{EE3E1A58-0C88-4811-BE7D-F42AABB2C5A5}" destId="{CFB9C557-4DDD-40BC-A846-19340E4B9131}" srcOrd="0" destOrd="0" parTransId="{E5980CB5-115F-44AF-B179-4D59119D8549}" sibTransId="{DAFF0A4A-E7A0-4908-882E-4C2F3605E046}"/>
    <dgm:cxn modelId="{4DB60234-CF28-453E-A406-CAD729C3AC27}" srcId="{B8FFE1FD-EE7C-4C87-A903-3061F476DA5D}" destId="{EDA2FE59-723A-40F4-A0C8-A0D50F27295B}" srcOrd="1" destOrd="0" parTransId="{A0C23D45-C0F1-45C5-BD93-5726F03129C0}" sibTransId="{E5704C1D-C528-40E5-A086-0A417D2AB46A}"/>
    <dgm:cxn modelId="{9D7DD6B8-9CBC-4D4A-8286-324B9AD9E94F}" srcId="{B8FFE1FD-EE7C-4C87-A903-3061F476DA5D}" destId="{EE3E1A58-0C88-4811-BE7D-F42AABB2C5A5}" srcOrd="2" destOrd="0" parTransId="{40947FD0-9820-4278-8993-10C1F92E4F53}" sibTransId="{CDF74A14-9580-453A-9667-E578E40AA6B4}"/>
    <dgm:cxn modelId="{4175E4C4-CCFC-4C06-B98D-5E194C6B70CB}" type="presOf" srcId="{8392FDD0-C033-450E-8A3A-A5922579631A}" destId="{D92DFDD3-9E7D-42B6-AFD9-9B7F868B50D8}" srcOrd="0" destOrd="0" presId="urn:microsoft.com/office/officeart/2005/8/layout/lProcess2"/>
    <dgm:cxn modelId="{C1CD2BB8-067F-4291-9C18-2953B6C042DC}" type="presOf" srcId="{B8FFE1FD-EE7C-4C87-A903-3061F476DA5D}" destId="{EA6F817A-27D3-4335-ADF5-0F44520FBD17}" srcOrd="0" destOrd="0" presId="urn:microsoft.com/office/officeart/2005/8/layout/lProcess2"/>
    <dgm:cxn modelId="{95D447E8-0CA6-4113-A74D-B213C5D382AA}" type="presOf" srcId="{16C26B6C-17BC-4F2E-B0CE-5F2DB843F26B}" destId="{CAFE524D-C683-4A95-B9ED-5493133FE8C7}" srcOrd="0" destOrd="0" presId="urn:microsoft.com/office/officeart/2005/8/layout/lProcess2"/>
    <dgm:cxn modelId="{5A230B79-AB0A-4A79-82D0-8C78A81B6559}" type="presOf" srcId="{CFB9C557-4DDD-40BC-A846-19340E4B9131}" destId="{D0FA05AC-770D-4FEE-B9B6-924D429C0536}" srcOrd="0" destOrd="0" presId="urn:microsoft.com/office/officeart/2005/8/layout/lProcess2"/>
    <dgm:cxn modelId="{EADDF135-2403-43EE-B287-84E7A026EDCD}" type="presParOf" srcId="{EA6F817A-27D3-4335-ADF5-0F44520FBD17}" destId="{2A7D50E8-146C-4F34-97D9-BF9305EFA901}" srcOrd="0" destOrd="0" presId="urn:microsoft.com/office/officeart/2005/8/layout/lProcess2"/>
    <dgm:cxn modelId="{A2223F48-A3E6-418F-9A4E-A767F97216F3}" type="presParOf" srcId="{2A7D50E8-146C-4F34-97D9-BF9305EFA901}" destId="{B2423BB7-B9D1-4C15-B88B-344BBDE8D302}" srcOrd="0" destOrd="0" presId="urn:microsoft.com/office/officeart/2005/8/layout/lProcess2"/>
    <dgm:cxn modelId="{8B185C1F-A7EF-45DC-8B65-9E30B2E6DB16}" type="presParOf" srcId="{2A7D50E8-146C-4F34-97D9-BF9305EFA901}" destId="{48AF0949-445B-4F96-8E41-AF9B47330B20}" srcOrd="1" destOrd="0" presId="urn:microsoft.com/office/officeart/2005/8/layout/lProcess2"/>
    <dgm:cxn modelId="{F0EC3DF6-BEB6-4AC6-8759-6E648B16EAF4}" type="presParOf" srcId="{2A7D50E8-146C-4F34-97D9-BF9305EFA901}" destId="{8E46F4E8-0DE6-42E5-A26B-74861968C1B2}" srcOrd="2" destOrd="0" presId="urn:microsoft.com/office/officeart/2005/8/layout/lProcess2"/>
    <dgm:cxn modelId="{E0DD050D-1C59-4C24-BA9D-F8750B11BCC3}" type="presParOf" srcId="{8E46F4E8-0DE6-42E5-A26B-74861968C1B2}" destId="{26A21046-BAEF-42BD-A61F-24366218929B}" srcOrd="0" destOrd="0" presId="urn:microsoft.com/office/officeart/2005/8/layout/lProcess2"/>
    <dgm:cxn modelId="{91CB838A-773A-4451-93B0-6CF87FD21741}" type="presParOf" srcId="{26A21046-BAEF-42BD-A61F-24366218929B}" destId="{D92DFDD3-9E7D-42B6-AFD9-9B7F868B50D8}" srcOrd="0" destOrd="0" presId="urn:microsoft.com/office/officeart/2005/8/layout/lProcess2"/>
    <dgm:cxn modelId="{51C925D3-C6B7-4B8C-BF9C-44D628F7F8EA}" type="presParOf" srcId="{EA6F817A-27D3-4335-ADF5-0F44520FBD17}" destId="{010B2FB9-2F69-4EE3-86BD-191B990F8810}" srcOrd="1" destOrd="0" presId="urn:microsoft.com/office/officeart/2005/8/layout/lProcess2"/>
    <dgm:cxn modelId="{65148D00-9119-432F-931D-8398E8547341}" type="presParOf" srcId="{EA6F817A-27D3-4335-ADF5-0F44520FBD17}" destId="{389DC289-6A31-48E8-95DE-822AC2499471}" srcOrd="2" destOrd="0" presId="urn:microsoft.com/office/officeart/2005/8/layout/lProcess2"/>
    <dgm:cxn modelId="{2C1AB84C-A331-4F3D-88C5-B4B574E3CF3C}" type="presParOf" srcId="{389DC289-6A31-48E8-95DE-822AC2499471}" destId="{8355016F-A6CB-4396-8950-9E4AE3344E69}" srcOrd="0" destOrd="0" presId="urn:microsoft.com/office/officeart/2005/8/layout/lProcess2"/>
    <dgm:cxn modelId="{7F3F1A70-E08C-40D5-A2A6-59EB3D4CE390}" type="presParOf" srcId="{389DC289-6A31-48E8-95DE-822AC2499471}" destId="{356C020D-4268-4DB3-999B-777DBBD881CD}" srcOrd="1" destOrd="0" presId="urn:microsoft.com/office/officeart/2005/8/layout/lProcess2"/>
    <dgm:cxn modelId="{AA408575-74CA-484B-B9EF-C51C10DCEC68}" type="presParOf" srcId="{389DC289-6A31-48E8-95DE-822AC2499471}" destId="{68EA0C37-96ED-42F4-BA1E-246FF79643FB}" srcOrd="2" destOrd="0" presId="urn:microsoft.com/office/officeart/2005/8/layout/lProcess2"/>
    <dgm:cxn modelId="{4CCF8E03-4AFC-4505-B5B5-12B1AEA63F34}" type="presParOf" srcId="{68EA0C37-96ED-42F4-BA1E-246FF79643FB}" destId="{6D36F3B3-763A-4CEC-AA12-D487BFDE8295}" srcOrd="0" destOrd="0" presId="urn:microsoft.com/office/officeart/2005/8/layout/lProcess2"/>
    <dgm:cxn modelId="{7A8630F1-ED2C-4576-8ACA-A627E4F103DF}" type="presParOf" srcId="{6D36F3B3-763A-4CEC-AA12-D487BFDE8295}" destId="{CAFE524D-C683-4A95-B9ED-5493133FE8C7}" srcOrd="0" destOrd="0" presId="urn:microsoft.com/office/officeart/2005/8/layout/lProcess2"/>
    <dgm:cxn modelId="{190CD76E-C671-4A9B-8BCB-C6B125086CB5}" type="presParOf" srcId="{EA6F817A-27D3-4335-ADF5-0F44520FBD17}" destId="{01BBB45F-E5E8-40B8-8D0A-E3134EB80CA3}" srcOrd="3" destOrd="0" presId="urn:microsoft.com/office/officeart/2005/8/layout/lProcess2"/>
    <dgm:cxn modelId="{2E6871E3-D565-4144-A2B7-EEAE5FA3E49A}" type="presParOf" srcId="{EA6F817A-27D3-4335-ADF5-0F44520FBD17}" destId="{CD20B52C-CF95-4622-A22A-4A417B07CE90}" srcOrd="4" destOrd="0" presId="urn:microsoft.com/office/officeart/2005/8/layout/lProcess2"/>
    <dgm:cxn modelId="{C7E36E8C-B59E-4281-B389-82E19D529B5D}" type="presParOf" srcId="{CD20B52C-CF95-4622-A22A-4A417B07CE90}" destId="{39D7885B-3FAD-4F4E-B194-DD0B46061527}" srcOrd="0" destOrd="0" presId="urn:microsoft.com/office/officeart/2005/8/layout/lProcess2"/>
    <dgm:cxn modelId="{7DA85401-207E-4D97-BACD-385B7C0001CE}" type="presParOf" srcId="{CD20B52C-CF95-4622-A22A-4A417B07CE90}" destId="{D284BF07-A21F-4CF3-BD9C-27BA8F2E0025}" srcOrd="1" destOrd="0" presId="urn:microsoft.com/office/officeart/2005/8/layout/lProcess2"/>
    <dgm:cxn modelId="{78D73823-CC28-4F69-BDF8-D0AEB14FC13C}" type="presParOf" srcId="{CD20B52C-CF95-4622-A22A-4A417B07CE90}" destId="{55B68AE3-2E9B-43EF-BEDB-68CF070F122B}" srcOrd="2" destOrd="0" presId="urn:microsoft.com/office/officeart/2005/8/layout/lProcess2"/>
    <dgm:cxn modelId="{C94D3393-1D6B-41F4-B298-603154B5DEFE}" type="presParOf" srcId="{55B68AE3-2E9B-43EF-BEDB-68CF070F122B}" destId="{E2E5B31F-B52C-4C7C-BAE6-83003AFEE59A}" srcOrd="0" destOrd="0" presId="urn:microsoft.com/office/officeart/2005/8/layout/lProcess2"/>
    <dgm:cxn modelId="{7B339BF3-3D41-4DC8-A96F-550D61510927}" type="presParOf" srcId="{E2E5B31F-B52C-4C7C-BAE6-83003AFEE59A}" destId="{D0FA05AC-770D-4FEE-B9B6-924D429C0536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8EF70CF-3D03-4781-9CD5-9E17AFD6425D}" type="doc">
      <dgm:prSet loTypeId="urn:microsoft.com/office/officeart/2005/8/layout/lProcess2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E598D0-E9E8-4AF3-BAFC-037C3AEA9CAC}">
      <dgm:prSet phldrT="[Текст]"/>
      <dgm:spPr>
        <a:effectLst>
          <a:softEdge rad="635000"/>
        </a:effectLst>
      </dgm:spPr>
      <dgm:t>
        <a:bodyPr/>
        <a:lstStyle/>
        <a:p>
          <a:r>
            <a:rPr lang="ru-RU" dirty="0" smtClean="0"/>
            <a:t>Муниципальный долг (бюджетный кредит)</a:t>
          </a:r>
          <a:endParaRPr lang="ru-RU" dirty="0"/>
        </a:p>
      </dgm:t>
    </dgm:pt>
    <dgm:pt modelId="{E72C95D3-CA54-4EFD-B6E4-D64DDC67FCC8}" type="parTrans" cxnId="{8577CB10-FA92-4D14-9896-4FB39156CE38}">
      <dgm:prSet/>
      <dgm:spPr/>
      <dgm:t>
        <a:bodyPr/>
        <a:lstStyle/>
        <a:p>
          <a:endParaRPr lang="ru-RU"/>
        </a:p>
      </dgm:t>
    </dgm:pt>
    <dgm:pt modelId="{0771171C-23A4-4D9D-B42D-E09B7D945A8E}" type="sibTrans" cxnId="{8577CB10-FA92-4D14-9896-4FB39156CE38}">
      <dgm:prSet/>
      <dgm:spPr/>
      <dgm:t>
        <a:bodyPr/>
        <a:lstStyle/>
        <a:p>
          <a:endParaRPr lang="ru-RU"/>
        </a:p>
      </dgm:t>
    </dgm:pt>
    <dgm:pt modelId="{F6FD1E08-BF4D-4F99-BCD8-E8BA07034D81}">
      <dgm:prSet phldrT="[Текст]"/>
      <dgm:spPr/>
      <dgm:t>
        <a:bodyPr/>
        <a:lstStyle/>
        <a:p>
          <a:r>
            <a:rPr lang="ru-RU" dirty="0" smtClean="0"/>
            <a:t>Обслуживание муниципального долга в 2018 году составит 2,9 тыс. руб.</a:t>
          </a:r>
          <a:endParaRPr lang="ru-RU" dirty="0"/>
        </a:p>
      </dgm:t>
    </dgm:pt>
    <dgm:pt modelId="{D9D3EF10-A773-49FF-B393-F289FBBDCABF}" type="parTrans" cxnId="{A1586802-C277-4F39-97AE-C683E0321176}">
      <dgm:prSet/>
      <dgm:spPr/>
      <dgm:t>
        <a:bodyPr/>
        <a:lstStyle/>
        <a:p>
          <a:endParaRPr lang="ru-RU"/>
        </a:p>
      </dgm:t>
    </dgm:pt>
    <dgm:pt modelId="{6F19BE9D-DE23-494E-9DFB-73970C181FDC}" type="sibTrans" cxnId="{A1586802-C277-4F39-97AE-C683E0321176}">
      <dgm:prSet/>
      <dgm:spPr/>
      <dgm:t>
        <a:bodyPr/>
        <a:lstStyle/>
        <a:p>
          <a:endParaRPr lang="ru-RU"/>
        </a:p>
      </dgm:t>
    </dgm:pt>
    <dgm:pt modelId="{6F3F6EC3-5484-40E7-902D-A0262DCFA0D6}">
      <dgm:prSet phldrT="[Текст]"/>
      <dgm:spPr/>
      <dgm:t>
        <a:bodyPr/>
        <a:lstStyle/>
        <a:p>
          <a:r>
            <a:rPr lang="ru-RU" dirty="0" smtClean="0"/>
            <a:t>Остаток муниципального долга на 2018 год – 4000,0 тыс. руб.</a:t>
          </a:r>
          <a:endParaRPr lang="ru-RU" dirty="0"/>
        </a:p>
      </dgm:t>
    </dgm:pt>
    <dgm:pt modelId="{5B7C9D66-AFB8-4BAB-95CE-37ED85AE990B}" type="parTrans" cxnId="{2DE10DB4-1641-44DF-829A-F7DAE33711C2}">
      <dgm:prSet/>
      <dgm:spPr/>
      <dgm:t>
        <a:bodyPr/>
        <a:lstStyle/>
        <a:p>
          <a:endParaRPr lang="ru-RU"/>
        </a:p>
      </dgm:t>
    </dgm:pt>
    <dgm:pt modelId="{1CFEDDAA-E040-4E2E-86C8-A39A8629283A}" type="sibTrans" cxnId="{2DE10DB4-1641-44DF-829A-F7DAE33711C2}">
      <dgm:prSet/>
      <dgm:spPr/>
      <dgm:t>
        <a:bodyPr/>
        <a:lstStyle/>
        <a:p>
          <a:endParaRPr lang="ru-RU"/>
        </a:p>
      </dgm:t>
    </dgm:pt>
    <dgm:pt modelId="{D8D3E0D4-165D-45CA-9921-F01DAC76F93F}" type="pres">
      <dgm:prSet presAssocID="{68EF70CF-3D03-4781-9CD5-9E17AFD6425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5C807B-9A83-45A1-9FC4-F457BEB2FE61}" type="pres">
      <dgm:prSet presAssocID="{6FE598D0-E9E8-4AF3-BAFC-037C3AEA9CAC}" presName="compNode" presStyleCnt="0"/>
      <dgm:spPr/>
      <dgm:t>
        <a:bodyPr/>
        <a:lstStyle/>
        <a:p>
          <a:endParaRPr lang="ru-RU"/>
        </a:p>
      </dgm:t>
    </dgm:pt>
    <dgm:pt modelId="{5A9CE335-52C7-4046-A16A-3F972EEEBD3B}" type="pres">
      <dgm:prSet presAssocID="{6FE598D0-E9E8-4AF3-BAFC-037C3AEA9CAC}" presName="aNode" presStyleLbl="bgShp" presStyleIdx="0" presStyleCnt="1"/>
      <dgm:spPr/>
      <dgm:t>
        <a:bodyPr/>
        <a:lstStyle/>
        <a:p>
          <a:endParaRPr lang="ru-RU"/>
        </a:p>
      </dgm:t>
    </dgm:pt>
    <dgm:pt modelId="{085351FD-0E5B-4FB0-B2A5-9296B08A4526}" type="pres">
      <dgm:prSet presAssocID="{6FE598D0-E9E8-4AF3-BAFC-037C3AEA9CAC}" presName="textNode" presStyleLbl="bgShp" presStyleIdx="0" presStyleCnt="1"/>
      <dgm:spPr/>
      <dgm:t>
        <a:bodyPr/>
        <a:lstStyle/>
        <a:p>
          <a:endParaRPr lang="ru-RU"/>
        </a:p>
      </dgm:t>
    </dgm:pt>
    <dgm:pt modelId="{F8E37D52-FAFC-4649-92D6-F03EE4BDAF86}" type="pres">
      <dgm:prSet presAssocID="{6FE598D0-E9E8-4AF3-BAFC-037C3AEA9CAC}" presName="compChildNode" presStyleCnt="0"/>
      <dgm:spPr/>
      <dgm:t>
        <a:bodyPr/>
        <a:lstStyle/>
        <a:p>
          <a:endParaRPr lang="ru-RU"/>
        </a:p>
      </dgm:t>
    </dgm:pt>
    <dgm:pt modelId="{062BF8C1-DDDD-47C6-BFD9-C301E5236C47}" type="pres">
      <dgm:prSet presAssocID="{6FE598D0-E9E8-4AF3-BAFC-037C3AEA9CAC}" presName="theInnerList" presStyleCnt="0"/>
      <dgm:spPr/>
      <dgm:t>
        <a:bodyPr/>
        <a:lstStyle/>
        <a:p>
          <a:endParaRPr lang="ru-RU"/>
        </a:p>
      </dgm:t>
    </dgm:pt>
    <dgm:pt modelId="{10EBB400-7200-4D2F-B41E-A38E191AA881}" type="pres">
      <dgm:prSet presAssocID="{F6FD1E08-BF4D-4F99-BCD8-E8BA07034D81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CD3AEA-F47A-49C1-9A54-B11F58C7126D}" type="pres">
      <dgm:prSet presAssocID="{F6FD1E08-BF4D-4F99-BCD8-E8BA07034D81}" presName="aSpace2" presStyleCnt="0"/>
      <dgm:spPr/>
      <dgm:t>
        <a:bodyPr/>
        <a:lstStyle/>
        <a:p>
          <a:endParaRPr lang="ru-RU"/>
        </a:p>
      </dgm:t>
    </dgm:pt>
    <dgm:pt modelId="{CC2E5EAF-6D64-4A67-9D80-2914E1204377}" type="pres">
      <dgm:prSet presAssocID="{6F3F6EC3-5484-40E7-902D-A0262DCFA0D6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E10DB4-1641-44DF-829A-F7DAE33711C2}" srcId="{6FE598D0-E9E8-4AF3-BAFC-037C3AEA9CAC}" destId="{6F3F6EC3-5484-40E7-902D-A0262DCFA0D6}" srcOrd="1" destOrd="0" parTransId="{5B7C9D66-AFB8-4BAB-95CE-37ED85AE990B}" sibTransId="{1CFEDDAA-E040-4E2E-86C8-A39A8629283A}"/>
    <dgm:cxn modelId="{83D9AC91-BCAB-4B40-812A-6B9E5544F9AE}" type="presOf" srcId="{68EF70CF-3D03-4781-9CD5-9E17AFD6425D}" destId="{D8D3E0D4-165D-45CA-9921-F01DAC76F93F}" srcOrd="0" destOrd="0" presId="urn:microsoft.com/office/officeart/2005/8/layout/lProcess2"/>
    <dgm:cxn modelId="{0F1C3DB6-906D-48E6-96AB-2D421A817F0A}" type="presOf" srcId="{6FE598D0-E9E8-4AF3-BAFC-037C3AEA9CAC}" destId="{5A9CE335-52C7-4046-A16A-3F972EEEBD3B}" srcOrd="0" destOrd="0" presId="urn:microsoft.com/office/officeart/2005/8/layout/lProcess2"/>
    <dgm:cxn modelId="{8577CB10-FA92-4D14-9896-4FB39156CE38}" srcId="{68EF70CF-3D03-4781-9CD5-9E17AFD6425D}" destId="{6FE598D0-E9E8-4AF3-BAFC-037C3AEA9CAC}" srcOrd="0" destOrd="0" parTransId="{E72C95D3-CA54-4EFD-B6E4-D64DDC67FCC8}" sibTransId="{0771171C-23A4-4D9D-B42D-E09B7D945A8E}"/>
    <dgm:cxn modelId="{3A93E6DF-F18F-4F7E-8CF1-3FE1DCC4A393}" type="presOf" srcId="{6F3F6EC3-5484-40E7-902D-A0262DCFA0D6}" destId="{CC2E5EAF-6D64-4A67-9D80-2914E1204377}" srcOrd="0" destOrd="0" presId="urn:microsoft.com/office/officeart/2005/8/layout/lProcess2"/>
    <dgm:cxn modelId="{A1586802-C277-4F39-97AE-C683E0321176}" srcId="{6FE598D0-E9E8-4AF3-BAFC-037C3AEA9CAC}" destId="{F6FD1E08-BF4D-4F99-BCD8-E8BA07034D81}" srcOrd="0" destOrd="0" parTransId="{D9D3EF10-A773-49FF-B393-F289FBBDCABF}" sibTransId="{6F19BE9D-DE23-494E-9DFB-73970C181FDC}"/>
    <dgm:cxn modelId="{60081B32-B6FE-4E24-A92D-C8B5ADDD37EF}" type="presOf" srcId="{6FE598D0-E9E8-4AF3-BAFC-037C3AEA9CAC}" destId="{085351FD-0E5B-4FB0-B2A5-9296B08A4526}" srcOrd="1" destOrd="0" presId="urn:microsoft.com/office/officeart/2005/8/layout/lProcess2"/>
    <dgm:cxn modelId="{C89F23AA-A2ED-489B-AB60-82AB5A653CB5}" type="presOf" srcId="{F6FD1E08-BF4D-4F99-BCD8-E8BA07034D81}" destId="{10EBB400-7200-4D2F-B41E-A38E191AA881}" srcOrd="0" destOrd="0" presId="urn:microsoft.com/office/officeart/2005/8/layout/lProcess2"/>
    <dgm:cxn modelId="{840F58B2-9CEF-4CD6-B843-8A22CAF9F48D}" type="presParOf" srcId="{D8D3E0D4-165D-45CA-9921-F01DAC76F93F}" destId="{BF5C807B-9A83-45A1-9FC4-F457BEB2FE61}" srcOrd="0" destOrd="0" presId="urn:microsoft.com/office/officeart/2005/8/layout/lProcess2"/>
    <dgm:cxn modelId="{D372F02D-7BE8-4803-ABD5-107D02EDC830}" type="presParOf" srcId="{BF5C807B-9A83-45A1-9FC4-F457BEB2FE61}" destId="{5A9CE335-52C7-4046-A16A-3F972EEEBD3B}" srcOrd="0" destOrd="0" presId="urn:microsoft.com/office/officeart/2005/8/layout/lProcess2"/>
    <dgm:cxn modelId="{8434EAC9-632F-43CD-B65C-3C3152C24F9C}" type="presParOf" srcId="{BF5C807B-9A83-45A1-9FC4-F457BEB2FE61}" destId="{085351FD-0E5B-4FB0-B2A5-9296B08A4526}" srcOrd="1" destOrd="0" presId="urn:microsoft.com/office/officeart/2005/8/layout/lProcess2"/>
    <dgm:cxn modelId="{EB3ADBDC-21D4-4999-B978-1C4E559B4EDA}" type="presParOf" srcId="{BF5C807B-9A83-45A1-9FC4-F457BEB2FE61}" destId="{F8E37D52-FAFC-4649-92D6-F03EE4BDAF86}" srcOrd="2" destOrd="0" presId="urn:microsoft.com/office/officeart/2005/8/layout/lProcess2"/>
    <dgm:cxn modelId="{8DBFE142-69CD-4C3A-B8CA-30400D70B4B2}" type="presParOf" srcId="{F8E37D52-FAFC-4649-92D6-F03EE4BDAF86}" destId="{062BF8C1-DDDD-47C6-BFD9-C301E5236C47}" srcOrd="0" destOrd="0" presId="urn:microsoft.com/office/officeart/2005/8/layout/lProcess2"/>
    <dgm:cxn modelId="{FA36FFF7-1B64-4B8C-AF52-649021F62B8E}" type="presParOf" srcId="{062BF8C1-DDDD-47C6-BFD9-C301E5236C47}" destId="{10EBB400-7200-4D2F-B41E-A38E191AA881}" srcOrd="0" destOrd="0" presId="urn:microsoft.com/office/officeart/2005/8/layout/lProcess2"/>
    <dgm:cxn modelId="{1DC3BFE0-1F3D-4B94-B226-1F9BD960A573}" type="presParOf" srcId="{062BF8C1-DDDD-47C6-BFD9-C301E5236C47}" destId="{C2CD3AEA-F47A-49C1-9A54-B11F58C7126D}" srcOrd="1" destOrd="0" presId="urn:microsoft.com/office/officeart/2005/8/layout/lProcess2"/>
    <dgm:cxn modelId="{60ADD12A-D8B3-4C32-BDD1-1535F5910BBD}" type="presParOf" srcId="{062BF8C1-DDDD-47C6-BFD9-C301E5236C47}" destId="{CC2E5EAF-6D64-4A67-9D80-2914E1204377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AD83A7-0736-4B95-95E1-1E0BBF38CF06}" type="doc">
      <dgm:prSet loTypeId="urn:microsoft.com/office/officeart/2005/8/layout/vList5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EABE584-9E78-4E18-9864-E9592589FB91}">
      <dgm:prSet phldrT="[Текст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ru-RU" dirty="0" smtClean="0"/>
            <a:t>26104 тыс. руб.</a:t>
          </a:r>
          <a:endParaRPr lang="ru-RU" dirty="0"/>
        </a:p>
      </dgm:t>
    </dgm:pt>
    <dgm:pt modelId="{B4BEE736-55B3-4BC9-B59C-06061C708B41}" type="parTrans" cxnId="{0C13950D-8B1E-4D47-9F35-4C145430DBC9}">
      <dgm:prSet/>
      <dgm:spPr/>
      <dgm:t>
        <a:bodyPr/>
        <a:lstStyle/>
        <a:p>
          <a:endParaRPr lang="ru-RU"/>
        </a:p>
      </dgm:t>
    </dgm:pt>
    <dgm:pt modelId="{AD030B3E-D469-4E1F-A9A2-89373C81891B}" type="sibTrans" cxnId="{0C13950D-8B1E-4D47-9F35-4C145430DBC9}">
      <dgm:prSet/>
      <dgm:spPr/>
      <dgm:t>
        <a:bodyPr/>
        <a:lstStyle/>
        <a:p>
          <a:endParaRPr lang="ru-RU"/>
        </a:p>
      </dgm:t>
    </dgm:pt>
    <dgm:pt modelId="{5C4ABAD0-808E-4CDC-83FF-954AF1B3DD35}">
      <dgm:prSet phldrT="[Текст]"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r>
            <a:rPr lang="ru-RU" dirty="0" smtClean="0"/>
            <a:t>Налог на доходы физических лиц</a:t>
          </a:r>
          <a:endParaRPr lang="ru-RU" dirty="0"/>
        </a:p>
      </dgm:t>
    </dgm:pt>
    <dgm:pt modelId="{F2826EBF-C28D-4BC8-AF3E-830278B25FE2}" type="parTrans" cxnId="{B01DC443-F370-47AA-8DAB-D60E3A28E680}">
      <dgm:prSet/>
      <dgm:spPr/>
      <dgm:t>
        <a:bodyPr/>
        <a:lstStyle/>
        <a:p>
          <a:endParaRPr lang="ru-RU"/>
        </a:p>
      </dgm:t>
    </dgm:pt>
    <dgm:pt modelId="{DC6F2A29-E006-45D8-9082-E86C7FA125A5}" type="sibTrans" cxnId="{B01DC443-F370-47AA-8DAB-D60E3A28E680}">
      <dgm:prSet/>
      <dgm:spPr/>
      <dgm:t>
        <a:bodyPr/>
        <a:lstStyle/>
        <a:p>
          <a:endParaRPr lang="ru-RU"/>
        </a:p>
      </dgm:t>
    </dgm:pt>
    <dgm:pt modelId="{9CF61C31-56D0-4D4C-8E55-B48A8E002098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4079,4 тыс. руб.</a:t>
          </a:r>
          <a:endParaRPr lang="ru-RU" dirty="0"/>
        </a:p>
      </dgm:t>
    </dgm:pt>
    <dgm:pt modelId="{4FEC084E-7A2E-42DC-9A53-843DBF3FE40F}" type="parTrans" cxnId="{8E2138E8-8117-4126-B6DA-39661E74F3D8}">
      <dgm:prSet/>
      <dgm:spPr/>
      <dgm:t>
        <a:bodyPr/>
        <a:lstStyle/>
        <a:p>
          <a:endParaRPr lang="ru-RU"/>
        </a:p>
      </dgm:t>
    </dgm:pt>
    <dgm:pt modelId="{F164B548-2076-4A66-9579-8D9F7F00CAEB}" type="sibTrans" cxnId="{8E2138E8-8117-4126-B6DA-39661E74F3D8}">
      <dgm:prSet/>
      <dgm:spPr/>
      <dgm:t>
        <a:bodyPr/>
        <a:lstStyle/>
        <a:p>
          <a:endParaRPr lang="ru-RU"/>
        </a:p>
      </dgm:t>
    </dgm:pt>
    <dgm:pt modelId="{28C85ADC-4466-47D2-B580-778124D72CC7}">
      <dgm:prSet phldrT="[Текст]"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/>
            <a:t>Акцизы по подакцизным товарам</a:t>
          </a:r>
          <a:endParaRPr lang="ru-RU" dirty="0"/>
        </a:p>
      </dgm:t>
    </dgm:pt>
    <dgm:pt modelId="{6D24C344-335A-4464-AF07-57CCEFC5FA1B}" type="parTrans" cxnId="{63317AF9-8D9D-4119-A0C5-61520EBE147B}">
      <dgm:prSet/>
      <dgm:spPr/>
      <dgm:t>
        <a:bodyPr/>
        <a:lstStyle/>
        <a:p>
          <a:endParaRPr lang="ru-RU"/>
        </a:p>
      </dgm:t>
    </dgm:pt>
    <dgm:pt modelId="{0C3FA322-356F-498E-83F6-FB65542EDA45}" type="sibTrans" cxnId="{63317AF9-8D9D-4119-A0C5-61520EBE147B}">
      <dgm:prSet/>
      <dgm:spPr/>
      <dgm:t>
        <a:bodyPr/>
        <a:lstStyle/>
        <a:p>
          <a:endParaRPr lang="ru-RU"/>
        </a:p>
      </dgm:t>
    </dgm:pt>
    <dgm:pt modelId="{4E032633-256F-4C4B-857D-2FA1CF5DEC3B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660тыс. руб.</a:t>
          </a:r>
          <a:endParaRPr lang="ru-RU" dirty="0"/>
        </a:p>
      </dgm:t>
    </dgm:pt>
    <dgm:pt modelId="{93A529EC-8683-411C-8E82-BA963DA2F36B}" type="parTrans" cxnId="{87E2F9A6-EAF8-48EE-9A10-4ABFD4BF8177}">
      <dgm:prSet/>
      <dgm:spPr/>
      <dgm:t>
        <a:bodyPr/>
        <a:lstStyle/>
        <a:p>
          <a:endParaRPr lang="ru-RU"/>
        </a:p>
      </dgm:t>
    </dgm:pt>
    <dgm:pt modelId="{A33C9121-F060-47A5-8ABD-E16924446851}" type="sibTrans" cxnId="{87E2F9A6-EAF8-48EE-9A10-4ABFD4BF8177}">
      <dgm:prSet/>
      <dgm:spPr/>
      <dgm:t>
        <a:bodyPr/>
        <a:lstStyle/>
        <a:p>
          <a:endParaRPr lang="ru-RU"/>
        </a:p>
      </dgm:t>
    </dgm:pt>
    <dgm:pt modelId="{96EC730E-89F3-44B5-95CE-14745937E20C}">
      <dgm:prSet phldrT="[Текст]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Государственная пошлина</a:t>
          </a:r>
          <a:endParaRPr lang="ru-RU" dirty="0"/>
        </a:p>
      </dgm:t>
    </dgm:pt>
    <dgm:pt modelId="{A3A0FD13-1227-438C-BBE7-78392564A5A2}" type="parTrans" cxnId="{CF9E1753-38B9-4BAA-BC1D-7803BC73EDAD}">
      <dgm:prSet/>
      <dgm:spPr/>
      <dgm:t>
        <a:bodyPr/>
        <a:lstStyle/>
        <a:p>
          <a:endParaRPr lang="ru-RU"/>
        </a:p>
      </dgm:t>
    </dgm:pt>
    <dgm:pt modelId="{6B5DB44E-C761-4BC2-B26E-853BB8744682}" type="sibTrans" cxnId="{CF9E1753-38B9-4BAA-BC1D-7803BC73EDAD}">
      <dgm:prSet/>
      <dgm:spPr/>
      <dgm:t>
        <a:bodyPr/>
        <a:lstStyle/>
        <a:p>
          <a:endParaRPr lang="ru-RU"/>
        </a:p>
      </dgm:t>
    </dgm:pt>
    <dgm:pt modelId="{5B4D6A96-F1A1-4B9C-A0CE-D3A0A6FF9E02}">
      <dgm:prSet phldrT="[Текст]"/>
      <dgm:spPr>
        <a:solidFill>
          <a:srgbClr val="FF9900"/>
        </a:solidFill>
      </dgm:spPr>
      <dgm:t>
        <a:bodyPr/>
        <a:lstStyle/>
        <a:p>
          <a:r>
            <a:rPr lang="ru-RU" dirty="0" smtClean="0"/>
            <a:t>3656  тыс. руб.</a:t>
          </a:r>
          <a:endParaRPr lang="ru-RU" dirty="0"/>
        </a:p>
      </dgm:t>
    </dgm:pt>
    <dgm:pt modelId="{DB2DD333-E325-48ED-B03E-E218EA623C38}" type="parTrans" cxnId="{4A04375E-EB6C-4925-A54F-208ED0BFB105}">
      <dgm:prSet/>
      <dgm:spPr/>
      <dgm:t>
        <a:bodyPr/>
        <a:lstStyle/>
        <a:p>
          <a:endParaRPr lang="ru-RU"/>
        </a:p>
      </dgm:t>
    </dgm:pt>
    <dgm:pt modelId="{1B634DB4-4D41-4336-B311-6553A57B414A}" type="sibTrans" cxnId="{4A04375E-EB6C-4925-A54F-208ED0BFB105}">
      <dgm:prSet/>
      <dgm:spPr/>
      <dgm:t>
        <a:bodyPr/>
        <a:lstStyle/>
        <a:p>
          <a:endParaRPr lang="ru-RU"/>
        </a:p>
      </dgm:t>
    </dgm:pt>
    <dgm:pt modelId="{BC4D2ACD-E11D-413E-8D8C-FCF07CDB54EB}">
      <dgm:prSet phldrT="[Текст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Налоги на совокупный доход</a:t>
          </a:r>
          <a:endParaRPr lang="ru-RU" dirty="0"/>
        </a:p>
      </dgm:t>
    </dgm:pt>
    <dgm:pt modelId="{1DD281FF-4B9A-415E-9341-9382349E3457}" type="parTrans" cxnId="{D06BFF0E-5DF1-4EF1-AFA9-E952E8C69754}">
      <dgm:prSet/>
      <dgm:spPr/>
      <dgm:t>
        <a:bodyPr/>
        <a:lstStyle/>
        <a:p>
          <a:endParaRPr lang="ru-RU"/>
        </a:p>
      </dgm:t>
    </dgm:pt>
    <dgm:pt modelId="{AF1687E8-62E5-4743-841C-442E09E37E26}" type="sibTrans" cxnId="{D06BFF0E-5DF1-4EF1-AFA9-E952E8C69754}">
      <dgm:prSet/>
      <dgm:spPr/>
      <dgm:t>
        <a:bodyPr/>
        <a:lstStyle/>
        <a:p>
          <a:endParaRPr lang="ru-RU"/>
        </a:p>
      </dgm:t>
    </dgm:pt>
    <dgm:pt modelId="{8AB89983-0097-4064-A01D-A96B072D10D0}" type="pres">
      <dgm:prSet presAssocID="{29AD83A7-0736-4B95-95E1-1E0BBF38CF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30693C-802F-42C0-8BA9-CEA9B91036F5}" type="pres">
      <dgm:prSet presAssocID="{0EABE584-9E78-4E18-9864-E9592589FB91}" presName="linNode" presStyleCnt="0"/>
      <dgm:spPr/>
    </dgm:pt>
    <dgm:pt modelId="{F7F8F642-8586-4E0B-9704-421F74964D04}" type="pres">
      <dgm:prSet presAssocID="{0EABE584-9E78-4E18-9864-E9592589FB91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666B74-BAC6-48FB-A69E-77EFDF7A56F7}" type="pres">
      <dgm:prSet presAssocID="{0EABE584-9E78-4E18-9864-E9592589FB91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880166-B4C9-4822-80B4-8F44633A2AB5}" type="pres">
      <dgm:prSet presAssocID="{AD030B3E-D469-4E1F-A9A2-89373C81891B}" presName="sp" presStyleCnt="0"/>
      <dgm:spPr/>
    </dgm:pt>
    <dgm:pt modelId="{D3EBD3A9-8A02-44CD-9367-8806DFC72F74}" type="pres">
      <dgm:prSet presAssocID="{9CF61C31-56D0-4D4C-8E55-B48A8E002098}" presName="linNode" presStyleCnt="0"/>
      <dgm:spPr/>
    </dgm:pt>
    <dgm:pt modelId="{28FC7E3D-4632-4CC7-8C4F-2DADF80FD840}" type="pres">
      <dgm:prSet presAssocID="{9CF61C31-56D0-4D4C-8E55-B48A8E002098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0A811-7BD1-4C63-9842-B69D2F4EB9E0}" type="pres">
      <dgm:prSet presAssocID="{9CF61C31-56D0-4D4C-8E55-B48A8E002098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E7778A-0DC7-482A-B5A5-7B6D19F585D3}" type="pres">
      <dgm:prSet presAssocID="{F164B548-2076-4A66-9579-8D9F7F00CAEB}" presName="sp" presStyleCnt="0"/>
      <dgm:spPr/>
    </dgm:pt>
    <dgm:pt modelId="{E94364DA-5160-4CD5-B71D-1802302C4C81}" type="pres">
      <dgm:prSet presAssocID="{4E032633-256F-4C4B-857D-2FA1CF5DEC3B}" presName="linNode" presStyleCnt="0"/>
      <dgm:spPr/>
    </dgm:pt>
    <dgm:pt modelId="{470122CE-4ADC-4BBD-9F23-938B7946A2A2}" type="pres">
      <dgm:prSet presAssocID="{4E032633-256F-4C4B-857D-2FA1CF5DEC3B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27C8F0-9F88-4D19-94DE-988747E374A0}" type="pres">
      <dgm:prSet presAssocID="{4E032633-256F-4C4B-857D-2FA1CF5DEC3B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CF6D51-A2DB-418F-AA1A-F1F415347F7C}" type="pres">
      <dgm:prSet presAssocID="{A33C9121-F060-47A5-8ABD-E16924446851}" presName="sp" presStyleCnt="0"/>
      <dgm:spPr/>
    </dgm:pt>
    <dgm:pt modelId="{6268B943-58B1-4950-ABC4-2BCE4059A3D4}" type="pres">
      <dgm:prSet presAssocID="{5B4D6A96-F1A1-4B9C-A0CE-D3A0A6FF9E02}" presName="linNode" presStyleCnt="0"/>
      <dgm:spPr/>
    </dgm:pt>
    <dgm:pt modelId="{00F96E50-F615-478F-AD51-1BDBC3698A2D}" type="pres">
      <dgm:prSet presAssocID="{5B4D6A96-F1A1-4B9C-A0CE-D3A0A6FF9E02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4AC27-69A7-40F9-9503-19A07FF35F78}" type="pres">
      <dgm:prSet presAssocID="{5B4D6A96-F1A1-4B9C-A0CE-D3A0A6FF9E02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9E1753-38B9-4BAA-BC1D-7803BC73EDAD}" srcId="{4E032633-256F-4C4B-857D-2FA1CF5DEC3B}" destId="{96EC730E-89F3-44B5-95CE-14745937E20C}" srcOrd="0" destOrd="0" parTransId="{A3A0FD13-1227-438C-BBE7-78392564A5A2}" sibTransId="{6B5DB44E-C761-4BC2-B26E-853BB8744682}"/>
    <dgm:cxn modelId="{1A0CF307-8A3D-485D-ABD2-46BBF2950873}" type="presOf" srcId="{BC4D2ACD-E11D-413E-8D8C-FCF07CDB54EB}" destId="{5EC4AC27-69A7-40F9-9503-19A07FF35F78}" srcOrd="0" destOrd="0" presId="urn:microsoft.com/office/officeart/2005/8/layout/vList5"/>
    <dgm:cxn modelId="{B8C9707D-9CC9-4277-B5F1-92E0AFD07DCA}" type="presOf" srcId="{4E032633-256F-4C4B-857D-2FA1CF5DEC3B}" destId="{470122CE-4ADC-4BBD-9F23-938B7946A2A2}" srcOrd="0" destOrd="0" presId="urn:microsoft.com/office/officeart/2005/8/layout/vList5"/>
    <dgm:cxn modelId="{A37B3ACD-B104-4037-89D2-CF37C9A9319F}" type="presOf" srcId="{5C4ABAD0-808E-4CDC-83FF-954AF1B3DD35}" destId="{22666B74-BAC6-48FB-A69E-77EFDF7A56F7}" srcOrd="0" destOrd="0" presId="urn:microsoft.com/office/officeart/2005/8/layout/vList5"/>
    <dgm:cxn modelId="{87E2F9A6-EAF8-48EE-9A10-4ABFD4BF8177}" srcId="{29AD83A7-0736-4B95-95E1-1E0BBF38CF06}" destId="{4E032633-256F-4C4B-857D-2FA1CF5DEC3B}" srcOrd="2" destOrd="0" parTransId="{93A529EC-8683-411C-8E82-BA963DA2F36B}" sibTransId="{A33C9121-F060-47A5-8ABD-E16924446851}"/>
    <dgm:cxn modelId="{3429B036-FAA0-4D14-ACD5-2FC9BD7F209A}" type="presOf" srcId="{29AD83A7-0736-4B95-95E1-1E0BBF38CF06}" destId="{8AB89983-0097-4064-A01D-A96B072D10D0}" srcOrd="0" destOrd="0" presId="urn:microsoft.com/office/officeart/2005/8/layout/vList5"/>
    <dgm:cxn modelId="{4A04375E-EB6C-4925-A54F-208ED0BFB105}" srcId="{29AD83A7-0736-4B95-95E1-1E0BBF38CF06}" destId="{5B4D6A96-F1A1-4B9C-A0CE-D3A0A6FF9E02}" srcOrd="3" destOrd="0" parTransId="{DB2DD333-E325-48ED-B03E-E218EA623C38}" sibTransId="{1B634DB4-4D41-4336-B311-6553A57B414A}"/>
    <dgm:cxn modelId="{63317AF9-8D9D-4119-A0C5-61520EBE147B}" srcId="{9CF61C31-56D0-4D4C-8E55-B48A8E002098}" destId="{28C85ADC-4466-47D2-B580-778124D72CC7}" srcOrd="0" destOrd="0" parTransId="{6D24C344-335A-4464-AF07-57CCEFC5FA1B}" sibTransId="{0C3FA322-356F-498E-83F6-FB65542EDA45}"/>
    <dgm:cxn modelId="{D9BFB915-7940-4068-B1B9-5507A1FD1483}" type="presOf" srcId="{96EC730E-89F3-44B5-95CE-14745937E20C}" destId="{4B27C8F0-9F88-4D19-94DE-988747E374A0}" srcOrd="0" destOrd="0" presId="urn:microsoft.com/office/officeart/2005/8/layout/vList5"/>
    <dgm:cxn modelId="{B01DC443-F370-47AA-8DAB-D60E3A28E680}" srcId="{0EABE584-9E78-4E18-9864-E9592589FB91}" destId="{5C4ABAD0-808E-4CDC-83FF-954AF1B3DD35}" srcOrd="0" destOrd="0" parTransId="{F2826EBF-C28D-4BC8-AF3E-830278B25FE2}" sibTransId="{DC6F2A29-E006-45D8-9082-E86C7FA125A5}"/>
    <dgm:cxn modelId="{8E2138E8-8117-4126-B6DA-39661E74F3D8}" srcId="{29AD83A7-0736-4B95-95E1-1E0BBF38CF06}" destId="{9CF61C31-56D0-4D4C-8E55-B48A8E002098}" srcOrd="1" destOrd="0" parTransId="{4FEC084E-7A2E-42DC-9A53-843DBF3FE40F}" sibTransId="{F164B548-2076-4A66-9579-8D9F7F00CAEB}"/>
    <dgm:cxn modelId="{83B1711E-6F8D-4FEA-9246-7213FC764185}" type="presOf" srcId="{0EABE584-9E78-4E18-9864-E9592589FB91}" destId="{F7F8F642-8586-4E0B-9704-421F74964D04}" srcOrd="0" destOrd="0" presId="urn:microsoft.com/office/officeart/2005/8/layout/vList5"/>
    <dgm:cxn modelId="{37B20876-2F11-4889-94B7-BC7EA4B3E406}" type="presOf" srcId="{28C85ADC-4466-47D2-B580-778124D72CC7}" destId="{0FA0A811-7BD1-4C63-9842-B69D2F4EB9E0}" srcOrd="0" destOrd="0" presId="urn:microsoft.com/office/officeart/2005/8/layout/vList5"/>
    <dgm:cxn modelId="{EBB383FC-0505-4B12-B3A5-9A3567B36B1C}" type="presOf" srcId="{9CF61C31-56D0-4D4C-8E55-B48A8E002098}" destId="{28FC7E3D-4632-4CC7-8C4F-2DADF80FD840}" srcOrd="0" destOrd="0" presId="urn:microsoft.com/office/officeart/2005/8/layout/vList5"/>
    <dgm:cxn modelId="{D06BFF0E-5DF1-4EF1-AFA9-E952E8C69754}" srcId="{5B4D6A96-F1A1-4B9C-A0CE-D3A0A6FF9E02}" destId="{BC4D2ACD-E11D-413E-8D8C-FCF07CDB54EB}" srcOrd="0" destOrd="0" parTransId="{1DD281FF-4B9A-415E-9341-9382349E3457}" sibTransId="{AF1687E8-62E5-4743-841C-442E09E37E26}"/>
    <dgm:cxn modelId="{0C13950D-8B1E-4D47-9F35-4C145430DBC9}" srcId="{29AD83A7-0736-4B95-95E1-1E0BBF38CF06}" destId="{0EABE584-9E78-4E18-9864-E9592589FB91}" srcOrd="0" destOrd="0" parTransId="{B4BEE736-55B3-4BC9-B59C-06061C708B41}" sibTransId="{AD030B3E-D469-4E1F-A9A2-89373C81891B}"/>
    <dgm:cxn modelId="{D04FDD44-30FE-4E28-B62B-57D7C1BAA42C}" type="presOf" srcId="{5B4D6A96-F1A1-4B9C-A0CE-D3A0A6FF9E02}" destId="{00F96E50-F615-478F-AD51-1BDBC3698A2D}" srcOrd="0" destOrd="0" presId="urn:microsoft.com/office/officeart/2005/8/layout/vList5"/>
    <dgm:cxn modelId="{D8492D0B-0C5A-49E2-85F0-3AEF185EFF54}" type="presParOf" srcId="{8AB89983-0097-4064-A01D-A96B072D10D0}" destId="{4730693C-802F-42C0-8BA9-CEA9B91036F5}" srcOrd="0" destOrd="0" presId="urn:microsoft.com/office/officeart/2005/8/layout/vList5"/>
    <dgm:cxn modelId="{BE0AAAE8-757C-4E31-97AC-64E206E01D14}" type="presParOf" srcId="{4730693C-802F-42C0-8BA9-CEA9B91036F5}" destId="{F7F8F642-8586-4E0B-9704-421F74964D04}" srcOrd="0" destOrd="0" presId="urn:microsoft.com/office/officeart/2005/8/layout/vList5"/>
    <dgm:cxn modelId="{F0921857-6991-4E52-B441-F4006614904A}" type="presParOf" srcId="{4730693C-802F-42C0-8BA9-CEA9B91036F5}" destId="{22666B74-BAC6-48FB-A69E-77EFDF7A56F7}" srcOrd="1" destOrd="0" presId="urn:microsoft.com/office/officeart/2005/8/layout/vList5"/>
    <dgm:cxn modelId="{AB07F545-E931-4CAA-8E20-CE7B03B0F52C}" type="presParOf" srcId="{8AB89983-0097-4064-A01D-A96B072D10D0}" destId="{0E880166-B4C9-4822-80B4-8F44633A2AB5}" srcOrd="1" destOrd="0" presId="urn:microsoft.com/office/officeart/2005/8/layout/vList5"/>
    <dgm:cxn modelId="{FD482592-12B2-4F94-9C61-376D7CBF97A2}" type="presParOf" srcId="{8AB89983-0097-4064-A01D-A96B072D10D0}" destId="{D3EBD3A9-8A02-44CD-9367-8806DFC72F74}" srcOrd="2" destOrd="0" presId="urn:microsoft.com/office/officeart/2005/8/layout/vList5"/>
    <dgm:cxn modelId="{8AAE0BA8-1E15-431C-B699-DE429D6C14E8}" type="presParOf" srcId="{D3EBD3A9-8A02-44CD-9367-8806DFC72F74}" destId="{28FC7E3D-4632-4CC7-8C4F-2DADF80FD840}" srcOrd="0" destOrd="0" presId="urn:microsoft.com/office/officeart/2005/8/layout/vList5"/>
    <dgm:cxn modelId="{0A3AA690-4ECB-4DA2-8959-B019DB90FA53}" type="presParOf" srcId="{D3EBD3A9-8A02-44CD-9367-8806DFC72F74}" destId="{0FA0A811-7BD1-4C63-9842-B69D2F4EB9E0}" srcOrd="1" destOrd="0" presId="urn:microsoft.com/office/officeart/2005/8/layout/vList5"/>
    <dgm:cxn modelId="{A1C66C63-AB02-4AD5-AFB7-A628C8206BF6}" type="presParOf" srcId="{8AB89983-0097-4064-A01D-A96B072D10D0}" destId="{4FE7778A-0DC7-482A-B5A5-7B6D19F585D3}" srcOrd="3" destOrd="0" presId="urn:microsoft.com/office/officeart/2005/8/layout/vList5"/>
    <dgm:cxn modelId="{1FEFEEE1-F963-4875-AD3E-93ECEC374BB4}" type="presParOf" srcId="{8AB89983-0097-4064-A01D-A96B072D10D0}" destId="{E94364DA-5160-4CD5-B71D-1802302C4C81}" srcOrd="4" destOrd="0" presId="urn:microsoft.com/office/officeart/2005/8/layout/vList5"/>
    <dgm:cxn modelId="{BA8294CA-066E-424A-8FE0-50E1AFE9D44D}" type="presParOf" srcId="{E94364DA-5160-4CD5-B71D-1802302C4C81}" destId="{470122CE-4ADC-4BBD-9F23-938B7946A2A2}" srcOrd="0" destOrd="0" presId="urn:microsoft.com/office/officeart/2005/8/layout/vList5"/>
    <dgm:cxn modelId="{088EF0C5-9D96-4F80-A609-D5B78A2E287A}" type="presParOf" srcId="{E94364DA-5160-4CD5-B71D-1802302C4C81}" destId="{4B27C8F0-9F88-4D19-94DE-988747E374A0}" srcOrd="1" destOrd="0" presId="urn:microsoft.com/office/officeart/2005/8/layout/vList5"/>
    <dgm:cxn modelId="{75C8EA61-A5E4-4EED-8E1D-4A0F75A8559F}" type="presParOf" srcId="{8AB89983-0097-4064-A01D-A96B072D10D0}" destId="{D2CF6D51-A2DB-418F-AA1A-F1F415347F7C}" srcOrd="5" destOrd="0" presId="urn:microsoft.com/office/officeart/2005/8/layout/vList5"/>
    <dgm:cxn modelId="{10ACD8B7-B5C7-4682-A385-9243B6409658}" type="presParOf" srcId="{8AB89983-0097-4064-A01D-A96B072D10D0}" destId="{6268B943-58B1-4950-ABC4-2BCE4059A3D4}" srcOrd="6" destOrd="0" presId="urn:microsoft.com/office/officeart/2005/8/layout/vList5"/>
    <dgm:cxn modelId="{3AADC7D0-2B1F-4204-8F52-109C1C991375}" type="presParOf" srcId="{6268B943-58B1-4950-ABC4-2BCE4059A3D4}" destId="{00F96E50-F615-478F-AD51-1BDBC3698A2D}" srcOrd="0" destOrd="0" presId="urn:microsoft.com/office/officeart/2005/8/layout/vList5"/>
    <dgm:cxn modelId="{3F33DC5A-DC6D-4282-A712-786062E00F68}" type="presParOf" srcId="{6268B943-58B1-4950-ABC4-2BCE4059A3D4}" destId="{5EC4AC27-69A7-40F9-9503-19A07FF35F7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3CE9F0-656A-4335-8518-3BF594ADFB8D}" type="doc">
      <dgm:prSet loTypeId="urn:microsoft.com/office/officeart/2005/8/layout/vList5" loCatId="list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9173B09F-3991-4418-A727-8DE6AFAF784B}">
      <dgm:prSet phldrT="[Текст]"/>
      <dgm:spPr/>
      <dgm:t>
        <a:bodyPr/>
        <a:lstStyle/>
        <a:p>
          <a:r>
            <a:rPr lang="ru-RU" dirty="0" smtClean="0"/>
            <a:t>26881 тыс. руб.</a:t>
          </a:r>
          <a:endParaRPr lang="ru-RU" dirty="0"/>
        </a:p>
      </dgm:t>
    </dgm:pt>
    <dgm:pt modelId="{74676768-3D5C-41D0-AEA4-62DF08689699}" type="parTrans" cxnId="{587B81A7-F8B4-4381-8577-C89C32246CE3}">
      <dgm:prSet/>
      <dgm:spPr/>
      <dgm:t>
        <a:bodyPr/>
        <a:lstStyle/>
        <a:p>
          <a:endParaRPr lang="ru-RU"/>
        </a:p>
      </dgm:t>
    </dgm:pt>
    <dgm:pt modelId="{8AD06B06-004C-49B5-9844-DFAE8990D977}" type="sibTrans" cxnId="{587B81A7-F8B4-4381-8577-C89C32246CE3}">
      <dgm:prSet/>
      <dgm:spPr/>
      <dgm:t>
        <a:bodyPr/>
        <a:lstStyle/>
        <a:p>
          <a:endParaRPr lang="ru-RU"/>
        </a:p>
      </dgm:t>
    </dgm:pt>
    <dgm:pt modelId="{48DBF9D9-9238-4649-BF9F-1CDA97838807}">
      <dgm:prSet phldrT="[Текст]"/>
      <dgm:spPr/>
      <dgm:t>
        <a:bodyPr/>
        <a:lstStyle/>
        <a:p>
          <a:r>
            <a:rPr lang="ru-RU" dirty="0" smtClean="0"/>
            <a:t>Налог на доходы физических лиц</a:t>
          </a:r>
          <a:endParaRPr lang="ru-RU" dirty="0"/>
        </a:p>
      </dgm:t>
    </dgm:pt>
    <dgm:pt modelId="{0D0B7192-EA43-4D96-A779-942901F30FCD}" type="parTrans" cxnId="{4C34E9C2-E003-42CC-A4B6-A31261C80BC8}">
      <dgm:prSet/>
      <dgm:spPr/>
      <dgm:t>
        <a:bodyPr/>
        <a:lstStyle/>
        <a:p>
          <a:endParaRPr lang="ru-RU"/>
        </a:p>
      </dgm:t>
    </dgm:pt>
    <dgm:pt modelId="{42C485C0-FF9E-49A0-BC8E-1B94642535D1}" type="sibTrans" cxnId="{4C34E9C2-E003-42CC-A4B6-A31261C80BC8}">
      <dgm:prSet/>
      <dgm:spPr/>
      <dgm:t>
        <a:bodyPr/>
        <a:lstStyle/>
        <a:p>
          <a:endParaRPr lang="ru-RU"/>
        </a:p>
      </dgm:t>
    </dgm:pt>
    <dgm:pt modelId="{578C294A-F2D8-4FB4-831F-D4D456AED180}">
      <dgm:prSet phldrT="[Текст]"/>
      <dgm:spPr/>
      <dgm:t>
        <a:bodyPr/>
        <a:lstStyle/>
        <a:p>
          <a:r>
            <a:rPr lang="ru-RU" dirty="0" smtClean="0"/>
            <a:t>4736,9  тыс. руб.</a:t>
          </a:r>
          <a:endParaRPr lang="ru-RU" dirty="0"/>
        </a:p>
      </dgm:t>
    </dgm:pt>
    <dgm:pt modelId="{450F0CAB-C424-44CB-90AA-B92185229B5C}" type="parTrans" cxnId="{B35CC8AA-068E-4196-BBBA-6D0A96ED29F4}">
      <dgm:prSet/>
      <dgm:spPr/>
      <dgm:t>
        <a:bodyPr/>
        <a:lstStyle/>
        <a:p>
          <a:endParaRPr lang="ru-RU"/>
        </a:p>
      </dgm:t>
    </dgm:pt>
    <dgm:pt modelId="{438FC21D-5F47-421C-81E7-26839EDB1025}" type="sibTrans" cxnId="{B35CC8AA-068E-4196-BBBA-6D0A96ED29F4}">
      <dgm:prSet/>
      <dgm:spPr/>
      <dgm:t>
        <a:bodyPr/>
        <a:lstStyle/>
        <a:p>
          <a:endParaRPr lang="ru-RU"/>
        </a:p>
      </dgm:t>
    </dgm:pt>
    <dgm:pt modelId="{DBDA0654-B144-4C49-B1AD-B91955647F1A}">
      <dgm:prSet phldrT="[Текст]"/>
      <dgm:spPr/>
      <dgm:t>
        <a:bodyPr/>
        <a:lstStyle/>
        <a:p>
          <a:r>
            <a:rPr lang="ru-RU" dirty="0" smtClean="0"/>
            <a:t>Акцизы по подакцизным товарам</a:t>
          </a:r>
          <a:endParaRPr lang="ru-RU" dirty="0"/>
        </a:p>
      </dgm:t>
    </dgm:pt>
    <dgm:pt modelId="{738EA40E-72B9-480B-B243-A33F30A8C18E}" type="parTrans" cxnId="{0D41A00E-A808-4486-9A19-1BE57E42F658}">
      <dgm:prSet/>
      <dgm:spPr/>
      <dgm:t>
        <a:bodyPr/>
        <a:lstStyle/>
        <a:p>
          <a:endParaRPr lang="ru-RU"/>
        </a:p>
      </dgm:t>
    </dgm:pt>
    <dgm:pt modelId="{AAEEA630-ADAA-44AA-BE0F-8051BFDB2D78}" type="sibTrans" cxnId="{0D41A00E-A808-4486-9A19-1BE57E42F658}">
      <dgm:prSet/>
      <dgm:spPr/>
      <dgm:t>
        <a:bodyPr/>
        <a:lstStyle/>
        <a:p>
          <a:endParaRPr lang="ru-RU"/>
        </a:p>
      </dgm:t>
    </dgm:pt>
    <dgm:pt modelId="{34E25F10-08C5-45C2-B1C6-E2FDEDFDFCB7}">
      <dgm:prSet phldrT="[Текст]"/>
      <dgm:spPr/>
      <dgm:t>
        <a:bodyPr/>
        <a:lstStyle/>
        <a:p>
          <a:r>
            <a:rPr lang="ru-RU" dirty="0" smtClean="0"/>
            <a:t>680</a:t>
          </a:r>
        </a:p>
        <a:p>
          <a:r>
            <a:rPr lang="ru-RU" dirty="0" smtClean="0"/>
            <a:t> тыс. руб.</a:t>
          </a:r>
          <a:endParaRPr lang="ru-RU" dirty="0"/>
        </a:p>
      </dgm:t>
    </dgm:pt>
    <dgm:pt modelId="{8CA8DB98-3038-4202-8627-A3FD0892133C}" type="parTrans" cxnId="{0F533E10-FFF1-4D51-8E1C-CA35A9E889CE}">
      <dgm:prSet/>
      <dgm:spPr/>
      <dgm:t>
        <a:bodyPr/>
        <a:lstStyle/>
        <a:p>
          <a:endParaRPr lang="ru-RU"/>
        </a:p>
      </dgm:t>
    </dgm:pt>
    <dgm:pt modelId="{77D6F5A3-6477-437C-9D57-C3C495E9DD4C}" type="sibTrans" cxnId="{0F533E10-FFF1-4D51-8E1C-CA35A9E889CE}">
      <dgm:prSet/>
      <dgm:spPr/>
      <dgm:t>
        <a:bodyPr/>
        <a:lstStyle/>
        <a:p>
          <a:endParaRPr lang="ru-RU"/>
        </a:p>
      </dgm:t>
    </dgm:pt>
    <dgm:pt modelId="{3C54546D-72D1-4CB0-9713-1D1C1BCDA80C}">
      <dgm:prSet phldrT="[Текст]"/>
      <dgm:spPr/>
      <dgm:t>
        <a:bodyPr/>
        <a:lstStyle/>
        <a:p>
          <a:r>
            <a:rPr lang="ru-RU" dirty="0" smtClean="0"/>
            <a:t>Государственная пошлина</a:t>
          </a:r>
          <a:endParaRPr lang="ru-RU" dirty="0"/>
        </a:p>
      </dgm:t>
    </dgm:pt>
    <dgm:pt modelId="{FDA47504-AAF1-46CA-96FC-8FA0BA6E3005}" type="parTrans" cxnId="{D50EC23B-1333-4EA4-A062-1197B21F6EE0}">
      <dgm:prSet/>
      <dgm:spPr/>
      <dgm:t>
        <a:bodyPr/>
        <a:lstStyle/>
        <a:p>
          <a:endParaRPr lang="ru-RU"/>
        </a:p>
      </dgm:t>
    </dgm:pt>
    <dgm:pt modelId="{45BAB008-4596-459A-915F-F5248FEF1015}" type="sibTrans" cxnId="{D50EC23B-1333-4EA4-A062-1197B21F6EE0}">
      <dgm:prSet/>
      <dgm:spPr/>
      <dgm:t>
        <a:bodyPr/>
        <a:lstStyle/>
        <a:p>
          <a:endParaRPr lang="ru-RU"/>
        </a:p>
      </dgm:t>
    </dgm:pt>
    <dgm:pt modelId="{5DA95E96-3213-4B7D-8836-34655504DC3C}">
      <dgm:prSet phldrT="[Текст]"/>
      <dgm:spPr/>
      <dgm:t>
        <a:bodyPr/>
        <a:lstStyle/>
        <a:p>
          <a:r>
            <a:rPr lang="ru-RU" dirty="0" smtClean="0"/>
            <a:t>3738</a:t>
          </a:r>
        </a:p>
        <a:p>
          <a:r>
            <a:rPr lang="ru-RU" dirty="0" smtClean="0"/>
            <a:t> тыс. руб.</a:t>
          </a:r>
          <a:endParaRPr lang="ru-RU" dirty="0"/>
        </a:p>
      </dgm:t>
    </dgm:pt>
    <dgm:pt modelId="{15F325E3-29B5-4E50-A84C-2A829AA7A0C2}" type="parTrans" cxnId="{5F3DD28B-1033-40DF-B275-A83BE561FA44}">
      <dgm:prSet/>
      <dgm:spPr/>
      <dgm:t>
        <a:bodyPr/>
        <a:lstStyle/>
        <a:p>
          <a:endParaRPr lang="ru-RU"/>
        </a:p>
      </dgm:t>
    </dgm:pt>
    <dgm:pt modelId="{AB28214E-E238-4009-9F11-F7249E5944E6}" type="sibTrans" cxnId="{5F3DD28B-1033-40DF-B275-A83BE561FA44}">
      <dgm:prSet/>
      <dgm:spPr/>
      <dgm:t>
        <a:bodyPr/>
        <a:lstStyle/>
        <a:p>
          <a:endParaRPr lang="ru-RU"/>
        </a:p>
      </dgm:t>
    </dgm:pt>
    <dgm:pt modelId="{C2088161-51FD-4DC8-9D59-C21F01887797}">
      <dgm:prSet phldrT="[Текст]"/>
      <dgm:spPr/>
      <dgm:t>
        <a:bodyPr/>
        <a:lstStyle/>
        <a:p>
          <a:r>
            <a:rPr lang="ru-RU" dirty="0" smtClean="0"/>
            <a:t>Налоги на совокупный доход</a:t>
          </a:r>
          <a:endParaRPr lang="ru-RU" dirty="0"/>
        </a:p>
      </dgm:t>
    </dgm:pt>
    <dgm:pt modelId="{B7C266F1-0724-403C-B92D-2AE6856A4F6C}" type="parTrans" cxnId="{8EBEE7B6-2B6D-4D09-A268-AB313BDE4C0B}">
      <dgm:prSet/>
      <dgm:spPr/>
      <dgm:t>
        <a:bodyPr/>
        <a:lstStyle/>
        <a:p>
          <a:endParaRPr lang="ru-RU"/>
        </a:p>
      </dgm:t>
    </dgm:pt>
    <dgm:pt modelId="{0E166D65-ED18-4802-ACDD-506CEBB50AB1}" type="sibTrans" cxnId="{8EBEE7B6-2B6D-4D09-A268-AB313BDE4C0B}">
      <dgm:prSet/>
      <dgm:spPr/>
      <dgm:t>
        <a:bodyPr/>
        <a:lstStyle/>
        <a:p>
          <a:endParaRPr lang="ru-RU"/>
        </a:p>
      </dgm:t>
    </dgm:pt>
    <dgm:pt modelId="{9EECEB09-48FA-4CC8-8716-B0383F5BE82F}" type="pres">
      <dgm:prSet presAssocID="{0A3CE9F0-656A-4335-8518-3BF594ADFB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12462E-8486-40C9-B6D7-E3732135F603}" type="pres">
      <dgm:prSet presAssocID="{9173B09F-3991-4418-A727-8DE6AFAF784B}" presName="linNode" presStyleCnt="0"/>
      <dgm:spPr/>
    </dgm:pt>
    <dgm:pt modelId="{EDCA5365-1BEB-4346-9209-9A75184A5A4B}" type="pres">
      <dgm:prSet presAssocID="{9173B09F-3991-4418-A727-8DE6AFAF784B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0B498B-96EA-408E-8667-06C56778B4D5}" type="pres">
      <dgm:prSet presAssocID="{9173B09F-3991-4418-A727-8DE6AFAF784B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084FFE-4C1E-403C-8DA9-A63BA0C55A1B}" type="pres">
      <dgm:prSet presAssocID="{8AD06B06-004C-49B5-9844-DFAE8990D977}" presName="sp" presStyleCnt="0"/>
      <dgm:spPr/>
    </dgm:pt>
    <dgm:pt modelId="{00890747-7904-43C4-BEA5-A9BE5FE3CD3B}" type="pres">
      <dgm:prSet presAssocID="{578C294A-F2D8-4FB4-831F-D4D456AED180}" presName="linNode" presStyleCnt="0"/>
      <dgm:spPr/>
    </dgm:pt>
    <dgm:pt modelId="{6BC0BD39-BE2F-492B-A468-8C605A2C9025}" type="pres">
      <dgm:prSet presAssocID="{578C294A-F2D8-4FB4-831F-D4D456AED18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271DF-14B0-4204-95FB-A93030E9C5C9}" type="pres">
      <dgm:prSet presAssocID="{578C294A-F2D8-4FB4-831F-D4D456AED18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8D75B8-ACF2-462B-BFAF-82CFBA4A17B7}" type="pres">
      <dgm:prSet presAssocID="{438FC21D-5F47-421C-81E7-26839EDB1025}" presName="sp" presStyleCnt="0"/>
      <dgm:spPr/>
    </dgm:pt>
    <dgm:pt modelId="{C71FE39D-AA0F-4CBC-ADB4-9E584470E823}" type="pres">
      <dgm:prSet presAssocID="{34E25F10-08C5-45C2-B1C6-E2FDEDFDFCB7}" presName="linNode" presStyleCnt="0"/>
      <dgm:spPr/>
    </dgm:pt>
    <dgm:pt modelId="{55F6CC8D-87FC-468F-9B6B-C24BDDB52F56}" type="pres">
      <dgm:prSet presAssocID="{34E25F10-08C5-45C2-B1C6-E2FDEDFDFCB7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88F8A9-7EC4-4C8A-9D5A-16CF07EC0DEE}" type="pres">
      <dgm:prSet presAssocID="{34E25F10-08C5-45C2-B1C6-E2FDEDFDFCB7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AFA30A-1038-4BBF-BFA0-8F79C4F59486}" type="pres">
      <dgm:prSet presAssocID="{77D6F5A3-6477-437C-9D57-C3C495E9DD4C}" presName="sp" presStyleCnt="0"/>
      <dgm:spPr/>
    </dgm:pt>
    <dgm:pt modelId="{732171CF-BE64-4E31-9F95-59D04DD0C138}" type="pres">
      <dgm:prSet presAssocID="{5DA95E96-3213-4B7D-8836-34655504DC3C}" presName="linNode" presStyleCnt="0"/>
      <dgm:spPr/>
    </dgm:pt>
    <dgm:pt modelId="{FC55F218-1815-4C85-B7E9-AA1518AFBA0B}" type="pres">
      <dgm:prSet presAssocID="{5DA95E96-3213-4B7D-8836-34655504DC3C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F91493-8451-498D-8ADC-F6A62B34A3C6}" type="pres">
      <dgm:prSet presAssocID="{5DA95E96-3213-4B7D-8836-34655504DC3C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5D19C3-5185-4A35-AB99-E93D8FAF0A2B}" type="presOf" srcId="{3C54546D-72D1-4CB0-9713-1D1C1BCDA80C}" destId="{7688F8A9-7EC4-4C8A-9D5A-16CF07EC0DEE}" srcOrd="0" destOrd="0" presId="urn:microsoft.com/office/officeart/2005/8/layout/vList5"/>
    <dgm:cxn modelId="{9A8135A6-2861-4F45-858A-7E45C6EA4E3E}" type="presOf" srcId="{DBDA0654-B144-4C49-B1AD-B91955647F1A}" destId="{566271DF-14B0-4204-95FB-A93030E9C5C9}" srcOrd="0" destOrd="0" presId="urn:microsoft.com/office/officeart/2005/8/layout/vList5"/>
    <dgm:cxn modelId="{4C34E9C2-E003-42CC-A4B6-A31261C80BC8}" srcId="{9173B09F-3991-4418-A727-8DE6AFAF784B}" destId="{48DBF9D9-9238-4649-BF9F-1CDA97838807}" srcOrd="0" destOrd="0" parTransId="{0D0B7192-EA43-4D96-A779-942901F30FCD}" sibTransId="{42C485C0-FF9E-49A0-BC8E-1B94642535D1}"/>
    <dgm:cxn modelId="{538C232E-7D4B-4BCA-94C6-1E02483D9812}" type="presOf" srcId="{9173B09F-3991-4418-A727-8DE6AFAF784B}" destId="{EDCA5365-1BEB-4346-9209-9A75184A5A4B}" srcOrd="0" destOrd="0" presId="urn:microsoft.com/office/officeart/2005/8/layout/vList5"/>
    <dgm:cxn modelId="{0F533E10-FFF1-4D51-8E1C-CA35A9E889CE}" srcId="{0A3CE9F0-656A-4335-8518-3BF594ADFB8D}" destId="{34E25F10-08C5-45C2-B1C6-E2FDEDFDFCB7}" srcOrd="2" destOrd="0" parTransId="{8CA8DB98-3038-4202-8627-A3FD0892133C}" sibTransId="{77D6F5A3-6477-437C-9D57-C3C495E9DD4C}"/>
    <dgm:cxn modelId="{0EEDBE33-52AC-44E4-AF12-3397B8552DD7}" type="presOf" srcId="{34E25F10-08C5-45C2-B1C6-E2FDEDFDFCB7}" destId="{55F6CC8D-87FC-468F-9B6B-C24BDDB52F56}" srcOrd="0" destOrd="0" presId="urn:microsoft.com/office/officeart/2005/8/layout/vList5"/>
    <dgm:cxn modelId="{8EBEE7B6-2B6D-4D09-A268-AB313BDE4C0B}" srcId="{5DA95E96-3213-4B7D-8836-34655504DC3C}" destId="{C2088161-51FD-4DC8-9D59-C21F01887797}" srcOrd="0" destOrd="0" parTransId="{B7C266F1-0724-403C-B92D-2AE6856A4F6C}" sibTransId="{0E166D65-ED18-4802-ACDD-506CEBB50AB1}"/>
    <dgm:cxn modelId="{5F3DD28B-1033-40DF-B275-A83BE561FA44}" srcId="{0A3CE9F0-656A-4335-8518-3BF594ADFB8D}" destId="{5DA95E96-3213-4B7D-8836-34655504DC3C}" srcOrd="3" destOrd="0" parTransId="{15F325E3-29B5-4E50-A84C-2A829AA7A0C2}" sibTransId="{AB28214E-E238-4009-9F11-F7249E5944E6}"/>
    <dgm:cxn modelId="{D37DD6A4-9E72-4495-AB0B-9AFB688F19D8}" type="presOf" srcId="{C2088161-51FD-4DC8-9D59-C21F01887797}" destId="{71F91493-8451-498D-8ADC-F6A62B34A3C6}" srcOrd="0" destOrd="0" presId="urn:microsoft.com/office/officeart/2005/8/layout/vList5"/>
    <dgm:cxn modelId="{F9D56D82-B736-4918-BD3D-498E8217FABD}" type="presOf" srcId="{48DBF9D9-9238-4649-BF9F-1CDA97838807}" destId="{520B498B-96EA-408E-8667-06C56778B4D5}" srcOrd="0" destOrd="0" presId="urn:microsoft.com/office/officeart/2005/8/layout/vList5"/>
    <dgm:cxn modelId="{94BCFFE4-063B-44DA-81E8-AC643741AD82}" type="presOf" srcId="{5DA95E96-3213-4B7D-8836-34655504DC3C}" destId="{FC55F218-1815-4C85-B7E9-AA1518AFBA0B}" srcOrd="0" destOrd="0" presId="urn:microsoft.com/office/officeart/2005/8/layout/vList5"/>
    <dgm:cxn modelId="{0D41A00E-A808-4486-9A19-1BE57E42F658}" srcId="{578C294A-F2D8-4FB4-831F-D4D456AED180}" destId="{DBDA0654-B144-4C49-B1AD-B91955647F1A}" srcOrd="0" destOrd="0" parTransId="{738EA40E-72B9-480B-B243-A33F30A8C18E}" sibTransId="{AAEEA630-ADAA-44AA-BE0F-8051BFDB2D78}"/>
    <dgm:cxn modelId="{DE883A0B-CA54-42A6-B9D0-79221E486C5F}" type="presOf" srcId="{578C294A-F2D8-4FB4-831F-D4D456AED180}" destId="{6BC0BD39-BE2F-492B-A468-8C605A2C9025}" srcOrd="0" destOrd="0" presId="urn:microsoft.com/office/officeart/2005/8/layout/vList5"/>
    <dgm:cxn modelId="{B35CC8AA-068E-4196-BBBA-6D0A96ED29F4}" srcId="{0A3CE9F0-656A-4335-8518-3BF594ADFB8D}" destId="{578C294A-F2D8-4FB4-831F-D4D456AED180}" srcOrd="1" destOrd="0" parTransId="{450F0CAB-C424-44CB-90AA-B92185229B5C}" sibTransId="{438FC21D-5F47-421C-81E7-26839EDB1025}"/>
    <dgm:cxn modelId="{587B81A7-F8B4-4381-8577-C89C32246CE3}" srcId="{0A3CE9F0-656A-4335-8518-3BF594ADFB8D}" destId="{9173B09F-3991-4418-A727-8DE6AFAF784B}" srcOrd="0" destOrd="0" parTransId="{74676768-3D5C-41D0-AEA4-62DF08689699}" sibTransId="{8AD06B06-004C-49B5-9844-DFAE8990D977}"/>
    <dgm:cxn modelId="{CE1BCBB9-3F5C-4F73-90AD-7A1CBB4072D1}" type="presOf" srcId="{0A3CE9F0-656A-4335-8518-3BF594ADFB8D}" destId="{9EECEB09-48FA-4CC8-8716-B0383F5BE82F}" srcOrd="0" destOrd="0" presId="urn:microsoft.com/office/officeart/2005/8/layout/vList5"/>
    <dgm:cxn modelId="{D50EC23B-1333-4EA4-A062-1197B21F6EE0}" srcId="{34E25F10-08C5-45C2-B1C6-E2FDEDFDFCB7}" destId="{3C54546D-72D1-4CB0-9713-1D1C1BCDA80C}" srcOrd="0" destOrd="0" parTransId="{FDA47504-AAF1-46CA-96FC-8FA0BA6E3005}" sibTransId="{45BAB008-4596-459A-915F-F5248FEF1015}"/>
    <dgm:cxn modelId="{41D79E37-EEA0-4658-91E5-CB6D36D4C59D}" type="presParOf" srcId="{9EECEB09-48FA-4CC8-8716-B0383F5BE82F}" destId="{AC12462E-8486-40C9-B6D7-E3732135F603}" srcOrd="0" destOrd="0" presId="urn:microsoft.com/office/officeart/2005/8/layout/vList5"/>
    <dgm:cxn modelId="{0B938582-0976-475E-B510-646C64706129}" type="presParOf" srcId="{AC12462E-8486-40C9-B6D7-E3732135F603}" destId="{EDCA5365-1BEB-4346-9209-9A75184A5A4B}" srcOrd="0" destOrd="0" presId="urn:microsoft.com/office/officeart/2005/8/layout/vList5"/>
    <dgm:cxn modelId="{0727C276-8913-4407-8295-D157915E13BF}" type="presParOf" srcId="{AC12462E-8486-40C9-B6D7-E3732135F603}" destId="{520B498B-96EA-408E-8667-06C56778B4D5}" srcOrd="1" destOrd="0" presId="urn:microsoft.com/office/officeart/2005/8/layout/vList5"/>
    <dgm:cxn modelId="{0041F765-F44B-4DB7-8814-3598BBF97343}" type="presParOf" srcId="{9EECEB09-48FA-4CC8-8716-B0383F5BE82F}" destId="{D5084FFE-4C1E-403C-8DA9-A63BA0C55A1B}" srcOrd="1" destOrd="0" presId="urn:microsoft.com/office/officeart/2005/8/layout/vList5"/>
    <dgm:cxn modelId="{89818721-11DE-467E-B974-BBF19C087201}" type="presParOf" srcId="{9EECEB09-48FA-4CC8-8716-B0383F5BE82F}" destId="{00890747-7904-43C4-BEA5-A9BE5FE3CD3B}" srcOrd="2" destOrd="0" presId="urn:microsoft.com/office/officeart/2005/8/layout/vList5"/>
    <dgm:cxn modelId="{A7C2C209-EF17-4CF2-9B32-860053E649EF}" type="presParOf" srcId="{00890747-7904-43C4-BEA5-A9BE5FE3CD3B}" destId="{6BC0BD39-BE2F-492B-A468-8C605A2C9025}" srcOrd="0" destOrd="0" presId="urn:microsoft.com/office/officeart/2005/8/layout/vList5"/>
    <dgm:cxn modelId="{8F892E5A-B25A-40A7-98ED-B6D955F35691}" type="presParOf" srcId="{00890747-7904-43C4-BEA5-A9BE5FE3CD3B}" destId="{566271DF-14B0-4204-95FB-A93030E9C5C9}" srcOrd="1" destOrd="0" presId="urn:microsoft.com/office/officeart/2005/8/layout/vList5"/>
    <dgm:cxn modelId="{C1F16375-E495-4352-BCA2-9DDA8569A329}" type="presParOf" srcId="{9EECEB09-48FA-4CC8-8716-B0383F5BE82F}" destId="{AB8D75B8-ACF2-462B-BFAF-82CFBA4A17B7}" srcOrd="3" destOrd="0" presId="urn:microsoft.com/office/officeart/2005/8/layout/vList5"/>
    <dgm:cxn modelId="{A1D56EDD-E4F9-4D2C-88DF-38589CB08FA3}" type="presParOf" srcId="{9EECEB09-48FA-4CC8-8716-B0383F5BE82F}" destId="{C71FE39D-AA0F-4CBC-ADB4-9E584470E823}" srcOrd="4" destOrd="0" presId="urn:microsoft.com/office/officeart/2005/8/layout/vList5"/>
    <dgm:cxn modelId="{02AF8449-F701-446B-B256-BC73F2A4E2D1}" type="presParOf" srcId="{C71FE39D-AA0F-4CBC-ADB4-9E584470E823}" destId="{55F6CC8D-87FC-468F-9B6B-C24BDDB52F56}" srcOrd="0" destOrd="0" presId="urn:microsoft.com/office/officeart/2005/8/layout/vList5"/>
    <dgm:cxn modelId="{0B108493-B515-4754-9E83-434D71381BB1}" type="presParOf" srcId="{C71FE39D-AA0F-4CBC-ADB4-9E584470E823}" destId="{7688F8A9-7EC4-4C8A-9D5A-16CF07EC0DEE}" srcOrd="1" destOrd="0" presId="urn:microsoft.com/office/officeart/2005/8/layout/vList5"/>
    <dgm:cxn modelId="{BBFAA6CE-F140-44A1-8B89-1CC91D69A166}" type="presParOf" srcId="{9EECEB09-48FA-4CC8-8716-B0383F5BE82F}" destId="{C1AFA30A-1038-4BBF-BFA0-8F79C4F59486}" srcOrd="5" destOrd="0" presId="urn:microsoft.com/office/officeart/2005/8/layout/vList5"/>
    <dgm:cxn modelId="{C71F0F53-395F-4BCE-86D2-340B9EC4C84F}" type="presParOf" srcId="{9EECEB09-48FA-4CC8-8716-B0383F5BE82F}" destId="{732171CF-BE64-4E31-9F95-59D04DD0C138}" srcOrd="6" destOrd="0" presId="urn:microsoft.com/office/officeart/2005/8/layout/vList5"/>
    <dgm:cxn modelId="{BE536D80-F487-4123-ADCF-447E3D390E18}" type="presParOf" srcId="{732171CF-BE64-4E31-9F95-59D04DD0C138}" destId="{FC55F218-1815-4C85-B7E9-AA1518AFBA0B}" srcOrd="0" destOrd="0" presId="urn:microsoft.com/office/officeart/2005/8/layout/vList5"/>
    <dgm:cxn modelId="{A33B1811-C66B-41FE-AE5A-35886CB8C4AE}" type="presParOf" srcId="{732171CF-BE64-4E31-9F95-59D04DD0C138}" destId="{71F91493-8451-498D-8ADC-F6A62B34A3C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C48E8E-9D62-4098-967A-2D89E2ECB06F}" type="doc">
      <dgm:prSet loTypeId="urn:microsoft.com/office/officeart/2005/8/layout/hList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E9700BEF-FAAB-4643-B4DA-3EDA7D615F06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ДОХОДЫ,</a:t>
          </a:r>
        </a:p>
        <a:p>
          <a:r>
            <a:rPr lang="ru-RU" sz="1200" b="1" dirty="0" smtClean="0">
              <a:solidFill>
                <a:schemeClr val="tx1"/>
              </a:solidFill>
            </a:rPr>
            <a:t>ОБЛАГАЕМЫЕ НДФЛ</a:t>
          </a:r>
          <a:endParaRPr lang="ru-RU" sz="1200" b="1" dirty="0">
            <a:solidFill>
              <a:schemeClr val="tx1"/>
            </a:solidFill>
          </a:endParaRPr>
        </a:p>
      </dgm:t>
    </dgm:pt>
    <dgm:pt modelId="{3C6FB655-C20D-4BB9-AF00-6D40D8AE6FA9}" type="parTrans" cxnId="{EECE2C0F-FF12-4485-A47E-279F66FB8467}">
      <dgm:prSet/>
      <dgm:spPr/>
      <dgm:t>
        <a:bodyPr/>
        <a:lstStyle/>
        <a:p>
          <a:endParaRPr lang="ru-RU"/>
        </a:p>
      </dgm:t>
    </dgm:pt>
    <dgm:pt modelId="{FE740056-1082-4088-BDC2-CEBC956EFBE5}" type="sibTrans" cxnId="{EECE2C0F-FF12-4485-A47E-279F66FB8467}">
      <dgm:prSet/>
      <dgm:spPr/>
      <dgm:t>
        <a:bodyPr/>
        <a:lstStyle/>
        <a:p>
          <a:endParaRPr lang="ru-RU"/>
        </a:p>
      </dgm:t>
    </dgm:pt>
    <dgm:pt modelId="{5AA8CC2B-A319-4A0E-ACBC-D7C1DBDA15DA}">
      <dgm:prSet phldrT="[Текст]" custT="1"/>
      <dgm:spPr/>
      <dgm:t>
        <a:bodyPr/>
        <a:lstStyle/>
        <a:p>
          <a:r>
            <a:rPr lang="ru-RU" sz="1000" dirty="0" smtClean="0"/>
            <a:t>вознаграждение за выполнение трудовых или иных обязанностей;</a:t>
          </a:r>
          <a:endParaRPr lang="ru-RU" sz="1000" dirty="0"/>
        </a:p>
      </dgm:t>
    </dgm:pt>
    <dgm:pt modelId="{A5CDA788-A073-4438-8790-4E0D4EF6B282}" type="parTrans" cxnId="{BE5CC88F-6C77-4562-B871-026F4D6FC64B}">
      <dgm:prSet/>
      <dgm:spPr/>
      <dgm:t>
        <a:bodyPr/>
        <a:lstStyle/>
        <a:p>
          <a:endParaRPr lang="ru-RU"/>
        </a:p>
      </dgm:t>
    </dgm:pt>
    <dgm:pt modelId="{320439C6-FE07-4E3D-AA4F-72E370EEF570}" type="sibTrans" cxnId="{BE5CC88F-6C77-4562-B871-026F4D6FC64B}">
      <dgm:prSet/>
      <dgm:spPr/>
      <dgm:t>
        <a:bodyPr/>
        <a:lstStyle/>
        <a:p>
          <a:endParaRPr lang="ru-RU"/>
        </a:p>
      </dgm:t>
    </dgm:pt>
    <dgm:pt modelId="{2F04A5E1-7087-4164-B429-96F2838F16CB}">
      <dgm:prSet phldrT="[Текст]" custT="1"/>
      <dgm:spPr/>
      <dgm:t>
        <a:bodyPr/>
        <a:lstStyle/>
        <a:p>
          <a:r>
            <a:rPr lang="ru-RU" sz="1000" dirty="0" smtClean="0"/>
            <a:t>от продажи имущества, находившегося в собственности менее 3 лет;</a:t>
          </a:r>
          <a:endParaRPr lang="ru-RU" sz="1000" dirty="0"/>
        </a:p>
      </dgm:t>
    </dgm:pt>
    <dgm:pt modelId="{E14D010F-B893-4F5D-8CC5-900CB51C0731}" type="parTrans" cxnId="{0C19E41E-7F7A-49AE-BD2F-79FDBE2194B5}">
      <dgm:prSet/>
      <dgm:spPr/>
      <dgm:t>
        <a:bodyPr/>
        <a:lstStyle/>
        <a:p>
          <a:endParaRPr lang="ru-RU"/>
        </a:p>
      </dgm:t>
    </dgm:pt>
    <dgm:pt modelId="{E2AEE91A-3199-4CF8-86BF-FED6AACBB8EB}" type="sibTrans" cxnId="{0C19E41E-7F7A-49AE-BD2F-79FDBE2194B5}">
      <dgm:prSet/>
      <dgm:spPr/>
      <dgm:t>
        <a:bodyPr/>
        <a:lstStyle/>
        <a:p>
          <a:endParaRPr lang="ru-RU"/>
        </a:p>
      </dgm:t>
    </dgm:pt>
    <dgm:pt modelId="{F5E57760-03F1-4827-B883-768DDDB2C1F9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ДОХОДЫ, НЕ ОБЛАГАЕМЫЕ НДФЛ</a:t>
          </a:r>
          <a:endParaRPr lang="ru-RU" sz="1200" b="1" dirty="0">
            <a:solidFill>
              <a:schemeClr val="tx1"/>
            </a:solidFill>
          </a:endParaRPr>
        </a:p>
      </dgm:t>
    </dgm:pt>
    <dgm:pt modelId="{6DD4F35C-148E-46A7-A2A7-EEDC3BA0F5F3}" type="parTrans" cxnId="{346EB412-42CD-4439-8093-5D29BE79C73C}">
      <dgm:prSet/>
      <dgm:spPr/>
      <dgm:t>
        <a:bodyPr/>
        <a:lstStyle/>
        <a:p>
          <a:endParaRPr lang="ru-RU"/>
        </a:p>
      </dgm:t>
    </dgm:pt>
    <dgm:pt modelId="{FFAF4E53-0A16-4485-8DF5-0DFB6867554B}" type="sibTrans" cxnId="{346EB412-42CD-4439-8093-5D29BE79C73C}">
      <dgm:prSet/>
      <dgm:spPr/>
      <dgm:t>
        <a:bodyPr/>
        <a:lstStyle/>
        <a:p>
          <a:endParaRPr lang="ru-RU"/>
        </a:p>
      </dgm:t>
    </dgm:pt>
    <dgm:pt modelId="{19E3EBDC-BB85-4C30-86B6-0481E14B837F}">
      <dgm:prSet phldrT="[Текст]" custT="1"/>
      <dgm:spPr/>
      <dgm:t>
        <a:bodyPr/>
        <a:lstStyle/>
        <a:p>
          <a:r>
            <a:rPr lang="ru-RU" sz="1000" dirty="0" smtClean="0"/>
            <a:t>доходы от продажи имущества, находившегося в собственности более трех лет;</a:t>
          </a:r>
          <a:endParaRPr lang="ru-RU" sz="1000" dirty="0"/>
        </a:p>
      </dgm:t>
    </dgm:pt>
    <dgm:pt modelId="{8920100E-4CCF-4AAB-B96B-BCBEFBC51FDF}" type="parTrans" cxnId="{A2021431-02A8-47AB-BBAE-3CCD45B8CF88}">
      <dgm:prSet/>
      <dgm:spPr/>
      <dgm:t>
        <a:bodyPr/>
        <a:lstStyle/>
        <a:p>
          <a:endParaRPr lang="ru-RU"/>
        </a:p>
      </dgm:t>
    </dgm:pt>
    <dgm:pt modelId="{F3483E59-88E5-49AC-932D-1D08149821F9}" type="sibTrans" cxnId="{A2021431-02A8-47AB-BBAE-3CCD45B8CF88}">
      <dgm:prSet/>
      <dgm:spPr/>
      <dgm:t>
        <a:bodyPr/>
        <a:lstStyle/>
        <a:p>
          <a:endParaRPr lang="ru-RU"/>
        </a:p>
      </dgm:t>
    </dgm:pt>
    <dgm:pt modelId="{BE1C7839-FF0E-489F-BBEB-DFBA96929643}">
      <dgm:prSet phldrT="[Текст]" custT="1"/>
      <dgm:spPr/>
      <dgm:t>
        <a:bodyPr/>
        <a:lstStyle/>
        <a:p>
          <a:r>
            <a:rPr lang="ru-RU" sz="1000" dirty="0" smtClean="0"/>
            <a:t>иные доходы</a:t>
          </a:r>
          <a:endParaRPr lang="ru-RU" sz="1000" dirty="0"/>
        </a:p>
      </dgm:t>
    </dgm:pt>
    <dgm:pt modelId="{2055A78C-A01D-4AD8-B032-12C897FC60FA}" type="parTrans" cxnId="{9364660A-16C4-4F52-93E2-B616146CE2D0}">
      <dgm:prSet/>
      <dgm:spPr/>
      <dgm:t>
        <a:bodyPr/>
        <a:lstStyle/>
        <a:p>
          <a:endParaRPr lang="ru-RU"/>
        </a:p>
      </dgm:t>
    </dgm:pt>
    <dgm:pt modelId="{A0DBE6FE-3AB7-4FBB-A628-434BE285B162}" type="sibTrans" cxnId="{9364660A-16C4-4F52-93E2-B616146CE2D0}">
      <dgm:prSet/>
      <dgm:spPr/>
      <dgm:t>
        <a:bodyPr/>
        <a:lstStyle/>
        <a:p>
          <a:endParaRPr lang="ru-RU"/>
        </a:p>
      </dgm:t>
    </dgm:pt>
    <dgm:pt modelId="{E0D6C8D4-9A1B-4C7E-B69E-FCC9E912B438}">
      <dgm:prSet phldrT="[Текст]" custT="1"/>
      <dgm:spPr/>
      <dgm:t>
        <a:bodyPr/>
        <a:lstStyle/>
        <a:p>
          <a:r>
            <a:rPr lang="ru-RU" sz="1000" dirty="0" smtClean="0"/>
            <a:t>от сдачи имущества в аренду;</a:t>
          </a:r>
          <a:endParaRPr lang="ru-RU" sz="1000" dirty="0"/>
        </a:p>
      </dgm:t>
    </dgm:pt>
    <dgm:pt modelId="{452B8781-BB8F-4230-940F-3770E8F099BD}" type="parTrans" cxnId="{8098883D-0219-4944-BF7C-7CB15AFDB61B}">
      <dgm:prSet/>
      <dgm:spPr/>
      <dgm:t>
        <a:bodyPr/>
        <a:lstStyle/>
        <a:p>
          <a:endParaRPr lang="ru-RU"/>
        </a:p>
      </dgm:t>
    </dgm:pt>
    <dgm:pt modelId="{04C0EF40-08E8-4920-8FD5-431E5DE96BC1}" type="sibTrans" cxnId="{8098883D-0219-4944-BF7C-7CB15AFDB61B}">
      <dgm:prSet/>
      <dgm:spPr/>
      <dgm:t>
        <a:bodyPr/>
        <a:lstStyle/>
        <a:p>
          <a:endParaRPr lang="ru-RU"/>
        </a:p>
      </dgm:t>
    </dgm:pt>
    <dgm:pt modelId="{60238423-68AC-4305-95C2-D74B0A6CA4A6}">
      <dgm:prSet phldrT="[Текст]" custT="1"/>
      <dgm:spPr/>
      <dgm:t>
        <a:bodyPr/>
        <a:lstStyle/>
        <a:p>
          <a:r>
            <a:rPr lang="ru-RU" sz="1000" dirty="0" smtClean="0"/>
            <a:t>доходы от источников за пределами Российской Федерации;</a:t>
          </a:r>
          <a:endParaRPr lang="ru-RU" sz="1000" dirty="0"/>
        </a:p>
      </dgm:t>
    </dgm:pt>
    <dgm:pt modelId="{1F45190C-0E59-43BE-B185-022C7BE00F56}" type="parTrans" cxnId="{74684EA1-C2FB-489E-A121-AE7AD6F37ABE}">
      <dgm:prSet/>
      <dgm:spPr/>
      <dgm:t>
        <a:bodyPr/>
        <a:lstStyle/>
        <a:p>
          <a:endParaRPr lang="ru-RU"/>
        </a:p>
      </dgm:t>
    </dgm:pt>
    <dgm:pt modelId="{1F6ED1FD-79BC-46B3-BD4C-C5749F347AA5}" type="sibTrans" cxnId="{74684EA1-C2FB-489E-A121-AE7AD6F37ABE}">
      <dgm:prSet/>
      <dgm:spPr/>
      <dgm:t>
        <a:bodyPr/>
        <a:lstStyle/>
        <a:p>
          <a:endParaRPr lang="ru-RU"/>
        </a:p>
      </dgm:t>
    </dgm:pt>
    <dgm:pt modelId="{0C1BCB1D-D00A-4F5B-B3BA-DEB949DBDE14}">
      <dgm:prSet phldrT="[Текст]" custT="1"/>
      <dgm:spPr/>
      <dgm:t>
        <a:bodyPr/>
        <a:lstStyle/>
        <a:p>
          <a:r>
            <a:rPr lang="ru-RU" sz="1000" dirty="0" smtClean="0"/>
            <a:t>доходы в виде разного рода выигрышей;</a:t>
          </a:r>
          <a:endParaRPr lang="ru-RU" sz="1000" dirty="0"/>
        </a:p>
      </dgm:t>
    </dgm:pt>
    <dgm:pt modelId="{E2D3200E-714A-456C-A257-231069079BCD}" type="parTrans" cxnId="{ED1AED73-DC38-462A-8F1F-1FAFB93DC235}">
      <dgm:prSet/>
      <dgm:spPr/>
      <dgm:t>
        <a:bodyPr/>
        <a:lstStyle/>
        <a:p>
          <a:endParaRPr lang="ru-RU"/>
        </a:p>
      </dgm:t>
    </dgm:pt>
    <dgm:pt modelId="{AACB9128-C429-42B6-B51E-28743870F6DC}" type="sibTrans" cxnId="{ED1AED73-DC38-462A-8F1F-1FAFB93DC235}">
      <dgm:prSet/>
      <dgm:spPr/>
      <dgm:t>
        <a:bodyPr/>
        <a:lstStyle/>
        <a:p>
          <a:endParaRPr lang="ru-RU"/>
        </a:p>
      </dgm:t>
    </dgm:pt>
    <dgm:pt modelId="{0C282CFF-161B-4FB6-A869-D7FAF0E072E9}">
      <dgm:prSet phldrT="[Текст]" custT="1"/>
      <dgm:spPr/>
      <dgm:t>
        <a:bodyPr/>
        <a:lstStyle/>
        <a:p>
          <a:r>
            <a:rPr lang="ru-RU" sz="1000" dirty="0" smtClean="0"/>
            <a:t>доходы, полученные в порядке наследования;</a:t>
          </a:r>
          <a:endParaRPr lang="ru-RU" sz="1000" dirty="0"/>
        </a:p>
      </dgm:t>
    </dgm:pt>
    <dgm:pt modelId="{58230990-7812-473E-977F-484C80D9C353}" type="parTrans" cxnId="{23007DF7-566A-47AB-9497-9C76CFCED32D}">
      <dgm:prSet/>
      <dgm:spPr/>
      <dgm:t>
        <a:bodyPr/>
        <a:lstStyle/>
        <a:p>
          <a:endParaRPr lang="ru-RU"/>
        </a:p>
      </dgm:t>
    </dgm:pt>
    <dgm:pt modelId="{C5FD59B0-16DB-4DBA-A9CC-D67ECDFBA749}" type="sibTrans" cxnId="{23007DF7-566A-47AB-9497-9C76CFCED32D}">
      <dgm:prSet/>
      <dgm:spPr/>
      <dgm:t>
        <a:bodyPr/>
        <a:lstStyle/>
        <a:p>
          <a:endParaRPr lang="ru-RU"/>
        </a:p>
      </dgm:t>
    </dgm:pt>
    <dgm:pt modelId="{CBD2AD4C-99DD-4FBE-A06F-14758045A9F4}">
      <dgm:prSet phldrT="[Текст]" custT="1"/>
      <dgm:spPr/>
      <dgm:t>
        <a:bodyPr/>
        <a:lstStyle/>
        <a:p>
          <a:r>
            <a:rPr lang="ru-RU" sz="1000" dirty="0" smtClean="0"/>
            <a:t>доходы, полученные по договору дарения от члена семьи и (или) близкого родственника в соответствии с Семейным кодексом Российской Федерации (от супруга, родителей и детей, в том числе усыновителей и усыновленных, дедушки, бабушки и внуков, полнородных и </a:t>
          </a:r>
          <a:r>
            <a:rPr lang="ru-RU" sz="1000" dirty="0" err="1" smtClean="0"/>
            <a:t>неполнородных</a:t>
          </a:r>
          <a:r>
            <a:rPr lang="ru-RU" sz="1000" dirty="0" smtClean="0"/>
            <a:t> (имеющих общих отца или мать) братьев и сестер);</a:t>
          </a:r>
          <a:endParaRPr lang="ru-RU" sz="1000" dirty="0"/>
        </a:p>
      </dgm:t>
    </dgm:pt>
    <dgm:pt modelId="{174017A9-4DE1-4F94-9BBE-95B6DBFC8BD7}" type="parTrans" cxnId="{DB798E1E-DFF0-45C7-863F-520482CAE2CF}">
      <dgm:prSet/>
      <dgm:spPr/>
      <dgm:t>
        <a:bodyPr/>
        <a:lstStyle/>
        <a:p>
          <a:endParaRPr lang="ru-RU"/>
        </a:p>
      </dgm:t>
    </dgm:pt>
    <dgm:pt modelId="{5D7E753D-9FCA-4133-ABB9-E9CCEB85B73A}" type="sibTrans" cxnId="{DB798E1E-DFF0-45C7-863F-520482CAE2CF}">
      <dgm:prSet/>
      <dgm:spPr/>
      <dgm:t>
        <a:bodyPr/>
        <a:lstStyle/>
        <a:p>
          <a:endParaRPr lang="ru-RU"/>
        </a:p>
      </dgm:t>
    </dgm:pt>
    <dgm:pt modelId="{0D9C8392-86AA-4A4B-AAE4-5481DC67E865}">
      <dgm:prSet phldrT="[Текст]" custT="1"/>
      <dgm:spPr/>
      <dgm:t>
        <a:bodyPr/>
        <a:lstStyle/>
        <a:p>
          <a:r>
            <a:rPr lang="ru-RU" sz="1000" dirty="0" smtClean="0"/>
            <a:t>иные доходы.</a:t>
          </a:r>
          <a:endParaRPr lang="ru-RU" sz="1000" dirty="0"/>
        </a:p>
      </dgm:t>
    </dgm:pt>
    <dgm:pt modelId="{FC5F76C1-D884-4E52-B1A5-11AB3DB4AE3B}" type="parTrans" cxnId="{A53E1336-CCB0-4C60-B687-3AF869517030}">
      <dgm:prSet/>
      <dgm:spPr/>
      <dgm:t>
        <a:bodyPr/>
        <a:lstStyle/>
        <a:p>
          <a:endParaRPr lang="ru-RU"/>
        </a:p>
      </dgm:t>
    </dgm:pt>
    <dgm:pt modelId="{651923FB-CDD5-4B18-AA9C-F021467559E5}" type="sibTrans" cxnId="{A53E1336-CCB0-4C60-B687-3AF869517030}">
      <dgm:prSet/>
      <dgm:spPr/>
      <dgm:t>
        <a:bodyPr/>
        <a:lstStyle/>
        <a:p>
          <a:endParaRPr lang="ru-RU"/>
        </a:p>
      </dgm:t>
    </dgm:pt>
    <dgm:pt modelId="{3698D20A-D4F0-4D44-AC42-DD7D220A0CCC}" type="pres">
      <dgm:prSet presAssocID="{27C48E8E-9D62-4098-967A-2D89E2ECB06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480ADB-525D-4432-BDDA-6D3161AC5DAC}" type="pres">
      <dgm:prSet presAssocID="{E9700BEF-FAAB-4643-B4DA-3EDA7D615F06}" presName="composite" presStyleCnt="0"/>
      <dgm:spPr/>
    </dgm:pt>
    <dgm:pt modelId="{B125E63A-A089-4577-A807-6C5035013FFA}" type="pres">
      <dgm:prSet presAssocID="{E9700BEF-FAAB-4643-B4DA-3EDA7D615F06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C467A-F677-4250-B0A7-F0525E5AF9B3}" type="pres">
      <dgm:prSet presAssocID="{E9700BEF-FAAB-4643-B4DA-3EDA7D615F06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1DA555-F4EB-4EF4-9C97-3873CAB46C64}" type="pres">
      <dgm:prSet presAssocID="{FE740056-1082-4088-BDC2-CEBC956EFBE5}" presName="space" presStyleCnt="0"/>
      <dgm:spPr/>
    </dgm:pt>
    <dgm:pt modelId="{4597282A-D1D9-4486-81C2-DF9FCF1606E1}" type="pres">
      <dgm:prSet presAssocID="{F5E57760-03F1-4827-B883-768DDDB2C1F9}" presName="composite" presStyleCnt="0"/>
      <dgm:spPr/>
    </dgm:pt>
    <dgm:pt modelId="{E1973C18-A2AB-4A37-A4D9-02A3550A9AC1}" type="pres">
      <dgm:prSet presAssocID="{F5E57760-03F1-4827-B883-768DDDB2C1F9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D25EBA-BCCE-481B-B250-4A8CD639E42D}" type="pres">
      <dgm:prSet presAssocID="{F5E57760-03F1-4827-B883-768DDDB2C1F9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8EA711-1DA9-43D0-A0A0-336DD89BB96C}" type="presOf" srcId="{5AA8CC2B-A319-4A0E-ACBC-D7C1DBDA15DA}" destId="{91FC467A-F677-4250-B0A7-F0525E5AF9B3}" srcOrd="0" destOrd="0" presId="urn:microsoft.com/office/officeart/2005/8/layout/hList1"/>
    <dgm:cxn modelId="{FF959D7F-1CEE-4B1A-BD02-9453F46E8878}" type="presOf" srcId="{0C282CFF-161B-4FB6-A869-D7FAF0E072E9}" destId="{F9D25EBA-BCCE-481B-B250-4A8CD639E42D}" srcOrd="0" destOrd="1" presId="urn:microsoft.com/office/officeart/2005/8/layout/hList1"/>
    <dgm:cxn modelId="{E5B12785-8959-473A-97A5-B46777EC2983}" type="presOf" srcId="{27C48E8E-9D62-4098-967A-2D89E2ECB06F}" destId="{3698D20A-D4F0-4D44-AC42-DD7D220A0CCC}" srcOrd="0" destOrd="0" presId="urn:microsoft.com/office/officeart/2005/8/layout/hList1"/>
    <dgm:cxn modelId="{E6F17D65-DD4E-4A6B-B024-528DFCD40680}" type="presOf" srcId="{E0D6C8D4-9A1B-4C7E-B69E-FCC9E912B438}" destId="{91FC467A-F677-4250-B0A7-F0525E5AF9B3}" srcOrd="0" destOrd="2" presId="urn:microsoft.com/office/officeart/2005/8/layout/hList1"/>
    <dgm:cxn modelId="{0C19E41E-7F7A-49AE-BD2F-79FDBE2194B5}" srcId="{E9700BEF-FAAB-4643-B4DA-3EDA7D615F06}" destId="{2F04A5E1-7087-4164-B429-96F2838F16CB}" srcOrd="1" destOrd="0" parTransId="{E14D010F-B893-4F5D-8CC5-900CB51C0731}" sibTransId="{E2AEE91A-3199-4CF8-86BF-FED6AACBB8EB}"/>
    <dgm:cxn modelId="{DFFAB5A5-46B7-4087-A3CF-A038467CF2DD}" type="presOf" srcId="{0D9C8392-86AA-4A4B-AAE4-5481DC67E865}" destId="{F9D25EBA-BCCE-481B-B250-4A8CD639E42D}" srcOrd="0" destOrd="3" presId="urn:microsoft.com/office/officeart/2005/8/layout/hList1"/>
    <dgm:cxn modelId="{EECE2C0F-FF12-4485-A47E-279F66FB8467}" srcId="{27C48E8E-9D62-4098-967A-2D89E2ECB06F}" destId="{E9700BEF-FAAB-4643-B4DA-3EDA7D615F06}" srcOrd="0" destOrd="0" parTransId="{3C6FB655-C20D-4BB9-AF00-6D40D8AE6FA9}" sibTransId="{FE740056-1082-4088-BDC2-CEBC956EFBE5}"/>
    <dgm:cxn modelId="{74684EA1-C2FB-489E-A121-AE7AD6F37ABE}" srcId="{E9700BEF-FAAB-4643-B4DA-3EDA7D615F06}" destId="{60238423-68AC-4305-95C2-D74B0A6CA4A6}" srcOrd="3" destOrd="0" parTransId="{1F45190C-0E59-43BE-B185-022C7BE00F56}" sibTransId="{1F6ED1FD-79BC-46B3-BD4C-C5749F347AA5}"/>
    <dgm:cxn modelId="{BE5CC88F-6C77-4562-B871-026F4D6FC64B}" srcId="{E9700BEF-FAAB-4643-B4DA-3EDA7D615F06}" destId="{5AA8CC2B-A319-4A0E-ACBC-D7C1DBDA15DA}" srcOrd="0" destOrd="0" parTransId="{A5CDA788-A073-4438-8790-4E0D4EF6B282}" sibTransId="{320439C6-FE07-4E3D-AA4F-72E370EEF570}"/>
    <dgm:cxn modelId="{A2021431-02A8-47AB-BBAE-3CCD45B8CF88}" srcId="{F5E57760-03F1-4827-B883-768DDDB2C1F9}" destId="{19E3EBDC-BB85-4C30-86B6-0481E14B837F}" srcOrd="0" destOrd="0" parTransId="{8920100E-4CCF-4AAB-B96B-BCBEFBC51FDF}" sibTransId="{F3483E59-88E5-49AC-932D-1D08149821F9}"/>
    <dgm:cxn modelId="{23007DF7-566A-47AB-9497-9C76CFCED32D}" srcId="{F5E57760-03F1-4827-B883-768DDDB2C1F9}" destId="{0C282CFF-161B-4FB6-A869-D7FAF0E072E9}" srcOrd="1" destOrd="0" parTransId="{58230990-7812-473E-977F-484C80D9C353}" sibTransId="{C5FD59B0-16DB-4DBA-A9CC-D67ECDFBA749}"/>
    <dgm:cxn modelId="{8098883D-0219-4944-BF7C-7CB15AFDB61B}" srcId="{E9700BEF-FAAB-4643-B4DA-3EDA7D615F06}" destId="{E0D6C8D4-9A1B-4C7E-B69E-FCC9E912B438}" srcOrd="2" destOrd="0" parTransId="{452B8781-BB8F-4230-940F-3770E8F099BD}" sibTransId="{04C0EF40-08E8-4920-8FD5-431E5DE96BC1}"/>
    <dgm:cxn modelId="{9FCBC9C0-48D8-4477-A3D2-EC9CF8C87988}" type="presOf" srcId="{2F04A5E1-7087-4164-B429-96F2838F16CB}" destId="{91FC467A-F677-4250-B0A7-F0525E5AF9B3}" srcOrd="0" destOrd="1" presId="urn:microsoft.com/office/officeart/2005/8/layout/hList1"/>
    <dgm:cxn modelId="{9364660A-16C4-4F52-93E2-B616146CE2D0}" srcId="{E9700BEF-FAAB-4643-B4DA-3EDA7D615F06}" destId="{BE1C7839-FF0E-489F-BBEB-DFBA96929643}" srcOrd="5" destOrd="0" parTransId="{2055A78C-A01D-4AD8-B032-12C897FC60FA}" sibTransId="{A0DBE6FE-3AB7-4FBB-A628-434BE285B162}"/>
    <dgm:cxn modelId="{A53E1336-CCB0-4C60-B687-3AF869517030}" srcId="{F5E57760-03F1-4827-B883-768DDDB2C1F9}" destId="{0D9C8392-86AA-4A4B-AAE4-5481DC67E865}" srcOrd="3" destOrd="0" parTransId="{FC5F76C1-D884-4E52-B1A5-11AB3DB4AE3B}" sibTransId="{651923FB-CDD5-4B18-AA9C-F021467559E5}"/>
    <dgm:cxn modelId="{9AF28043-1121-456B-B94D-05A4422AAD4F}" type="presOf" srcId="{0C1BCB1D-D00A-4F5B-B3BA-DEB949DBDE14}" destId="{91FC467A-F677-4250-B0A7-F0525E5AF9B3}" srcOrd="0" destOrd="4" presId="urn:microsoft.com/office/officeart/2005/8/layout/hList1"/>
    <dgm:cxn modelId="{D53BB8E3-EB0A-4CC9-9BEF-10BCB37BED30}" type="presOf" srcId="{CBD2AD4C-99DD-4FBE-A06F-14758045A9F4}" destId="{F9D25EBA-BCCE-481B-B250-4A8CD639E42D}" srcOrd="0" destOrd="2" presId="urn:microsoft.com/office/officeart/2005/8/layout/hList1"/>
    <dgm:cxn modelId="{346EB412-42CD-4439-8093-5D29BE79C73C}" srcId="{27C48E8E-9D62-4098-967A-2D89E2ECB06F}" destId="{F5E57760-03F1-4827-B883-768DDDB2C1F9}" srcOrd="1" destOrd="0" parTransId="{6DD4F35C-148E-46A7-A2A7-EEDC3BA0F5F3}" sibTransId="{FFAF4E53-0A16-4485-8DF5-0DFB6867554B}"/>
    <dgm:cxn modelId="{DB798E1E-DFF0-45C7-863F-520482CAE2CF}" srcId="{F5E57760-03F1-4827-B883-768DDDB2C1F9}" destId="{CBD2AD4C-99DD-4FBE-A06F-14758045A9F4}" srcOrd="2" destOrd="0" parTransId="{174017A9-4DE1-4F94-9BBE-95B6DBFC8BD7}" sibTransId="{5D7E753D-9FCA-4133-ABB9-E9CCEB85B73A}"/>
    <dgm:cxn modelId="{E52C79F7-429B-4E00-B507-532B26E2431D}" type="presOf" srcId="{60238423-68AC-4305-95C2-D74B0A6CA4A6}" destId="{91FC467A-F677-4250-B0A7-F0525E5AF9B3}" srcOrd="0" destOrd="3" presId="urn:microsoft.com/office/officeart/2005/8/layout/hList1"/>
    <dgm:cxn modelId="{FC9316FF-0A73-4402-A7B7-47D2FDF14E93}" type="presOf" srcId="{F5E57760-03F1-4827-B883-768DDDB2C1F9}" destId="{E1973C18-A2AB-4A37-A4D9-02A3550A9AC1}" srcOrd="0" destOrd="0" presId="urn:microsoft.com/office/officeart/2005/8/layout/hList1"/>
    <dgm:cxn modelId="{5E0CA955-F9B4-485E-A232-B65A5987BCF6}" type="presOf" srcId="{E9700BEF-FAAB-4643-B4DA-3EDA7D615F06}" destId="{B125E63A-A089-4577-A807-6C5035013FFA}" srcOrd="0" destOrd="0" presId="urn:microsoft.com/office/officeart/2005/8/layout/hList1"/>
    <dgm:cxn modelId="{0E4AD56C-16F2-4001-880E-6822B241D99D}" type="presOf" srcId="{BE1C7839-FF0E-489F-BBEB-DFBA96929643}" destId="{91FC467A-F677-4250-B0A7-F0525E5AF9B3}" srcOrd="0" destOrd="5" presId="urn:microsoft.com/office/officeart/2005/8/layout/hList1"/>
    <dgm:cxn modelId="{8CB77566-6042-4BB6-AD02-76D449C319D3}" type="presOf" srcId="{19E3EBDC-BB85-4C30-86B6-0481E14B837F}" destId="{F9D25EBA-BCCE-481B-B250-4A8CD639E42D}" srcOrd="0" destOrd="0" presId="urn:microsoft.com/office/officeart/2005/8/layout/hList1"/>
    <dgm:cxn modelId="{ED1AED73-DC38-462A-8F1F-1FAFB93DC235}" srcId="{E9700BEF-FAAB-4643-B4DA-3EDA7D615F06}" destId="{0C1BCB1D-D00A-4F5B-B3BA-DEB949DBDE14}" srcOrd="4" destOrd="0" parTransId="{E2D3200E-714A-456C-A257-231069079BCD}" sibTransId="{AACB9128-C429-42B6-B51E-28743870F6DC}"/>
    <dgm:cxn modelId="{355AFE19-8E19-4F4E-9BEC-4213976F94AE}" type="presParOf" srcId="{3698D20A-D4F0-4D44-AC42-DD7D220A0CCC}" destId="{4E480ADB-525D-4432-BDDA-6D3161AC5DAC}" srcOrd="0" destOrd="0" presId="urn:microsoft.com/office/officeart/2005/8/layout/hList1"/>
    <dgm:cxn modelId="{0318375A-EBA9-4FC0-B678-59FF6EDA15AE}" type="presParOf" srcId="{4E480ADB-525D-4432-BDDA-6D3161AC5DAC}" destId="{B125E63A-A089-4577-A807-6C5035013FFA}" srcOrd="0" destOrd="0" presId="urn:microsoft.com/office/officeart/2005/8/layout/hList1"/>
    <dgm:cxn modelId="{775F6983-56AF-405F-B3E4-963D71DB358F}" type="presParOf" srcId="{4E480ADB-525D-4432-BDDA-6D3161AC5DAC}" destId="{91FC467A-F677-4250-B0A7-F0525E5AF9B3}" srcOrd="1" destOrd="0" presId="urn:microsoft.com/office/officeart/2005/8/layout/hList1"/>
    <dgm:cxn modelId="{11A1FF5B-F431-41D3-AA5F-C1B3488AB694}" type="presParOf" srcId="{3698D20A-D4F0-4D44-AC42-DD7D220A0CCC}" destId="{BC1DA555-F4EB-4EF4-9C97-3873CAB46C64}" srcOrd="1" destOrd="0" presId="urn:microsoft.com/office/officeart/2005/8/layout/hList1"/>
    <dgm:cxn modelId="{DB76AD86-D86C-4C32-A81B-CA13A81C8227}" type="presParOf" srcId="{3698D20A-D4F0-4D44-AC42-DD7D220A0CCC}" destId="{4597282A-D1D9-4486-81C2-DF9FCF1606E1}" srcOrd="2" destOrd="0" presId="urn:microsoft.com/office/officeart/2005/8/layout/hList1"/>
    <dgm:cxn modelId="{050856BF-ED10-4405-85EB-6BFCACD5978B}" type="presParOf" srcId="{4597282A-D1D9-4486-81C2-DF9FCF1606E1}" destId="{E1973C18-A2AB-4A37-A4D9-02A3550A9AC1}" srcOrd="0" destOrd="0" presId="urn:microsoft.com/office/officeart/2005/8/layout/hList1"/>
    <dgm:cxn modelId="{5B7448DD-15AC-495E-9851-1969AEEBDC44}" type="presParOf" srcId="{4597282A-D1D9-4486-81C2-DF9FCF1606E1}" destId="{F9D25EBA-BCCE-481B-B250-4A8CD639E42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8A145D-167D-4B90-B47C-89DE7719D16A}" type="doc">
      <dgm:prSet loTypeId="urn:microsoft.com/office/officeart/2005/8/layout/hProcess7#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FC54525-E794-4C86-B51A-C28D4CF9E9C9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dirty="0"/>
        </a:p>
      </dgm:t>
    </dgm:pt>
    <dgm:pt modelId="{C642D540-D6DB-44B0-BF52-96DE22343E28}" type="parTrans" cxnId="{40ACC6A1-CAE8-4BF2-B8EB-74BF5450FACD}">
      <dgm:prSet/>
      <dgm:spPr/>
      <dgm:t>
        <a:bodyPr/>
        <a:lstStyle/>
        <a:p>
          <a:endParaRPr lang="ru-RU"/>
        </a:p>
      </dgm:t>
    </dgm:pt>
    <dgm:pt modelId="{C5C8EE71-15DA-4FAE-B5E0-63EEAB45B35D}" type="sibTrans" cxnId="{40ACC6A1-CAE8-4BF2-B8EB-74BF5450FACD}">
      <dgm:prSet/>
      <dgm:spPr/>
      <dgm:t>
        <a:bodyPr/>
        <a:lstStyle/>
        <a:p>
          <a:endParaRPr lang="ru-RU"/>
        </a:p>
      </dgm:t>
    </dgm:pt>
    <dgm:pt modelId="{C4A5963B-02AB-4F38-B655-037DD8BAD801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i="1" dirty="0" smtClean="0">
              <a:solidFill>
                <a:schemeClr val="tx1"/>
              </a:solidFill>
            </a:rPr>
            <a:t>Акциз</a:t>
          </a:r>
          <a:r>
            <a:rPr lang="ru-RU" sz="1600" i="1" dirty="0" smtClean="0">
              <a:solidFill>
                <a:schemeClr val="tx1"/>
              </a:solidFill>
            </a:rPr>
            <a:t> – один из видов налога, представляющий не связанный с получением дохода продавцом косвенный налог на продажу определенного вида товаров массового потребления.</a:t>
          </a:r>
          <a:endParaRPr lang="ru-RU" sz="1600" i="1" dirty="0">
            <a:solidFill>
              <a:schemeClr val="tx1"/>
            </a:solidFill>
          </a:endParaRPr>
        </a:p>
      </dgm:t>
    </dgm:pt>
    <dgm:pt modelId="{5B1915C0-94EE-4ED8-B73F-F7616E2E5D7B}" type="sibTrans" cxnId="{877881D1-F49C-45A1-8DA9-43A2DDE6CB5B}">
      <dgm:prSet/>
      <dgm:spPr/>
      <dgm:t>
        <a:bodyPr/>
        <a:lstStyle/>
        <a:p>
          <a:endParaRPr lang="ru-RU"/>
        </a:p>
      </dgm:t>
    </dgm:pt>
    <dgm:pt modelId="{CBFA0F10-99EB-4213-85D5-EE88ACD0F621}" type="parTrans" cxnId="{877881D1-F49C-45A1-8DA9-43A2DDE6CB5B}">
      <dgm:prSet/>
      <dgm:spPr/>
      <dgm:t>
        <a:bodyPr/>
        <a:lstStyle/>
        <a:p>
          <a:endParaRPr lang="ru-RU"/>
        </a:p>
      </dgm:t>
    </dgm:pt>
    <dgm:pt modelId="{0DEE004D-D5C1-4A76-A011-82DCCBC47EF9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1600" i="1" dirty="0"/>
        </a:p>
      </dgm:t>
    </dgm:pt>
    <dgm:pt modelId="{137EFE4C-302B-4BA5-9EC3-5A642EB1DA32}" type="parTrans" cxnId="{DE0A4BA4-E902-4077-B9F3-37B37AD2CDD5}">
      <dgm:prSet/>
      <dgm:spPr/>
      <dgm:t>
        <a:bodyPr/>
        <a:lstStyle/>
        <a:p>
          <a:endParaRPr lang="ru-RU"/>
        </a:p>
      </dgm:t>
    </dgm:pt>
    <dgm:pt modelId="{20F85845-B3BA-4C96-8820-4B56D1256D22}" type="sibTrans" cxnId="{DE0A4BA4-E902-4077-B9F3-37B37AD2CDD5}">
      <dgm:prSet/>
      <dgm:spPr/>
      <dgm:t>
        <a:bodyPr/>
        <a:lstStyle/>
        <a:p>
          <a:endParaRPr lang="ru-RU"/>
        </a:p>
      </dgm:t>
    </dgm:pt>
    <dgm:pt modelId="{01F17DEE-883A-422D-887E-680C8CBE0C58}" type="pres">
      <dgm:prSet presAssocID="{8D8A145D-167D-4B90-B47C-89DE7719D1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D143A8-427D-4EE1-A67B-A0A627A04938}" type="pres">
      <dgm:prSet presAssocID="{3FC54525-E794-4C86-B51A-C28D4CF9E9C9}" presName="compositeNode" presStyleCnt="0">
        <dgm:presLayoutVars>
          <dgm:bulletEnabled val="1"/>
        </dgm:presLayoutVars>
      </dgm:prSet>
      <dgm:spPr/>
    </dgm:pt>
    <dgm:pt modelId="{68D83612-560B-4123-8F08-59F3BB1D9885}" type="pres">
      <dgm:prSet presAssocID="{3FC54525-E794-4C86-B51A-C28D4CF9E9C9}" presName="bgRect" presStyleLbl="node1" presStyleIdx="0" presStyleCnt="1" custScaleX="127322" custLinFactNeighborX="-1547"/>
      <dgm:spPr/>
      <dgm:t>
        <a:bodyPr/>
        <a:lstStyle/>
        <a:p>
          <a:endParaRPr lang="ru-RU"/>
        </a:p>
      </dgm:t>
    </dgm:pt>
    <dgm:pt modelId="{5E3E7AE8-98CB-45CC-844A-E7446FCF7F37}" type="pres">
      <dgm:prSet presAssocID="{3FC54525-E794-4C86-B51A-C28D4CF9E9C9}" presName="parentNode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93A8D4-EF12-43B3-8165-897368FDC5F9}" type="pres">
      <dgm:prSet presAssocID="{3FC54525-E794-4C86-B51A-C28D4CF9E9C9}" presName="child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9CD56D-2F08-4286-AA8D-C7CF27CBB37C}" type="presOf" srcId="{3FC54525-E794-4C86-B51A-C28D4CF9E9C9}" destId="{68D83612-560B-4123-8F08-59F3BB1D9885}" srcOrd="0" destOrd="0" presId="urn:microsoft.com/office/officeart/2005/8/layout/hProcess7#1"/>
    <dgm:cxn modelId="{0B44E3EF-1400-46AE-8B61-4B103F574E47}" type="presOf" srcId="{8D8A145D-167D-4B90-B47C-89DE7719D16A}" destId="{01F17DEE-883A-422D-887E-680C8CBE0C58}" srcOrd="0" destOrd="0" presId="urn:microsoft.com/office/officeart/2005/8/layout/hProcess7#1"/>
    <dgm:cxn modelId="{F70EF287-DF08-4747-B562-54C3B83F5033}" type="presOf" srcId="{0DEE004D-D5C1-4A76-A011-82DCCBC47EF9}" destId="{2693A8D4-EF12-43B3-8165-897368FDC5F9}" srcOrd="0" destOrd="1" presId="urn:microsoft.com/office/officeart/2005/8/layout/hProcess7#1"/>
    <dgm:cxn modelId="{EF9E2D20-8E64-4674-BA4C-055C178E4EE9}" type="presOf" srcId="{C4A5963B-02AB-4F38-B655-037DD8BAD801}" destId="{2693A8D4-EF12-43B3-8165-897368FDC5F9}" srcOrd="0" destOrd="0" presId="urn:microsoft.com/office/officeart/2005/8/layout/hProcess7#1"/>
    <dgm:cxn modelId="{DE0A4BA4-E902-4077-B9F3-37B37AD2CDD5}" srcId="{3FC54525-E794-4C86-B51A-C28D4CF9E9C9}" destId="{0DEE004D-D5C1-4A76-A011-82DCCBC47EF9}" srcOrd="1" destOrd="0" parTransId="{137EFE4C-302B-4BA5-9EC3-5A642EB1DA32}" sibTransId="{20F85845-B3BA-4C96-8820-4B56D1256D22}"/>
    <dgm:cxn modelId="{877881D1-F49C-45A1-8DA9-43A2DDE6CB5B}" srcId="{3FC54525-E794-4C86-B51A-C28D4CF9E9C9}" destId="{C4A5963B-02AB-4F38-B655-037DD8BAD801}" srcOrd="0" destOrd="0" parTransId="{CBFA0F10-99EB-4213-85D5-EE88ACD0F621}" sibTransId="{5B1915C0-94EE-4ED8-B73F-F7616E2E5D7B}"/>
    <dgm:cxn modelId="{0BC15DA8-E4D4-4A04-A2FD-76320CDD9C78}" type="presOf" srcId="{3FC54525-E794-4C86-B51A-C28D4CF9E9C9}" destId="{5E3E7AE8-98CB-45CC-844A-E7446FCF7F37}" srcOrd="1" destOrd="0" presId="urn:microsoft.com/office/officeart/2005/8/layout/hProcess7#1"/>
    <dgm:cxn modelId="{40ACC6A1-CAE8-4BF2-B8EB-74BF5450FACD}" srcId="{8D8A145D-167D-4B90-B47C-89DE7719D16A}" destId="{3FC54525-E794-4C86-B51A-C28D4CF9E9C9}" srcOrd="0" destOrd="0" parTransId="{C642D540-D6DB-44B0-BF52-96DE22343E28}" sibTransId="{C5C8EE71-15DA-4FAE-B5E0-63EEAB45B35D}"/>
    <dgm:cxn modelId="{DAC53A51-3534-4B15-BC18-22348612E29E}" type="presParOf" srcId="{01F17DEE-883A-422D-887E-680C8CBE0C58}" destId="{B7D143A8-427D-4EE1-A67B-A0A627A04938}" srcOrd="0" destOrd="0" presId="urn:microsoft.com/office/officeart/2005/8/layout/hProcess7#1"/>
    <dgm:cxn modelId="{A0EACE92-413B-44CD-A8FD-E65C317FCE57}" type="presParOf" srcId="{B7D143A8-427D-4EE1-A67B-A0A627A04938}" destId="{68D83612-560B-4123-8F08-59F3BB1D9885}" srcOrd="0" destOrd="0" presId="urn:microsoft.com/office/officeart/2005/8/layout/hProcess7#1"/>
    <dgm:cxn modelId="{EF47485F-B982-47B3-A699-AD5113C32BB8}" type="presParOf" srcId="{B7D143A8-427D-4EE1-A67B-A0A627A04938}" destId="{5E3E7AE8-98CB-45CC-844A-E7446FCF7F37}" srcOrd="1" destOrd="0" presId="urn:microsoft.com/office/officeart/2005/8/layout/hProcess7#1"/>
    <dgm:cxn modelId="{9685C78B-72BD-4B61-9D7A-B4192C792D78}" type="presParOf" srcId="{B7D143A8-427D-4EE1-A67B-A0A627A04938}" destId="{2693A8D4-EF12-43B3-8165-897368FDC5F9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4B22D3-BD16-433B-8803-E97F9485F2A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38985E-50BA-4E48-8E26-273B848FFAF6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530,0 тыс.руб.</a:t>
          </a:r>
          <a:endParaRPr lang="ru-RU" dirty="0"/>
        </a:p>
      </dgm:t>
    </dgm:pt>
    <dgm:pt modelId="{4B56CF24-CE39-421A-BED7-5C0F8CE846C5}" type="parTrans" cxnId="{0CAF0E22-9518-4F5B-9561-DAF2AF9A3874}">
      <dgm:prSet/>
      <dgm:spPr/>
      <dgm:t>
        <a:bodyPr/>
        <a:lstStyle/>
        <a:p>
          <a:endParaRPr lang="ru-RU"/>
        </a:p>
      </dgm:t>
    </dgm:pt>
    <dgm:pt modelId="{7C662354-97A9-4243-8B03-0FB501664E8E}" type="sibTrans" cxnId="{0CAF0E22-9518-4F5B-9561-DAF2AF9A3874}">
      <dgm:prSet/>
      <dgm:spPr/>
      <dgm:t>
        <a:bodyPr/>
        <a:lstStyle/>
        <a:p>
          <a:endParaRPr lang="ru-RU"/>
        </a:p>
      </dgm:t>
    </dgm:pt>
    <dgm:pt modelId="{53E60867-DE49-4CE7-A49A-446D926C42CC}">
      <dgm:prSet phldrT="[Текст]" custT="1"/>
      <dgm:spPr>
        <a:solidFill>
          <a:schemeClr val="accent2">
            <a:lumMod val="75000"/>
            <a:alpha val="90000"/>
          </a:schemeClr>
        </a:solidFill>
      </dgm:spPr>
      <dgm:t>
        <a:bodyPr/>
        <a:lstStyle/>
        <a:p>
          <a:r>
            <a:rPr lang="ru-RU" sz="800" b="1" dirty="0" smtClean="0"/>
            <a:t>Штрафы, санкции, возмещение ущерба</a:t>
          </a:r>
          <a:endParaRPr lang="ru-RU" sz="800" b="1" dirty="0"/>
        </a:p>
      </dgm:t>
    </dgm:pt>
    <dgm:pt modelId="{A1279E2C-B772-4603-BD9F-B95925DB1C44}" type="parTrans" cxnId="{81947222-C855-48CD-993C-3974DF5F3EA8}">
      <dgm:prSet/>
      <dgm:spPr/>
      <dgm:t>
        <a:bodyPr/>
        <a:lstStyle/>
        <a:p>
          <a:endParaRPr lang="ru-RU"/>
        </a:p>
      </dgm:t>
    </dgm:pt>
    <dgm:pt modelId="{3E90B055-30AB-4AB6-97C5-BB832874FB04}" type="sibTrans" cxnId="{81947222-C855-48CD-993C-3974DF5F3EA8}">
      <dgm:prSet/>
      <dgm:spPr/>
      <dgm:t>
        <a:bodyPr/>
        <a:lstStyle/>
        <a:p>
          <a:endParaRPr lang="ru-RU"/>
        </a:p>
      </dgm:t>
    </dgm:pt>
    <dgm:pt modelId="{6B637A08-49D3-4876-961C-B1E3960D43F5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dirty="0" smtClean="0"/>
            <a:t>17,0 тыс.руб.</a:t>
          </a:r>
          <a:endParaRPr lang="ru-RU" dirty="0"/>
        </a:p>
      </dgm:t>
    </dgm:pt>
    <dgm:pt modelId="{3BB2015B-B70A-4E54-85F0-1E1BE2F7E0DA}" type="parTrans" cxnId="{818575E5-D4C0-4B08-A226-E871B6368F2D}">
      <dgm:prSet/>
      <dgm:spPr/>
      <dgm:t>
        <a:bodyPr/>
        <a:lstStyle/>
        <a:p>
          <a:endParaRPr lang="ru-RU"/>
        </a:p>
      </dgm:t>
    </dgm:pt>
    <dgm:pt modelId="{88AB97A4-FE44-430B-9E53-1E099E2849E2}" type="sibTrans" cxnId="{818575E5-D4C0-4B08-A226-E871B6368F2D}">
      <dgm:prSet/>
      <dgm:spPr/>
      <dgm:t>
        <a:bodyPr/>
        <a:lstStyle/>
        <a:p>
          <a:endParaRPr lang="ru-RU"/>
        </a:p>
      </dgm:t>
    </dgm:pt>
    <dgm:pt modelId="{37B87731-4E42-46D5-BF24-62F0B37DFD1F}">
      <dgm:prSet phldrT="[Текст]" custT="1"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r>
            <a:rPr lang="ru-RU" sz="800" b="1" dirty="0" smtClean="0"/>
            <a:t>Платежи при пользовании природными ресурсами</a:t>
          </a:r>
          <a:endParaRPr lang="ru-RU" sz="800" b="1" dirty="0"/>
        </a:p>
      </dgm:t>
    </dgm:pt>
    <dgm:pt modelId="{9139665C-3302-4C55-93C5-E14A72711477}" type="parTrans" cxnId="{066BDD92-6E11-4EB1-9695-CF15FB400C58}">
      <dgm:prSet/>
      <dgm:spPr/>
      <dgm:t>
        <a:bodyPr/>
        <a:lstStyle/>
        <a:p>
          <a:endParaRPr lang="ru-RU"/>
        </a:p>
      </dgm:t>
    </dgm:pt>
    <dgm:pt modelId="{FB6BBE83-72B6-4099-83D1-81783F8487DD}" type="sibTrans" cxnId="{066BDD92-6E11-4EB1-9695-CF15FB400C58}">
      <dgm:prSet/>
      <dgm:spPr/>
      <dgm:t>
        <a:bodyPr/>
        <a:lstStyle/>
        <a:p>
          <a:endParaRPr lang="ru-RU"/>
        </a:p>
      </dgm:t>
    </dgm:pt>
    <dgm:pt modelId="{B8163E52-2E3E-40D7-8DC5-101717217274}">
      <dgm:prSet phldrT="[Текст]"/>
      <dgm:spPr>
        <a:solidFill>
          <a:schemeClr val="accent4">
            <a:lumMod val="75000"/>
            <a:alpha val="90000"/>
          </a:schemeClr>
        </a:solidFill>
      </dgm:spPr>
      <dgm:t>
        <a:bodyPr/>
        <a:lstStyle/>
        <a:p>
          <a:r>
            <a:rPr lang="ru-RU" dirty="0" smtClean="0"/>
            <a:t>7325,0 тыс. руб.</a:t>
          </a:r>
          <a:endParaRPr lang="ru-RU" dirty="0"/>
        </a:p>
      </dgm:t>
    </dgm:pt>
    <dgm:pt modelId="{290B4196-7C39-47F7-8D7F-26ED86282DEC}" type="parTrans" cxnId="{2E230D40-63F7-49EF-864E-9B5A9C2CCB4C}">
      <dgm:prSet/>
      <dgm:spPr/>
      <dgm:t>
        <a:bodyPr/>
        <a:lstStyle/>
        <a:p>
          <a:endParaRPr lang="ru-RU"/>
        </a:p>
      </dgm:t>
    </dgm:pt>
    <dgm:pt modelId="{7E639370-C747-44C5-94AB-ABEEFE9EF058}" type="sibTrans" cxnId="{2E230D40-63F7-49EF-864E-9B5A9C2CCB4C}">
      <dgm:prSet/>
      <dgm:spPr/>
      <dgm:t>
        <a:bodyPr/>
        <a:lstStyle/>
        <a:p>
          <a:endParaRPr lang="ru-RU"/>
        </a:p>
      </dgm:t>
    </dgm:pt>
    <dgm:pt modelId="{BEE68727-536D-49DE-B73A-FD127B609764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800" b="1" dirty="0" smtClean="0"/>
            <a:t>Доходы от использования имущества</a:t>
          </a:r>
          <a:endParaRPr lang="ru-RU" sz="800" b="1" dirty="0"/>
        </a:p>
      </dgm:t>
    </dgm:pt>
    <dgm:pt modelId="{B4648B24-2E9E-4EED-AAAC-0BEECB671DF7}" type="parTrans" cxnId="{068AC859-71E1-4C4C-B3FB-0C32768A53E3}">
      <dgm:prSet/>
      <dgm:spPr/>
      <dgm:t>
        <a:bodyPr/>
        <a:lstStyle/>
        <a:p>
          <a:endParaRPr lang="ru-RU"/>
        </a:p>
      </dgm:t>
    </dgm:pt>
    <dgm:pt modelId="{0BB91748-5427-4047-A720-3E62B673D979}" type="sibTrans" cxnId="{068AC859-71E1-4C4C-B3FB-0C32768A53E3}">
      <dgm:prSet/>
      <dgm:spPr/>
      <dgm:t>
        <a:bodyPr/>
        <a:lstStyle/>
        <a:p>
          <a:endParaRPr lang="ru-RU"/>
        </a:p>
      </dgm:t>
    </dgm:pt>
    <dgm:pt modelId="{EF7EF7B3-967D-4C1A-A7C5-6323617EB32D}">
      <dgm:prSet phldrT="[Текст]" custT="1"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r>
            <a:rPr lang="ru-RU" sz="1100" b="1" dirty="0" smtClean="0"/>
            <a:t>6150,0 тыс.руб.</a:t>
          </a:r>
          <a:endParaRPr lang="ru-RU" sz="1100" b="1" dirty="0"/>
        </a:p>
      </dgm:t>
    </dgm:pt>
    <dgm:pt modelId="{1CBF377E-316A-4D21-939B-71AB42B3307D}" type="parTrans" cxnId="{4184837B-FDE1-413F-8FE2-5583604A9751}">
      <dgm:prSet/>
      <dgm:spPr/>
      <dgm:t>
        <a:bodyPr/>
        <a:lstStyle/>
        <a:p>
          <a:endParaRPr lang="ru-RU"/>
        </a:p>
      </dgm:t>
    </dgm:pt>
    <dgm:pt modelId="{94DDD892-B9C9-458B-A12D-1DEA5AE2E7A8}" type="sibTrans" cxnId="{4184837B-FDE1-413F-8FE2-5583604A9751}">
      <dgm:prSet/>
      <dgm:spPr/>
      <dgm:t>
        <a:bodyPr/>
        <a:lstStyle/>
        <a:p>
          <a:endParaRPr lang="ru-RU"/>
        </a:p>
      </dgm:t>
    </dgm:pt>
    <dgm:pt modelId="{EFA9E43C-194A-4770-A3D8-2D267154CF4A}">
      <dgm:prSet phldrT="[Текст]" custT="1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800" b="1" dirty="0" smtClean="0"/>
            <a:t>Доходы от продажи материальных и нематериальных активов</a:t>
          </a:r>
          <a:endParaRPr lang="ru-RU" sz="800" b="1" dirty="0"/>
        </a:p>
      </dgm:t>
    </dgm:pt>
    <dgm:pt modelId="{810056C2-82DD-4F43-8CC3-E0A63008A7C7}" type="parTrans" cxnId="{32C6E1FB-01F6-4E3A-A88D-E12EBA2BBF30}">
      <dgm:prSet/>
      <dgm:spPr/>
      <dgm:t>
        <a:bodyPr/>
        <a:lstStyle/>
        <a:p>
          <a:endParaRPr lang="ru-RU"/>
        </a:p>
      </dgm:t>
    </dgm:pt>
    <dgm:pt modelId="{CD4D1995-3880-4F9A-94F3-4104A24DD1C9}" type="sibTrans" cxnId="{32C6E1FB-01F6-4E3A-A88D-E12EBA2BBF30}">
      <dgm:prSet/>
      <dgm:spPr/>
      <dgm:t>
        <a:bodyPr/>
        <a:lstStyle/>
        <a:p>
          <a:endParaRPr lang="ru-RU"/>
        </a:p>
      </dgm:t>
    </dgm:pt>
    <dgm:pt modelId="{82146943-6C90-4DC1-879F-256C0EBD50AA}" type="pres">
      <dgm:prSet presAssocID="{A44B22D3-BD16-433B-8803-E97F9485F2A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79DE60-956A-4990-9126-B5B48D3EF2F1}" type="pres">
      <dgm:prSet presAssocID="{F938985E-50BA-4E48-8E26-273B848FFAF6}" presName="linNode" presStyleCnt="0"/>
      <dgm:spPr/>
    </dgm:pt>
    <dgm:pt modelId="{810C5986-F0D7-411C-B578-FF73FEE54A01}" type="pres">
      <dgm:prSet presAssocID="{F938985E-50BA-4E48-8E26-273B848FFAF6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06833F-84FF-482F-A792-9524B8AD7498}" type="pres">
      <dgm:prSet presAssocID="{F938985E-50BA-4E48-8E26-273B848FFAF6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BBC3B6-5B30-425F-918D-82986642EBC2}" type="pres">
      <dgm:prSet presAssocID="{7C662354-97A9-4243-8B03-0FB501664E8E}" presName="sp" presStyleCnt="0"/>
      <dgm:spPr/>
    </dgm:pt>
    <dgm:pt modelId="{63F51ACF-A63B-43F9-9B09-127F88CBF4F9}" type="pres">
      <dgm:prSet presAssocID="{6B637A08-49D3-4876-961C-B1E3960D43F5}" presName="linNode" presStyleCnt="0"/>
      <dgm:spPr/>
    </dgm:pt>
    <dgm:pt modelId="{84375E17-EF41-4783-824C-604B7C59F540}" type="pres">
      <dgm:prSet presAssocID="{6B637A08-49D3-4876-961C-B1E3960D43F5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0C45A-C811-45C0-AF2A-512B3956043D}" type="pres">
      <dgm:prSet presAssocID="{6B637A08-49D3-4876-961C-B1E3960D43F5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3BA73F-517C-4DE8-A0C7-2144AC950D73}" type="pres">
      <dgm:prSet presAssocID="{88AB97A4-FE44-430B-9E53-1E099E2849E2}" presName="sp" presStyleCnt="0"/>
      <dgm:spPr/>
    </dgm:pt>
    <dgm:pt modelId="{005958B1-07C4-499A-AC28-2AB95F4D8FDE}" type="pres">
      <dgm:prSet presAssocID="{B8163E52-2E3E-40D7-8DC5-101717217274}" presName="linNode" presStyleCnt="0"/>
      <dgm:spPr/>
    </dgm:pt>
    <dgm:pt modelId="{51106CBF-D57A-4EC9-875F-253E9F7200EF}" type="pres">
      <dgm:prSet presAssocID="{B8163E52-2E3E-40D7-8DC5-101717217274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211F7-8328-4E05-9B16-2E82C1A81540}" type="pres">
      <dgm:prSet presAssocID="{B8163E52-2E3E-40D7-8DC5-101717217274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62F0AD-145C-422E-966E-7C32B0AA4CF2}" type="pres">
      <dgm:prSet presAssocID="{7E639370-C747-44C5-94AB-ABEEFE9EF058}" presName="sp" presStyleCnt="0"/>
      <dgm:spPr/>
    </dgm:pt>
    <dgm:pt modelId="{8871E4ED-A634-4F5D-BAD2-7024BE21BE37}" type="pres">
      <dgm:prSet presAssocID="{EF7EF7B3-967D-4C1A-A7C5-6323617EB32D}" presName="linNode" presStyleCnt="0"/>
      <dgm:spPr/>
    </dgm:pt>
    <dgm:pt modelId="{D2D7C1FD-53E0-4D51-A704-1E36799697ED}" type="pres">
      <dgm:prSet presAssocID="{EF7EF7B3-967D-4C1A-A7C5-6323617EB32D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ABEDF1-C989-4CAE-8B9D-430B96F74A81}" type="pres">
      <dgm:prSet presAssocID="{EF7EF7B3-967D-4C1A-A7C5-6323617EB32D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94159E-5BD5-4847-9EA2-4CA0CDE0B9CB}" type="presOf" srcId="{F938985E-50BA-4E48-8E26-273B848FFAF6}" destId="{810C5986-F0D7-411C-B578-FF73FEE54A01}" srcOrd="0" destOrd="0" presId="urn:microsoft.com/office/officeart/2005/8/layout/vList5"/>
    <dgm:cxn modelId="{754FAA94-2DD4-4567-8F8F-A62BDA9A46FC}" type="presOf" srcId="{EFA9E43C-194A-4770-A3D8-2D267154CF4A}" destId="{EFABEDF1-C989-4CAE-8B9D-430B96F74A81}" srcOrd="0" destOrd="0" presId="urn:microsoft.com/office/officeart/2005/8/layout/vList5"/>
    <dgm:cxn modelId="{8F99ED97-D2F2-424F-80D2-ABB983C999F2}" type="presOf" srcId="{6B637A08-49D3-4876-961C-B1E3960D43F5}" destId="{84375E17-EF41-4783-824C-604B7C59F540}" srcOrd="0" destOrd="0" presId="urn:microsoft.com/office/officeart/2005/8/layout/vList5"/>
    <dgm:cxn modelId="{0CAF0E22-9518-4F5B-9561-DAF2AF9A3874}" srcId="{A44B22D3-BD16-433B-8803-E97F9485F2A5}" destId="{F938985E-50BA-4E48-8E26-273B848FFAF6}" srcOrd="0" destOrd="0" parTransId="{4B56CF24-CE39-421A-BED7-5C0F8CE846C5}" sibTransId="{7C662354-97A9-4243-8B03-0FB501664E8E}"/>
    <dgm:cxn modelId="{81947222-C855-48CD-993C-3974DF5F3EA8}" srcId="{F938985E-50BA-4E48-8E26-273B848FFAF6}" destId="{53E60867-DE49-4CE7-A49A-446D926C42CC}" srcOrd="0" destOrd="0" parTransId="{A1279E2C-B772-4603-BD9F-B95925DB1C44}" sibTransId="{3E90B055-30AB-4AB6-97C5-BB832874FB04}"/>
    <dgm:cxn modelId="{A31CDD0B-9F94-4C5F-9A53-BDDF26929A3F}" type="presOf" srcId="{A44B22D3-BD16-433B-8803-E97F9485F2A5}" destId="{82146943-6C90-4DC1-879F-256C0EBD50AA}" srcOrd="0" destOrd="0" presId="urn:microsoft.com/office/officeart/2005/8/layout/vList5"/>
    <dgm:cxn modelId="{818575E5-D4C0-4B08-A226-E871B6368F2D}" srcId="{A44B22D3-BD16-433B-8803-E97F9485F2A5}" destId="{6B637A08-49D3-4876-961C-B1E3960D43F5}" srcOrd="1" destOrd="0" parTransId="{3BB2015B-B70A-4E54-85F0-1E1BE2F7E0DA}" sibTransId="{88AB97A4-FE44-430B-9E53-1E099E2849E2}"/>
    <dgm:cxn modelId="{0A2383AB-57AE-4262-9FC4-E139B8316F5B}" type="presOf" srcId="{BEE68727-536D-49DE-B73A-FD127B609764}" destId="{6A5211F7-8328-4E05-9B16-2E82C1A81540}" srcOrd="0" destOrd="0" presId="urn:microsoft.com/office/officeart/2005/8/layout/vList5"/>
    <dgm:cxn modelId="{F23232DC-2498-4ACC-8E54-305937A0C0DF}" type="presOf" srcId="{B8163E52-2E3E-40D7-8DC5-101717217274}" destId="{51106CBF-D57A-4EC9-875F-253E9F7200EF}" srcOrd="0" destOrd="0" presId="urn:microsoft.com/office/officeart/2005/8/layout/vList5"/>
    <dgm:cxn modelId="{C13A3C4B-23BA-4C6E-BA9D-9831F2179C70}" type="presOf" srcId="{37B87731-4E42-46D5-BF24-62F0B37DFD1F}" destId="{3820C45A-C811-45C0-AF2A-512B3956043D}" srcOrd="0" destOrd="0" presId="urn:microsoft.com/office/officeart/2005/8/layout/vList5"/>
    <dgm:cxn modelId="{32C6E1FB-01F6-4E3A-A88D-E12EBA2BBF30}" srcId="{EF7EF7B3-967D-4C1A-A7C5-6323617EB32D}" destId="{EFA9E43C-194A-4770-A3D8-2D267154CF4A}" srcOrd="0" destOrd="0" parTransId="{810056C2-82DD-4F43-8CC3-E0A63008A7C7}" sibTransId="{CD4D1995-3880-4F9A-94F3-4104A24DD1C9}"/>
    <dgm:cxn modelId="{068AC859-71E1-4C4C-B3FB-0C32768A53E3}" srcId="{B8163E52-2E3E-40D7-8DC5-101717217274}" destId="{BEE68727-536D-49DE-B73A-FD127B609764}" srcOrd="0" destOrd="0" parTransId="{B4648B24-2E9E-4EED-AAAC-0BEECB671DF7}" sibTransId="{0BB91748-5427-4047-A720-3E62B673D979}"/>
    <dgm:cxn modelId="{2E230D40-63F7-49EF-864E-9B5A9C2CCB4C}" srcId="{A44B22D3-BD16-433B-8803-E97F9485F2A5}" destId="{B8163E52-2E3E-40D7-8DC5-101717217274}" srcOrd="2" destOrd="0" parTransId="{290B4196-7C39-47F7-8D7F-26ED86282DEC}" sibTransId="{7E639370-C747-44C5-94AB-ABEEFE9EF058}"/>
    <dgm:cxn modelId="{86465127-8E4A-4940-BE40-A3A72938C741}" type="presOf" srcId="{53E60867-DE49-4CE7-A49A-446D926C42CC}" destId="{E306833F-84FF-482F-A792-9524B8AD7498}" srcOrd="0" destOrd="0" presId="urn:microsoft.com/office/officeart/2005/8/layout/vList5"/>
    <dgm:cxn modelId="{1B87428D-D787-4B9E-9FC1-F4F32914CA47}" type="presOf" srcId="{EF7EF7B3-967D-4C1A-A7C5-6323617EB32D}" destId="{D2D7C1FD-53E0-4D51-A704-1E36799697ED}" srcOrd="0" destOrd="0" presId="urn:microsoft.com/office/officeart/2005/8/layout/vList5"/>
    <dgm:cxn modelId="{4184837B-FDE1-413F-8FE2-5583604A9751}" srcId="{A44B22D3-BD16-433B-8803-E97F9485F2A5}" destId="{EF7EF7B3-967D-4C1A-A7C5-6323617EB32D}" srcOrd="3" destOrd="0" parTransId="{1CBF377E-316A-4D21-939B-71AB42B3307D}" sibTransId="{94DDD892-B9C9-458B-A12D-1DEA5AE2E7A8}"/>
    <dgm:cxn modelId="{066BDD92-6E11-4EB1-9695-CF15FB400C58}" srcId="{6B637A08-49D3-4876-961C-B1E3960D43F5}" destId="{37B87731-4E42-46D5-BF24-62F0B37DFD1F}" srcOrd="0" destOrd="0" parTransId="{9139665C-3302-4C55-93C5-E14A72711477}" sibTransId="{FB6BBE83-72B6-4099-83D1-81783F8487DD}"/>
    <dgm:cxn modelId="{77EDDEA7-8EEC-43AA-8572-C897C5D22D69}" type="presParOf" srcId="{82146943-6C90-4DC1-879F-256C0EBD50AA}" destId="{0879DE60-956A-4990-9126-B5B48D3EF2F1}" srcOrd="0" destOrd="0" presId="urn:microsoft.com/office/officeart/2005/8/layout/vList5"/>
    <dgm:cxn modelId="{8452E31D-CD43-410F-870B-3DB2EC3213F5}" type="presParOf" srcId="{0879DE60-956A-4990-9126-B5B48D3EF2F1}" destId="{810C5986-F0D7-411C-B578-FF73FEE54A01}" srcOrd="0" destOrd="0" presId="urn:microsoft.com/office/officeart/2005/8/layout/vList5"/>
    <dgm:cxn modelId="{CB62DC6A-ECAB-4421-8DD5-B59F4ACAF550}" type="presParOf" srcId="{0879DE60-956A-4990-9126-B5B48D3EF2F1}" destId="{E306833F-84FF-482F-A792-9524B8AD7498}" srcOrd="1" destOrd="0" presId="urn:microsoft.com/office/officeart/2005/8/layout/vList5"/>
    <dgm:cxn modelId="{FEF504D7-8B92-4C00-B056-221D853CD5AC}" type="presParOf" srcId="{82146943-6C90-4DC1-879F-256C0EBD50AA}" destId="{0EBBC3B6-5B30-425F-918D-82986642EBC2}" srcOrd="1" destOrd="0" presId="urn:microsoft.com/office/officeart/2005/8/layout/vList5"/>
    <dgm:cxn modelId="{485A8EC0-F0D0-4251-BD43-D7BEF16E115A}" type="presParOf" srcId="{82146943-6C90-4DC1-879F-256C0EBD50AA}" destId="{63F51ACF-A63B-43F9-9B09-127F88CBF4F9}" srcOrd="2" destOrd="0" presId="urn:microsoft.com/office/officeart/2005/8/layout/vList5"/>
    <dgm:cxn modelId="{0FEC219A-B511-4E04-9F6B-A16C917F5CB9}" type="presParOf" srcId="{63F51ACF-A63B-43F9-9B09-127F88CBF4F9}" destId="{84375E17-EF41-4783-824C-604B7C59F540}" srcOrd="0" destOrd="0" presId="urn:microsoft.com/office/officeart/2005/8/layout/vList5"/>
    <dgm:cxn modelId="{D83232E0-71EB-477E-9714-6C3C05123D29}" type="presParOf" srcId="{63F51ACF-A63B-43F9-9B09-127F88CBF4F9}" destId="{3820C45A-C811-45C0-AF2A-512B3956043D}" srcOrd="1" destOrd="0" presId="urn:microsoft.com/office/officeart/2005/8/layout/vList5"/>
    <dgm:cxn modelId="{7A8B2793-5260-4627-9F33-6DD8669F0168}" type="presParOf" srcId="{82146943-6C90-4DC1-879F-256C0EBD50AA}" destId="{533BA73F-517C-4DE8-A0C7-2144AC950D73}" srcOrd="3" destOrd="0" presId="urn:microsoft.com/office/officeart/2005/8/layout/vList5"/>
    <dgm:cxn modelId="{9C8DE024-BEAC-4A40-9380-AC565C73D7AD}" type="presParOf" srcId="{82146943-6C90-4DC1-879F-256C0EBD50AA}" destId="{005958B1-07C4-499A-AC28-2AB95F4D8FDE}" srcOrd="4" destOrd="0" presId="urn:microsoft.com/office/officeart/2005/8/layout/vList5"/>
    <dgm:cxn modelId="{8BFB39F4-B79F-4F5A-8870-9AB35A5766B0}" type="presParOf" srcId="{005958B1-07C4-499A-AC28-2AB95F4D8FDE}" destId="{51106CBF-D57A-4EC9-875F-253E9F7200EF}" srcOrd="0" destOrd="0" presId="urn:microsoft.com/office/officeart/2005/8/layout/vList5"/>
    <dgm:cxn modelId="{2F9F141C-E4B1-4211-B2A4-96148308203F}" type="presParOf" srcId="{005958B1-07C4-499A-AC28-2AB95F4D8FDE}" destId="{6A5211F7-8328-4E05-9B16-2E82C1A81540}" srcOrd="1" destOrd="0" presId="urn:microsoft.com/office/officeart/2005/8/layout/vList5"/>
    <dgm:cxn modelId="{C6A3049E-24D9-4A9B-AEA5-6ECC78D52182}" type="presParOf" srcId="{82146943-6C90-4DC1-879F-256C0EBD50AA}" destId="{5B62F0AD-145C-422E-966E-7C32B0AA4CF2}" srcOrd="5" destOrd="0" presId="urn:microsoft.com/office/officeart/2005/8/layout/vList5"/>
    <dgm:cxn modelId="{F3222E46-5E89-4EA3-8437-3CA5395EDEC0}" type="presParOf" srcId="{82146943-6C90-4DC1-879F-256C0EBD50AA}" destId="{8871E4ED-A634-4F5D-BAD2-7024BE21BE37}" srcOrd="6" destOrd="0" presId="urn:microsoft.com/office/officeart/2005/8/layout/vList5"/>
    <dgm:cxn modelId="{F9CFBA36-6630-4C1B-90BA-15E28C82BDF1}" type="presParOf" srcId="{8871E4ED-A634-4F5D-BAD2-7024BE21BE37}" destId="{D2D7C1FD-53E0-4D51-A704-1E36799697ED}" srcOrd="0" destOrd="0" presId="urn:microsoft.com/office/officeart/2005/8/layout/vList5"/>
    <dgm:cxn modelId="{D8A34BC7-1567-41C9-BB80-19F396BEABBE}" type="presParOf" srcId="{8871E4ED-A634-4F5D-BAD2-7024BE21BE37}" destId="{EFABEDF1-C989-4CAE-8B9D-430B96F74A8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55D0D23-5DB1-457B-A721-9AC63E6916FE}" type="doc">
      <dgm:prSet loTypeId="urn:microsoft.com/office/officeart/2005/8/layout/vList5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08FF05-C222-410A-A49E-82E686C5E500}">
      <dgm:prSet phldrT="[Текст]" custT="1"/>
      <dgm:spPr/>
      <dgm:t>
        <a:bodyPr/>
        <a:lstStyle/>
        <a:p>
          <a:r>
            <a:rPr lang="ru-RU" sz="1600" dirty="0" smtClean="0"/>
            <a:t>540,0 тыс.руб.</a:t>
          </a:r>
          <a:endParaRPr lang="ru-RU" sz="1600" dirty="0"/>
        </a:p>
      </dgm:t>
    </dgm:pt>
    <dgm:pt modelId="{94A58421-26DF-44E2-9818-93C485BE9698}" type="parTrans" cxnId="{65FD1871-4690-40F3-AE3A-1E44901BCF42}">
      <dgm:prSet/>
      <dgm:spPr/>
      <dgm:t>
        <a:bodyPr/>
        <a:lstStyle/>
        <a:p>
          <a:endParaRPr lang="ru-RU"/>
        </a:p>
      </dgm:t>
    </dgm:pt>
    <dgm:pt modelId="{7EC0D946-FB56-4BD1-B31D-58367B2AC4F7}" type="sibTrans" cxnId="{65FD1871-4690-40F3-AE3A-1E44901BCF42}">
      <dgm:prSet/>
      <dgm:spPr/>
      <dgm:t>
        <a:bodyPr/>
        <a:lstStyle/>
        <a:p>
          <a:endParaRPr lang="ru-RU"/>
        </a:p>
      </dgm:t>
    </dgm:pt>
    <dgm:pt modelId="{48A37959-D751-4C74-A849-86590EFC3B57}">
      <dgm:prSet phldrT="[Текст]"/>
      <dgm:spPr/>
      <dgm:t>
        <a:bodyPr/>
        <a:lstStyle/>
        <a:p>
          <a:r>
            <a:rPr lang="ru-RU" b="1" dirty="0" smtClean="0"/>
            <a:t>Штрафы, санкции, возмещение ущерба</a:t>
          </a:r>
          <a:endParaRPr lang="ru-RU" b="1" dirty="0"/>
        </a:p>
      </dgm:t>
    </dgm:pt>
    <dgm:pt modelId="{77EA57E2-1024-48B9-BE16-2F4DF38D60EB}" type="parTrans" cxnId="{BCE13A32-9477-48D5-B293-B95C217FC54E}">
      <dgm:prSet/>
      <dgm:spPr/>
      <dgm:t>
        <a:bodyPr/>
        <a:lstStyle/>
        <a:p>
          <a:endParaRPr lang="ru-RU"/>
        </a:p>
      </dgm:t>
    </dgm:pt>
    <dgm:pt modelId="{BAAA9462-F8AE-406C-9B78-D7C38340BACE}" type="sibTrans" cxnId="{BCE13A32-9477-48D5-B293-B95C217FC54E}">
      <dgm:prSet/>
      <dgm:spPr/>
      <dgm:t>
        <a:bodyPr/>
        <a:lstStyle/>
        <a:p>
          <a:endParaRPr lang="ru-RU"/>
        </a:p>
      </dgm:t>
    </dgm:pt>
    <dgm:pt modelId="{3695C0E1-3413-43E0-BAB1-5F5AADBC7E99}">
      <dgm:prSet phldrT="[Текст]" custT="1"/>
      <dgm:spPr/>
      <dgm:t>
        <a:bodyPr/>
        <a:lstStyle/>
        <a:p>
          <a:r>
            <a:rPr lang="ru-RU" sz="1600" dirty="0" smtClean="0"/>
            <a:t>17,0 тыс.руб.</a:t>
          </a:r>
          <a:endParaRPr lang="ru-RU" sz="1600" dirty="0"/>
        </a:p>
      </dgm:t>
    </dgm:pt>
    <dgm:pt modelId="{CDFB97A7-E1A5-4946-9F29-3B594B684110}" type="parTrans" cxnId="{895C5EB3-106B-4D56-94EE-FF9CE5A8A3CF}">
      <dgm:prSet/>
      <dgm:spPr/>
      <dgm:t>
        <a:bodyPr/>
        <a:lstStyle/>
        <a:p>
          <a:endParaRPr lang="ru-RU"/>
        </a:p>
      </dgm:t>
    </dgm:pt>
    <dgm:pt modelId="{B9424D7D-D5D2-4537-BAB7-95F696786C22}" type="sibTrans" cxnId="{895C5EB3-106B-4D56-94EE-FF9CE5A8A3CF}">
      <dgm:prSet/>
      <dgm:spPr/>
      <dgm:t>
        <a:bodyPr/>
        <a:lstStyle/>
        <a:p>
          <a:endParaRPr lang="ru-RU"/>
        </a:p>
      </dgm:t>
    </dgm:pt>
    <dgm:pt modelId="{3C1C2496-0300-4D67-B313-81E639ED05F8}">
      <dgm:prSet phldrT="[Текст]"/>
      <dgm:spPr/>
      <dgm:t>
        <a:bodyPr/>
        <a:lstStyle/>
        <a:p>
          <a:r>
            <a:rPr lang="ru-RU" b="1" dirty="0" smtClean="0"/>
            <a:t>Платежи при пользовании природными ресурсами</a:t>
          </a:r>
          <a:endParaRPr lang="ru-RU" b="1" dirty="0"/>
        </a:p>
      </dgm:t>
    </dgm:pt>
    <dgm:pt modelId="{DA32124C-6EA9-4044-A4CD-9E7E61A7F213}" type="parTrans" cxnId="{2A9DCB6C-E20A-4121-A10F-04049847B256}">
      <dgm:prSet/>
      <dgm:spPr/>
      <dgm:t>
        <a:bodyPr/>
        <a:lstStyle/>
        <a:p>
          <a:endParaRPr lang="ru-RU"/>
        </a:p>
      </dgm:t>
    </dgm:pt>
    <dgm:pt modelId="{6BAEF11D-5AC9-424D-98F3-AE7EB72AC31D}" type="sibTrans" cxnId="{2A9DCB6C-E20A-4121-A10F-04049847B256}">
      <dgm:prSet/>
      <dgm:spPr/>
      <dgm:t>
        <a:bodyPr/>
        <a:lstStyle/>
        <a:p>
          <a:endParaRPr lang="ru-RU"/>
        </a:p>
      </dgm:t>
    </dgm:pt>
    <dgm:pt modelId="{FC469221-3275-4CBF-838B-BB3D319FF59F}">
      <dgm:prSet phldrT="[Текст]"/>
      <dgm:spPr/>
      <dgm:t>
        <a:bodyPr/>
        <a:lstStyle/>
        <a:p>
          <a:r>
            <a:rPr lang="ru-RU" b="1" dirty="0" smtClean="0"/>
            <a:t>Доходы от продажи материальных и нематериальных активов</a:t>
          </a:r>
          <a:endParaRPr lang="ru-RU" b="1" dirty="0"/>
        </a:p>
      </dgm:t>
    </dgm:pt>
    <dgm:pt modelId="{F9CE6C5B-7A6A-4E17-8BCD-EDB396203809}" type="parTrans" cxnId="{757C480A-F807-4168-B016-A16E51923CE9}">
      <dgm:prSet/>
      <dgm:spPr/>
      <dgm:t>
        <a:bodyPr/>
        <a:lstStyle/>
        <a:p>
          <a:endParaRPr lang="ru-RU"/>
        </a:p>
      </dgm:t>
    </dgm:pt>
    <dgm:pt modelId="{8BB62EE6-870E-4085-9BCE-78AD99AEDA32}" type="sibTrans" cxnId="{757C480A-F807-4168-B016-A16E51923CE9}">
      <dgm:prSet/>
      <dgm:spPr/>
      <dgm:t>
        <a:bodyPr/>
        <a:lstStyle/>
        <a:p>
          <a:endParaRPr lang="ru-RU"/>
        </a:p>
      </dgm:t>
    </dgm:pt>
    <dgm:pt modelId="{3C75B51D-B05A-4A74-9008-C69098AB2B21}">
      <dgm:prSet phldrT="[Текст]" custT="1"/>
      <dgm:spPr/>
      <dgm:t>
        <a:bodyPr/>
        <a:lstStyle/>
        <a:p>
          <a:r>
            <a:rPr lang="ru-RU" sz="1600" dirty="0" smtClean="0"/>
            <a:t>7325,0 тыс.руб.</a:t>
          </a:r>
          <a:endParaRPr lang="ru-RU" sz="1600" dirty="0"/>
        </a:p>
      </dgm:t>
    </dgm:pt>
    <dgm:pt modelId="{57C5E22B-9B67-4A42-9C88-7AC5C021460C}" type="parTrans" cxnId="{8A32A33E-7E37-4D50-A27E-788C38EB99BF}">
      <dgm:prSet/>
      <dgm:spPr/>
      <dgm:t>
        <a:bodyPr/>
        <a:lstStyle/>
        <a:p>
          <a:endParaRPr lang="ru-RU"/>
        </a:p>
      </dgm:t>
    </dgm:pt>
    <dgm:pt modelId="{91CB6B3C-1B06-406F-BC78-0E54B0CA4D8E}" type="sibTrans" cxnId="{8A32A33E-7E37-4D50-A27E-788C38EB99BF}">
      <dgm:prSet/>
      <dgm:spPr/>
      <dgm:t>
        <a:bodyPr/>
        <a:lstStyle/>
        <a:p>
          <a:endParaRPr lang="ru-RU"/>
        </a:p>
      </dgm:t>
    </dgm:pt>
    <dgm:pt modelId="{94358C0F-0610-4ACC-9A10-AEF58118D1A1}">
      <dgm:prSet phldrT="[Текст]"/>
      <dgm:spPr/>
      <dgm:t>
        <a:bodyPr/>
        <a:lstStyle/>
        <a:p>
          <a:r>
            <a:rPr lang="ru-RU" b="1" dirty="0" smtClean="0"/>
            <a:t>Доходы от использования имущества</a:t>
          </a:r>
          <a:endParaRPr lang="ru-RU" b="1" dirty="0"/>
        </a:p>
      </dgm:t>
    </dgm:pt>
    <dgm:pt modelId="{AFA9C4D0-9114-471B-A89D-6AFE10BCE71B}" type="parTrans" cxnId="{4B5C2069-07BF-4BA0-9EFF-71FA552E4857}">
      <dgm:prSet/>
      <dgm:spPr/>
      <dgm:t>
        <a:bodyPr/>
        <a:lstStyle/>
        <a:p>
          <a:endParaRPr lang="ru-RU"/>
        </a:p>
      </dgm:t>
    </dgm:pt>
    <dgm:pt modelId="{3A940A42-9070-4F9A-8C00-80F377B94DEF}" type="sibTrans" cxnId="{4B5C2069-07BF-4BA0-9EFF-71FA552E4857}">
      <dgm:prSet/>
      <dgm:spPr/>
      <dgm:t>
        <a:bodyPr/>
        <a:lstStyle/>
        <a:p>
          <a:endParaRPr lang="ru-RU"/>
        </a:p>
      </dgm:t>
    </dgm:pt>
    <dgm:pt modelId="{6C41B65A-FA0C-4D30-8E12-1A42A400FBBB}">
      <dgm:prSet phldrT="[Текст]" custT="1"/>
      <dgm:spPr/>
      <dgm:t>
        <a:bodyPr/>
        <a:lstStyle/>
        <a:p>
          <a:r>
            <a:rPr lang="ru-RU" sz="1600" dirty="0" smtClean="0"/>
            <a:t>550,0 тыс. руб.</a:t>
          </a:r>
          <a:endParaRPr lang="ru-RU" sz="1600" dirty="0"/>
        </a:p>
      </dgm:t>
    </dgm:pt>
    <dgm:pt modelId="{35DD18B1-ACB4-4E35-A6F8-B87794497D0A}" type="parTrans" cxnId="{A46BD4C4-2C36-4B41-85EE-EB0A7781E97D}">
      <dgm:prSet/>
      <dgm:spPr/>
      <dgm:t>
        <a:bodyPr/>
        <a:lstStyle/>
        <a:p>
          <a:endParaRPr lang="ru-RU"/>
        </a:p>
      </dgm:t>
    </dgm:pt>
    <dgm:pt modelId="{CCD43436-2202-40D9-B06E-6D8ACB8DFEDA}" type="sibTrans" cxnId="{A46BD4C4-2C36-4B41-85EE-EB0A7781E97D}">
      <dgm:prSet/>
      <dgm:spPr/>
      <dgm:t>
        <a:bodyPr/>
        <a:lstStyle/>
        <a:p>
          <a:endParaRPr lang="ru-RU"/>
        </a:p>
      </dgm:t>
    </dgm:pt>
    <dgm:pt modelId="{18D3D08D-428C-4E1F-B25F-1194C77A75BB}" type="pres">
      <dgm:prSet presAssocID="{E55D0D23-5DB1-457B-A721-9AC63E6916F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071BB8-3F89-42A7-873D-DEB4AC7AD9B3}" type="pres">
      <dgm:prSet presAssocID="{0A08FF05-C222-410A-A49E-82E686C5E500}" presName="linNode" presStyleCnt="0"/>
      <dgm:spPr/>
    </dgm:pt>
    <dgm:pt modelId="{13FF3AEF-CA62-44B1-928E-BFCD83892D15}" type="pres">
      <dgm:prSet presAssocID="{0A08FF05-C222-410A-A49E-82E686C5E500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FA2AB-2352-4BDF-A7C9-D814BB143B72}" type="pres">
      <dgm:prSet presAssocID="{0A08FF05-C222-410A-A49E-82E686C5E500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D7D56A-89AA-4E3A-A671-84381EDB33F0}" type="pres">
      <dgm:prSet presAssocID="{7EC0D946-FB56-4BD1-B31D-58367B2AC4F7}" presName="sp" presStyleCnt="0"/>
      <dgm:spPr/>
    </dgm:pt>
    <dgm:pt modelId="{610DDF99-F2A3-4E9E-8C01-D58E33D78E50}" type="pres">
      <dgm:prSet presAssocID="{3695C0E1-3413-43E0-BAB1-5F5AADBC7E99}" presName="linNode" presStyleCnt="0"/>
      <dgm:spPr/>
    </dgm:pt>
    <dgm:pt modelId="{38260E49-46E8-485F-81AE-44B0BD104DA8}" type="pres">
      <dgm:prSet presAssocID="{3695C0E1-3413-43E0-BAB1-5F5AADBC7E99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24DCE-D23A-4A09-B57B-FD15C7E63F9F}" type="pres">
      <dgm:prSet presAssocID="{3695C0E1-3413-43E0-BAB1-5F5AADBC7E99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EAE6D8-7865-4B4F-A36B-B9108AD888AE}" type="pres">
      <dgm:prSet presAssocID="{B9424D7D-D5D2-4537-BAB7-95F696786C22}" presName="sp" presStyleCnt="0"/>
      <dgm:spPr/>
    </dgm:pt>
    <dgm:pt modelId="{5631B907-D24E-48BE-8D82-2D4A072033A6}" type="pres">
      <dgm:prSet presAssocID="{3C75B51D-B05A-4A74-9008-C69098AB2B21}" presName="linNode" presStyleCnt="0"/>
      <dgm:spPr/>
    </dgm:pt>
    <dgm:pt modelId="{02675459-B830-4AA2-B8A0-B300572B8C59}" type="pres">
      <dgm:prSet presAssocID="{3C75B51D-B05A-4A74-9008-C69098AB2B21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14EA4C-E53C-43A9-A2D3-321EF22F7A15}" type="pres">
      <dgm:prSet presAssocID="{3C75B51D-B05A-4A74-9008-C69098AB2B21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1387E-7B22-4A56-BE61-FB7D37E2965E}" type="pres">
      <dgm:prSet presAssocID="{91CB6B3C-1B06-406F-BC78-0E54B0CA4D8E}" presName="sp" presStyleCnt="0"/>
      <dgm:spPr/>
    </dgm:pt>
    <dgm:pt modelId="{75C48E15-B547-431D-861D-5C1A9C4872B0}" type="pres">
      <dgm:prSet presAssocID="{6C41B65A-FA0C-4D30-8E12-1A42A400FBBB}" presName="linNode" presStyleCnt="0"/>
      <dgm:spPr/>
    </dgm:pt>
    <dgm:pt modelId="{21AACE11-98F2-45EE-887B-8535E3E916BF}" type="pres">
      <dgm:prSet presAssocID="{6C41B65A-FA0C-4D30-8E12-1A42A400FBBB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BFE736-554C-4302-8C7F-1B5D22E8EB39}" type="pres">
      <dgm:prSet presAssocID="{6C41B65A-FA0C-4D30-8E12-1A42A400FBBB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E13A32-9477-48D5-B293-B95C217FC54E}" srcId="{0A08FF05-C222-410A-A49E-82E686C5E500}" destId="{48A37959-D751-4C74-A849-86590EFC3B57}" srcOrd="0" destOrd="0" parTransId="{77EA57E2-1024-48B9-BE16-2F4DF38D60EB}" sibTransId="{BAAA9462-F8AE-406C-9B78-D7C38340BACE}"/>
    <dgm:cxn modelId="{757C480A-F807-4168-B016-A16E51923CE9}" srcId="{6C41B65A-FA0C-4D30-8E12-1A42A400FBBB}" destId="{FC469221-3275-4CBF-838B-BB3D319FF59F}" srcOrd="0" destOrd="0" parTransId="{F9CE6C5B-7A6A-4E17-8BCD-EDB396203809}" sibTransId="{8BB62EE6-870E-4085-9BCE-78AD99AEDA32}"/>
    <dgm:cxn modelId="{31E513E9-A3AA-4E4C-A121-D2FE63DED3EA}" type="presOf" srcId="{FC469221-3275-4CBF-838B-BB3D319FF59F}" destId="{E7BFE736-554C-4302-8C7F-1B5D22E8EB39}" srcOrd="0" destOrd="0" presId="urn:microsoft.com/office/officeart/2005/8/layout/vList5"/>
    <dgm:cxn modelId="{B2A6E3E8-9BD7-46E4-8480-56A7E7488CF2}" type="presOf" srcId="{3C1C2496-0300-4D67-B313-81E639ED05F8}" destId="{BF524DCE-D23A-4A09-B57B-FD15C7E63F9F}" srcOrd="0" destOrd="0" presId="urn:microsoft.com/office/officeart/2005/8/layout/vList5"/>
    <dgm:cxn modelId="{7736B2FA-16AC-4A82-9494-9C08629BDE99}" type="presOf" srcId="{94358C0F-0610-4ACC-9A10-AEF58118D1A1}" destId="{E314EA4C-E53C-43A9-A2D3-321EF22F7A15}" srcOrd="0" destOrd="0" presId="urn:microsoft.com/office/officeart/2005/8/layout/vList5"/>
    <dgm:cxn modelId="{6A3A3A1A-7E46-4D42-BDF0-CEA19BD5CFF7}" type="presOf" srcId="{E55D0D23-5DB1-457B-A721-9AC63E6916FE}" destId="{18D3D08D-428C-4E1F-B25F-1194C77A75BB}" srcOrd="0" destOrd="0" presId="urn:microsoft.com/office/officeart/2005/8/layout/vList5"/>
    <dgm:cxn modelId="{59498B1B-31D0-4D43-B7FA-D8186815B6A0}" type="presOf" srcId="{6C41B65A-FA0C-4D30-8E12-1A42A400FBBB}" destId="{21AACE11-98F2-45EE-887B-8535E3E916BF}" srcOrd="0" destOrd="0" presId="urn:microsoft.com/office/officeart/2005/8/layout/vList5"/>
    <dgm:cxn modelId="{6AD646E3-C959-4897-BE54-16AC8F901CBE}" type="presOf" srcId="{3C75B51D-B05A-4A74-9008-C69098AB2B21}" destId="{02675459-B830-4AA2-B8A0-B300572B8C59}" srcOrd="0" destOrd="0" presId="urn:microsoft.com/office/officeart/2005/8/layout/vList5"/>
    <dgm:cxn modelId="{A46BD4C4-2C36-4B41-85EE-EB0A7781E97D}" srcId="{E55D0D23-5DB1-457B-A721-9AC63E6916FE}" destId="{6C41B65A-FA0C-4D30-8E12-1A42A400FBBB}" srcOrd="3" destOrd="0" parTransId="{35DD18B1-ACB4-4E35-A6F8-B87794497D0A}" sibTransId="{CCD43436-2202-40D9-B06E-6D8ACB8DFEDA}"/>
    <dgm:cxn modelId="{65FD1871-4690-40F3-AE3A-1E44901BCF42}" srcId="{E55D0D23-5DB1-457B-A721-9AC63E6916FE}" destId="{0A08FF05-C222-410A-A49E-82E686C5E500}" srcOrd="0" destOrd="0" parTransId="{94A58421-26DF-44E2-9818-93C485BE9698}" sibTransId="{7EC0D946-FB56-4BD1-B31D-58367B2AC4F7}"/>
    <dgm:cxn modelId="{4B5C2069-07BF-4BA0-9EFF-71FA552E4857}" srcId="{3C75B51D-B05A-4A74-9008-C69098AB2B21}" destId="{94358C0F-0610-4ACC-9A10-AEF58118D1A1}" srcOrd="0" destOrd="0" parTransId="{AFA9C4D0-9114-471B-A89D-6AFE10BCE71B}" sibTransId="{3A940A42-9070-4F9A-8C00-80F377B94DEF}"/>
    <dgm:cxn modelId="{895C5EB3-106B-4D56-94EE-FF9CE5A8A3CF}" srcId="{E55D0D23-5DB1-457B-A721-9AC63E6916FE}" destId="{3695C0E1-3413-43E0-BAB1-5F5AADBC7E99}" srcOrd="1" destOrd="0" parTransId="{CDFB97A7-E1A5-4946-9F29-3B594B684110}" sibTransId="{B9424D7D-D5D2-4537-BAB7-95F696786C22}"/>
    <dgm:cxn modelId="{4A8B09F4-0079-4096-871A-047D2483E2DC}" type="presOf" srcId="{0A08FF05-C222-410A-A49E-82E686C5E500}" destId="{13FF3AEF-CA62-44B1-928E-BFCD83892D15}" srcOrd="0" destOrd="0" presId="urn:microsoft.com/office/officeart/2005/8/layout/vList5"/>
    <dgm:cxn modelId="{83A06DEF-531C-4F6A-AA59-E5288C171B29}" type="presOf" srcId="{3695C0E1-3413-43E0-BAB1-5F5AADBC7E99}" destId="{38260E49-46E8-485F-81AE-44B0BD104DA8}" srcOrd="0" destOrd="0" presId="urn:microsoft.com/office/officeart/2005/8/layout/vList5"/>
    <dgm:cxn modelId="{8A32A33E-7E37-4D50-A27E-788C38EB99BF}" srcId="{E55D0D23-5DB1-457B-A721-9AC63E6916FE}" destId="{3C75B51D-B05A-4A74-9008-C69098AB2B21}" srcOrd="2" destOrd="0" parTransId="{57C5E22B-9B67-4A42-9C88-7AC5C021460C}" sibTransId="{91CB6B3C-1B06-406F-BC78-0E54B0CA4D8E}"/>
    <dgm:cxn modelId="{2A9DCB6C-E20A-4121-A10F-04049847B256}" srcId="{3695C0E1-3413-43E0-BAB1-5F5AADBC7E99}" destId="{3C1C2496-0300-4D67-B313-81E639ED05F8}" srcOrd="0" destOrd="0" parTransId="{DA32124C-6EA9-4044-A4CD-9E7E61A7F213}" sibTransId="{6BAEF11D-5AC9-424D-98F3-AE7EB72AC31D}"/>
    <dgm:cxn modelId="{BE4228E3-D1D4-4907-B913-6AF517D3C504}" type="presOf" srcId="{48A37959-D751-4C74-A849-86590EFC3B57}" destId="{1EEFA2AB-2352-4BDF-A7C9-D814BB143B72}" srcOrd="0" destOrd="0" presId="urn:microsoft.com/office/officeart/2005/8/layout/vList5"/>
    <dgm:cxn modelId="{B3F006D6-A6C2-4652-81FE-25B869828551}" type="presParOf" srcId="{18D3D08D-428C-4E1F-B25F-1194C77A75BB}" destId="{E4071BB8-3F89-42A7-873D-DEB4AC7AD9B3}" srcOrd="0" destOrd="0" presId="urn:microsoft.com/office/officeart/2005/8/layout/vList5"/>
    <dgm:cxn modelId="{68109A7C-1C34-4FA5-8A57-FCB7CBE586A3}" type="presParOf" srcId="{E4071BB8-3F89-42A7-873D-DEB4AC7AD9B3}" destId="{13FF3AEF-CA62-44B1-928E-BFCD83892D15}" srcOrd="0" destOrd="0" presId="urn:microsoft.com/office/officeart/2005/8/layout/vList5"/>
    <dgm:cxn modelId="{7529D09D-D231-4832-AAF3-312242270AD2}" type="presParOf" srcId="{E4071BB8-3F89-42A7-873D-DEB4AC7AD9B3}" destId="{1EEFA2AB-2352-4BDF-A7C9-D814BB143B72}" srcOrd="1" destOrd="0" presId="urn:microsoft.com/office/officeart/2005/8/layout/vList5"/>
    <dgm:cxn modelId="{8A11813D-3384-4503-8DB1-5E735DA70BE4}" type="presParOf" srcId="{18D3D08D-428C-4E1F-B25F-1194C77A75BB}" destId="{5CD7D56A-89AA-4E3A-A671-84381EDB33F0}" srcOrd="1" destOrd="0" presId="urn:microsoft.com/office/officeart/2005/8/layout/vList5"/>
    <dgm:cxn modelId="{62311646-B0C4-4B01-97C7-62278D829FEF}" type="presParOf" srcId="{18D3D08D-428C-4E1F-B25F-1194C77A75BB}" destId="{610DDF99-F2A3-4E9E-8C01-D58E33D78E50}" srcOrd="2" destOrd="0" presId="urn:microsoft.com/office/officeart/2005/8/layout/vList5"/>
    <dgm:cxn modelId="{343A5EA3-4D57-47DE-8DBF-3B1C72221CEB}" type="presParOf" srcId="{610DDF99-F2A3-4E9E-8C01-D58E33D78E50}" destId="{38260E49-46E8-485F-81AE-44B0BD104DA8}" srcOrd="0" destOrd="0" presId="urn:microsoft.com/office/officeart/2005/8/layout/vList5"/>
    <dgm:cxn modelId="{F2B6AC62-09BB-491A-B6AE-B4DE71C502E1}" type="presParOf" srcId="{610DDF99-F2A3-4E9E-8C01-D58E33D78E50}" destId="{BF524DCE-D23A-4A09-B57B-FD15C7E63F9F}" srcOrd="1" destOrd="0" presId="urn:microsoft.com/office/officeart/2005/8/layout/vList5"/>
    <dgm:cxn modelId="{64A22786-58BA-491A-9BF3-30B8FCADF55C}" type="presParOf" srcId="{18D3D08D-428C-4E1F-B25F-1194C77A75BB}" destId="{D1EAE6D8-7865-4B4F-A36B-B9108AD888AE}" srcOrd="3" destOrd="0" presId="urn:microsoft.com/office/officeart/2005/8/layout/vList5"/>
    <dgm:cxn modelId="{E4C704DD-29D5-4E33-AC62-80CC0E1FE638}" type="presParOf" srcId="{18D3D08D-428C-4E1F-B25F-1194C77A75BB}" destId="{5631B907-D24E-48BE-8D82-2D4A072033A6}" srcOrd="4" destOrd="0" presId="urn:microsoft.com/office/officeart/2005/8/layout/vList5"/>
    <dgm:cxn modelId="{39245670-7149-41BA-BB3E-2938583D75F4}" type="presParOf" srcId="{5631B907-D24E-48BE-8D82-2D4A072033A6}" destId="{02675459-B830-4AA2-B8A0-B300572B8C59}" srcOrd="0" destOrd="0" presId="urn:microsoft.com/office/officeart/2005/8/layout/vList5"/>
    <dgm:cxn modelId="{A6A8AB70-9556-4BFB-9172-E19ED2E70CC7}" type="presParOf" srcId="{5631B907-D24E-48BE-8D82-2D4A072033A6}" destId="{E314EA4C-E53C-43A9-A2D3-321EF22F7A15}" srcOrd="1" destOrd="0" presId="urn:microsoft.com/office/officeart/2005/8/layout/vList5"/>
    <dgm:cxn modelId="{788AB064-84AD-4CAF-B369-B75BDC606F14}" type="presParOf" srcId="{18D3D08D-428C-4E1F-B25F-1194C77A75BB}" destId="{3EB1387E-7B22-4A56-BE61-FB7D37E2965E}" srcOrd="5" destOrd="0" presId="urn:microsoft.com/office/officeart/2005/8/layout/vList5"/>
    <dgm:cxn modelId="{74B76027-7776-493E-A7E3-69E785D0EAEB}" type="presParOf" srcId="{18D3D08D-428C-4E1F-B25F-1194C77A75BB}" destId="{75C48E15-B547-431D-861D-5C1A9C4872B0}" srcOrd="6" destOrd="0" presId="urn:microsoft.com/office/officeart/2005/8/layout/vList5"/>
    <dgm:cxn modelId="{CF93B197-A797-47E6-ADF8-EC0762B6787C}" type="presParOf" srcId="{75C48E15-B547-431D-861D-5C1A9C4872B0}" destId="{21AACE11-98F2-45EE-887B-8535E3E916BF}" srcOrd="0" destOrd="0" presId="urn:microsoft.com/office/officeart/2005/8/layout/vList5"/>
    <dgm:cxn modelId="{77D83B6A-F9A8-4811-84E9-97A45CF5E566}" type="presParOf" srcId="{75C48E15-B547-431D-861D-5C1A9C4872B0}" destId="{E7BFE736-554C-4302-8C7F-1B5D22E8EB3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34E9CC1-EEA2-42A9-9F1B-E53978213501}" type="doc">
      <dgm:prSet loTypeId="urn:microsoft.com/office/officeart/2005/8/layout/vList5" loCatId="list" qsTypeId="urn:microsoft.com/office/officeart/2005/8/quickstyle/3d4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1C670E8-96E4-442F-86CA-FF17509FDE2D}">
      <dgm:prSet phldrT="[Текст]" custT="1"/>
      <dgm:spPr/>
      <dgm:t>
        <a:bodyPr/>
        <a:lstStyle/>
        <a:p>
          <a:r>
            <a:rPr lang="ru-RU" sz="1400" dirty="0" smtClean="0"/>
            <a:t>550,0 </a:t>
          </a:r>
          <a:r>
            <a:rPr lang="ru-RU" sz="1700" dirty="0" smtClean="0"/>
            <a:t>тыс.руб.</a:t>
          </a:r>
          <a:endParaRPr lang="ru-RU" sz="1700" dirty="0"/>
        </a:p>
      </dgm:t>
    </dgm:pt>
    <dgm:pt modelId="{F12864D0-9418-4BCD-844B-ED5932074A38}" type="parTrans" cxnId="{09FE6D71-B67E-4964-9A7B-78C8B808B7F4}">
      <dgm:prSet/>
      <dgm:spPr/>
      <dgm:t>
        <a:bodyPr/>
        <a:lstStyle/>
        <a:p>
          <a:endParaRPr lang="ru-RU"/>
        </a:p>
      </dgm:t>
    </dgm:pt>
    <dgm:pt modelId="{5E8031D1-5F74-4ADF-B140-9B9C57880F54}" type="sibTrans" cxnId="{09FE6D71-B67E-4964-9A7B-78C8B808B7F4}">
      <dgm:prSet/>
      <dgm:spPr/>
      <dgm:t>
        <a:bodyPr/>
        <a:lstStyle/>
        <a:p>
          <a:endParaRPr lang="ru-RU"/>
        </a:p>
      </dgm:t>
    </dgm:pt>
    <dgm:pt modelId="{9DDDFD74-C4E2-45D2-8045-0167B0309CC1}">
      <dgm:prSet phldrT="[Текст]"/>
      <dgm:spPr/>
      <dgm:t>
        <a:bodyPr/>
        <a:lstStyle/>
        <a:p>
          <a:r>
            <a:rPr lang="ru-RU" dirty="0" smtClean="0"/>
            <a:t>Штрафы, санкции, возмещение ущерба</a:t>
          </a:r>
          <a:endParaRPr lang="ru-RU" dirty="0"/>
        </a:p>
      </dgm:t>
    </dgm:pt>
    <dgm:pt modelId="{069E57A2-DF78-4D52-816F-20F36A610A00}" type="parTrans" cxnId="{966D4B79-0317-40DA-8601-CE663E092278}">
      <dgm:prSet/>
      <dgm:spPr/>
      <dgm:t>
        <a:bodyPr/>
        <a:lstStyle/>
        <a:p>
          <a:endParaRPr lang="ru-RU"/>
        </a:p>
      </dgm:t>
    </dgm:pt>
    <dgm:pt modelId="{7A75A83E-EEA5-4B7B-84F1-A58BFDF4EBD0}" type="sibTrans" cxnId="{966D4B79-0317-40DA-8601-CE663E092278}">
      <dgm:prSet/>
      <dgm:spPr/>
      <dgm:t>
        <a:bodyPr/>
        <a:lstStyle/>
        <a:p>
          <a:endParaRPr lang="ru-RU"/>
        </a:p>
      </dgm:t>
    </dgm:pt>
    <dgm:pt modelId="{550ECAA3-D78E-4A3A-ABAF-879A12B26C61}">
      <dgm:prSet phldrT="[Текст]" custT="1"/>
      <dgm:spPr/>
      <dgm:t>
        <a:bodyPr/>
        <a:lstStyle/>
        <a:p>
          <a:r>
            <a:rPr lang="ru-RU" sz="1400" dirty="0" smtClean="0"/>
            <a:t>17,0 тыс. руб.</a:t>
          </a:r>
          <a:endParaRPr lang="ru-RU" sz="1400" dirty="0"/>
        </a:p>
      </dgm:t>
    </dgm:pt>
    <dgm:pt modelId="{49E44ECA-C86B-43A2-9331-7553BE8EF838}" type="parTrans" cxnId="{B00C24B0-B893-499E-93E5-C96D7DE3A56F}">
      <dgm:prSet/>
      <dgm:spPr/>
      <dgm:t>
        <a:bodyPr/>
        <a:lstStyle/>
        <a:p>
          <a:endParaRPr lang="ru-RU"/>
        </a:p>
      </dgm:t>
    </dgm:pt>
    <dgm:pt modelId="{0FB6E0C4-4C21-4E63-8001-8159DF43400F}" type="sibTrans" cxnId="{B00C24B0-B893-499E-93E5-C96D7DE3A56F}">
      <dgm:prSet/>
      <dgm:spPr/>
      <dgm:t>
        <a:bodyPr/>
        <a:lstStyle/>
        <a:p>
          <a:endParaRPr lang="ru-RU"/>
        </a:p>
      </dgm:t>
    </dgm:pt>
    <dgm:pt modelId="{261A2551-A0E0-4412-BB03-B3D915C3AA18}">
      <dgm:prSet phldrT="[Текст]"/>
      <dgm:spPr/>
      <dgm:t>
        <a:bodyPr/>
        <a:lstStyle/>
        <a:p>
          <a:r>
            <a:rPr lang="ru-RU" dirty="0" smtClean="0"/>
            <a:t>Платежи при пользовании природными ресурсами</a:t>
          </a:r>
          <a:endParaRPr lang="ru-RU" dirty="0"/>
        </a:p>
      </dgm:t>
    </dgm:pt>
    <dgm:pt modelId="{EC188D2D-E109-4AF5-824D-44E60452E0D6}" type="parTrans" cxnId="{3CD047D2-ABED-4224-85C5-FE0BE10A84E7}">
      <dgm:prSet/>
      <dgm:spPr/>
      <dgm:t>
        <a:bodyPr/>
        <a:lstStyle/>
        <a:p>
          <a:endParaRPr lang="ru-RU"/>
        </a:p>
      </dgm:t>
    </dgm:pt>
    <dgm:pt modelId="{AA683FC4-B8DB-4893-9575-75C457C0BCA4}" type="sibTrans" cxnId="{3CD047D2-ABED-4224-85C5-FE0BE10A84E7}">
      <dgm:prSet/>
      <dgm:spPr/>
      <dgm:t>
        <a:bodyPr/>
        <a:lstStyle/>
        <a:p>
          <a:endParaRPr lang="ru-RU"/>
        </a:p>
      </dgm:t>
    </dgm:pt>
    <dgm:pt modelId="{760D3487-ECAF-46B6-BEB0-B52A62FF9B90}">
      <dgm:prSet phldrT="[Текст]"/>
      <dgm:spPr/>
      <dgm:t>
        <a:bodyPr/>
        <a:lstStyle/>
        <a:p>
          <a:r>
            <a:rPr lang="ru-RU" dirty="0" smtClean="0"/>
            <a:t>Доходы от продажи материальных и нематериальных активов</a:t>
          </a:r>
          <a:endParaRPr lang="ru-RU" dirty="0"/>
        </a:p>
      </dgm:t>
    </dgm:pt>
    <dgm:pt modelId="{66B5A42F-DC8D-4635-8739-1247FE376005}" type="parTrans" cxnId="{98D3FFCB-8084-4C40-903E-C484EB25D5EB}">
      <dgm:prSet/>
      <dgm:spPr/>
      <dgm:t>
        <a:bodyPr/>
        <a:lstStyle/>
        <a:p>
          <a:endParaRPr lang="ru-RU"/>
        </a:p>
      </dgm:t>
    </dgm:pt>
    <dgm:pt modelId="{FE5330D4-AACB-45F6-9F93-C4FF35667576}" type="sibTrans" cxnId="{98D3FFCB-8084-4C40-903E-C484EB25D5EB}">
      <dgm:prSet/>
      <dgm:spPr/>
      <dgm:t>
        <a:bodyPr/>
        <a:lstStyle/>
        <a:p>
          <a:endParaRPr lang="ru-RU"/>
        </a:p>
      </dgm:t>
    </dgm:pt>
    <dgm:pt modelId="{4B918366-455A-4D34-922C-C9BCCCA67433}">
      <dgm:prSet phldrT="[Текст]" custT="1"/>
      <dgm:spPr/>
      <dgm:t>
        <a:bodyPr/>
        <a:lstStyle/>
        <a:p>
          <a:r>
            <a:rPr lang="ru-RU" sz="1400" dirty="0" smtClean="0"/>
            <a:t>7325,0 тыс. </a:t>
          </a:r>
          <a:r>
            <a:rPr lang="ru-RU" sz="1400" dirty="0" err="1" smtClean="0"/>
            <a:t>руб</a:t>
          </a:r>
          <a:endParaRPr lang="ru-RU" sz="1400" dirty="0"/>
        </a:p>
      </dgm:t>
    </dgm:pt>
    <dgm:pt modelId="{C4457F8B-B5B3-4766-89B6-1053F87726DA}" type="parTrans" cxnId="{8B1A3B9C-7808-4E35-81D3-6E9D2C962D7A}">
      <dgm:prSet/>
      <dgm:spPr/>
      <dgm:t>
        <a:bodyPr/>
        <a:lstStyle/>
        <a:p>
          <a:endParaRPr lang="ru-RU"/>
        </a:p>
      </dgm:t>
    </dgm:pt>
    <dgm:pt modelId="{780DC337-5066-49D4-BFC7-D5F6ED7B856E}" type="sibTrans" cxnId="{8B1A3B9C-7808-4E35-81D3-6E9D2C962D7A}">
      <dgm:prSet/>
      <dgm:spPr/>
      <dgm:t>
        <a:bodyPr/>
        <a:lstStyle/>
        <a:p>
          <a:endParaRPr lang="ru-RU"/>
        </a:p>
      </dgm:t>
    </dgm:pt>
    <dgm:pt modelId="{612F825F-80B0-47BB-9F4E-70A7417419E7}">
      <dgm:prSet phldrT="[Текст]"/>
      <dgm:spPr/>
      <dgm:t>
        <a:bodyPr/>
        <a:lstStyle/>
        <a:p>
          <a:r>
            <a:rPr lang="ru-RU" dirty="0" smtClean="0"/>
            <a:t>Доходы от использования имущества</a:t>
          </a:r>
          <a:endParaRPr lang="ru-RU" dirty="0"/>
        </a:p>
      </dgm:t>
    </dgm:pt>
    <dgm:pt modelId="{A65D395E-14AE-4F95-9E62-3F74A37B542F}" type="parTrans" cxnId="{0FFE9399-9B46-455C-944E-B1434F35DCCB}">
      <dgm:prSet/>
      <dgm:spPr/>
      <dgm:t>
        <a:bodyPr/>
        <a:lstStyle/>
        <a:p>
          <a:endParaRPr lang="ru-RU"/>
        </a:p>
      </dgm:t>
    </dgm:pt>
    <dgm:pt modelId="{7463E11E-01D3-43AC-A99C-E4C0589E25C9}" type="sibTrans" cxnId="{0FFE9399-9B46-455C-944E-B1434F35DCCB}">
      <dgm:prSet/>
      <dgm:spPr/>
      <dgm:t>
        <a:bodyPr/>
        <a:lstStyle/>
        <a:p>
          <a:endParaRPr lang="ru-RU"/>
        </a:p>
      </dgm:t>
    </dgm:pt>
    <dgm:pt modelId="{93F0EEC3-D5B0-49B3-9DAA-3083BF4A3130}">
      <dgm:prSet phldrT="[Текст]" custT="1"/>
      <dgm:spPr/>
      <dgm:t>
        <a:bodyPr/>
        <a:lstStyle/>
        <a:p>
          <a:r>
            <a:rPr lang="ru-RU" sz="1400" dirty="0" smtClean="0"/>
            <a:t>550,0 тыс. руб.</a:t>
          </a:r>
          <a:endParaRPr lang="ru-RU" sz="1400" dirty="0"/>
        </a:p>
      </dgm:t>
    </dgm:pt>
    <dgm:pt modelId="{469A0D06-A9F7-4800-84DC-2590E69D51CA}" type="parTrans" cxnId="{24F88F5B-51DE-49E1-A6AF-CCC50189279F}">
      <dgm:prSet/>
      <dgm:spPr/>
      <dgm:t>
        <a:bodyPr/>
        <a:lstStyle/>
        <a:p>
          <a:endParaRPr lang="ru-RU"/>
        </a:p>
      </dgm:t>
    </dgm:pt>
    <dgm:pt modelId="{791C65F0-0DBA-4358-B37A-293FB222DE46}" type="sibTrans" cxnId="{24F88F5B-51DE-49E1-A6AF-CCC50189279F}">
      <dgm:prSet/>
      <dgm:spPr/>
      <dgm:t>
        <a:bodyPr/>
        <a:lstStyle/>
        <a:p>
          <a:endParaRPr lang="ru-RU"/>
        </a:p>
      </dgm:t>
    </dgm:pt>
    <dgm:pt modelId="{56772BDD-89A8-4EEB-82BE-10355769B96D}" type="pres">
      <dgm:prSet presAssocID="{434E9CC1-EEA2-42A9-9F1B-E539782135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A378AF-22AB-4D6E-A86F-67FE81537142}" type="pres">
      <dgm:prSet presAssocID="{61C670E8-96E4-442F-86CA-FF17509FDE2D}" presName="linNode" presStyleCnt="0"/>
      <dgm:spPr/>
    </dgm:pt>
    <dgm:pt modelId="{EE17BBD2-2725-482D-8C12-21A1E163D4F6}" type="pres">
      <dgm:prSet presAssocID="{61C670E8-96E4-442F-86CA-FF17509FDE2D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B0BB1A-8DB1-43BC-A855-B5AE32278430}" type="pres">
      <dgm:prSet presAssocID="{61C670E8-96E4-442F-86CA-FF17509FDE2D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5D7DCE-B16E-4726-98DE-E34781A1C0CB}" type="pres">
      <dgm:prSet presAssocID="{5E8031D1-5F74-4ADF-B140-9B9C57880F54}" presName="sp" presStyleCnt="0"/>
      <dgm:spPr/>
    </dgm:pt>
    <dgm:pt modelId="{4B2A4EAF-B696-4A4E-BEDA-C2B666A7C412}" type="pres">
      <dgm:prSet presAssocID="{550ECAA3-D78E-4A3A-ABAF-879A12B26C61}" presName="linNode" presStyleCnt="0"/>
      <dgm:spPr/>
    </dgm:pt>
    <dgm:pt modelId="{0FCAD209-4625-46F6-957C-8B0B05F66DD1}" type="pres">
      <dgm:prSet presAssocID="{550ECAA3-D78E-4A3A-ABAF-879A12B26C61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ECC07-4430-4A11-BC00-33CA08D1D306}" type="pres">
      <dgm:prSet presAssocID="{550ECAA3-D78E-4A3A-ABAF-879A12B26C61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7D469A-AD22-4CDF-AD9B-1AE8F8C4C896}" type="pres">
      <dgm:prSet presAssocID="{0FB6E0C4-4C21-4E63-8001-8159DF43400F}" presName="sp" presStyleCnt="0"/>
      <dgm:spPr/>
    </dgm:pt>
    <dgm:pt modelId="{B637059E-F43F-4BCC-84FC-2679360D766F}" type="pres">
      <dgm:prSet presAssocID="{4B918366-455A-4D34-922C-C9BCCCA67433}" presName="linNode" presStyleCnt="0"/>
      <dgm:spPr/>
    </dgm:pt>
    <dgm:pt modelId="{B1459243-98CE-47F4-90FB-4B372DC5E79E}" type="pres">
      <dgm:prSet presAssocID="{4B918366-455A-4D34-922C-C9BCCCA67433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155E5-4627-460D-9393-A1BFBAEDE636}" type="pres">
      <dgm:prSet presAssocID="{4B918366-455A-4D34-922C-C9BCCCA67433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721B9-7D61-4766-8A4F-2A5898ECB707}" type="pres">
      <dgm:prSet presAssocID="{780DC337-5066-49D4-BFC7-D5F6ED7B856E}" presName="sp" presStyleCnt="0"/>
      <dgm:spPr/>
    </dgm:pt>
    <dgm:pt modelId="{9593F8CD-C377-442D-A071-3F1C7238CA7C}" type="pres">
      <dgm:prSet presAssocID="{93F0EEC3-D5B0-49B3-9DAA-3083BF4A3130}" presName="linNode" presStyleCnt="0"/>
      <dgm:spPr/>
    </dgm:pt>
    <dgm:pt modelId="{73581412-01D9-4CE6-BD39-58A7BDF91B7D}" type="pres">
      <dgm:prSet presAssocID="{93F0EEC3-D5B0-49B3-9DAA-3083BF4A3130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A682F1-D17C-49F7-A85D-41C24D3B27E3}" type="pres">
      <dgm:prSet presAssocID="{93F0EEC3-D5B0-49B3-9DAA-3083BF4A3130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5647A1-6F1C-4811-B91A-C918FCCA5CF1}" type="presOf" srcId="{93F0EEC3-D5B0-49B3-9DAA-3083BF4A3130}" destId="{73581412-01D9-4CE6-BD39-58A7BDF91B7D}" srcOrd="0" destOrd="0" presId="urn:microsoft.com/office/officeart/2005/8/layout/vList5"/>
    <dgm:cxn modelId="{0FB717D5-3DC2-414A-A091-19AA6C805E71}" type="presOf" srcId="{434E9CC1-EEA2-42A9-9F1B-E53978213501}" destId="{56772BDD-89A8-4EEB-82BE-10355769B96D}" srcOrd="0" destOrd="0" presId="urn:microsoft.com/office/officeart/2005/8/layout/vList5"/>
    <dgm:cxn modelId="{98D3FFCB-8084-4C40-903E-C484EB25D5EB}" srcId="{93F0EEC3-D5B0-49B3-9DAA-3083BF4A3130}" destId="{760D3487-ECAF-46B6-BEB0-B52A62FF9B90}" srcOrd="0" destOrd="0" parTransId="{66B5A42F-DC8D-4635-8739-1247FE376005}" sibTransId="{FE5330D4-AACB-45F6-9F93-C4FF35667576}"/>
    <dgm:cxn modelId="{2FC237C0-10C3-4366-915C-7A87003D69BA}" type="presOf" srcId="{9DDDFD74-C4E2-45D2-8045-0167B0309CC1}" destId="{D4B0BB1A-8DB1-43BC-A855-B5AE32278430}" srcOrd="0" destOrd="0" presId="urn:microsoft.com/office/officeart/2005/8/layout/vList5"/>
    <dgm:cxn modelId="{E476B6DD-2B5F-4E5C-8ADA-58E4DA424741}" type="presOf" srcId="{612F825F-80B0-47BB-9F4E-70A7417419E7}" destId="{8E4155E5-4627-460D-9393-A1BFBAEDE636}" srcOrd="0" destOrd="0" presId="urn:microsoft.com/office/officeart/2005/8/layout/vList5"/>
    <dgm:cxn modelId="{A91C0034-5F63-4BCC-B270-60BD3B485B0E}" type="presOf" srcId="{261A2551-A0E0-4412-BB03-B3D915C3AA18}" destId="{275ECC07-4430-4A11-BC00-33CA08D1D306}" srcOrd="0" destOrd="0" presId="urn:microsoft.com/office/officeart/2005/8/layout/vList5"/>
    <dgm:cxn modelId="{2F873CBC-22A5-425E-AA8A-90DC2FE24959}" type="presOf" srcId="{550ECAA3-D78E-4A3A-ABAF-879A12B26C61}" destId="{0FCAD209-4625-46F6-957C-8B0B05F66DD1}" srcOrd="0" destOrd="0" presId="urn:microsoft.com/office/officeart/2005/8/layout/vList5"/>
    <dgm:cxn modelId="{8B1A3B9C-7808-4E35-81D3-6E9D2C962D7A}" srcId="{434E9CC1-EEA2-42A9-9F1B-E53978213501}" destId="{4B918366-455A-4D34-922C-C9BCCCA67433}" srcOrd="2" destOrd="0" parTransId="{C4457F8B-B5B3-4766-89B6-1053F87726DA}" sibTransId="{780DC337-5066-49D4-BFC7-D5F6ED7B856E}"/>
    <dgm:cxn modelId="{09FE6D71-B67E-4964-9A7B-78C8B808B7F4}" srcId="{434E9CC1-EEA2-42A9-9F1B-E53978213501}" destId="{61C670E8-96E4-442F-86CA-FF17509FDE2D}" srcOrd="0" destOrd="0" parTransId="{F12864D0-9418-4BCD-844B-ED5932074A38}" sibTransId="{5E8031D1-5F74-4ADF-B140-9B9C57880F54}"/>
    <dgm:cxn modelId="{0FFE9399-9B46-455C-944E-B1434F35DCCB}" srcId="{4B918366-455A-4D34-922C-C9BCCCA67433}" destId="{612F825F-80B0-47BB-9F4E-70A7417419E7}" srcOrd="0" destOrd="0" parTransId="{A65D395E-14AE-4F95-9E62-3F74A37B542F}" sibTransId="{7463E11E-01D3-43AC-A99C-E4C0589E25C9}"/>
    <dgm:cxn modelId="{966D4B79-0317-40DA-8601-CE663E092278}" srcId="{61C670E8-96E4-442F-86CA-FF17509FDE2D}" destId="{9DDDFD74-C4E2-45D2-8045-0167B0309CC1}" srcOrd="0" destOrd="0" parTransId="{069E57A2-DF78-4D52-816F-20F36A610A00}" sibTransId="{7A75A83E-EEA5-4B7B-84F1-A58BFDF4EBD0}"/>
    <dgm:cxn modelId="{19389F97-4212-4E34-BCA5-A153832CC6DA}" type="presOf" srcId="{760D3487-ECAF-46B6-BEB0-B52A62FF9B90}" destId="{85A682F1-D17C-49F7-A85D-41C24D3B27E3}" srcOrd="0" destOrd="0" presId="urn:microsoft.com/office/officeart/2005/8/layout/vList5"/>
    <dgm:cxn modelId="{274AC9EA-DA43-46C0-88B3-1F734F136334}" type="presOf" srcId="{61C670E8-96E4-442F-86CA-FF17509FDE2D}" destId="{EE17BBD2-2725-482D-8C12-21A1E163D4F6}" srcOrd="0" destOrd="0" presId="urn:microsoft.com/office/officeart/2005/8/layout/vList5"/>
    <dgm:cxn modelId="{17F20A54-1560-4C32-9E29-1AB422628233}" type="presOf" srcId="{4B918366-455A-4D34-922C-C9BCCCA67433}" destId="{B1459243-98CE-47F4-90FB-4B372DC5E79E}" srcOrd="0" destOrd="0" presId="urn:microsoft.com/office/officeart/2005/8/layout/vList5"/>
    <dgm:cxn modelId="{3CD047D2-ABED-4224-85C5-FE0BE10A84E7}" srcId="{550ECAA3-D78E-4A3A-ABAF-879A12B26C61}" destId="{261A2551-A0E0-4412-BB03-B3D915C3AA18}" srcOrd="0" destOrd="0" parTransId="{EC188D2D-E109-4AF5-824D-44E60452E0D6}" sibTransId="{AA683FC4-B8DB-4893-9575-75C457C0BCA4}"/>
    <dgm:cxn modelId="{B00C24B0-B893-499E-93E5-C96D7DE3A56F}" srcId="{434E9CC1-EEA2-42A9-9F1B-E53978213501}" destId="{550ECAA3-D78E-4A3A-ABAF-879A12B26C61}" srcOrd="1" destOrd="0" parTransId="{49E44ECA-C86B-43A2-9331-7553BE8EF838}" sibTransId="{0FB6E0C4-4C21-4E63-8001-8159DF43400F}"/>
    <dgm:cxn modelId="{24F88F5B-51DE-49E1-A6AF-CCC50189279F}" srcId="{434E9CC1-EEA2-42A9-9F1B-E53978213501}" destId="{93F0EEC3-D5B0-49B3-9DAA-3083BF4A3130}" srcOrd="3" destOrd="0" parTransId="{469A0D06-A9F7-4800-84DC-2590E69D51CA}" sibTransId="{791C65F0-0DBA-4358-B37A-293FB222DE46}"/>
    <dgm:cxn modelId="{6EDB33A8-5FF3-4849-BB40-6F2FD46AA3B4}" type="presParOf" srcId="{56772BDD-89A8-4EEB-82BE-10355769B96D}" destId="{98A378AF-22AB-4D6E-A86F-67FE81537142}" srcOrd="0" destOrd="0" presId="urn:microsoft.com/office/officeart/2005/8/layout/vList5"/>
    <dgm:cxn modelId="{1343ED7F-CA1F-46E0-8C6A-F6F4A0901581}" type="presParOf" srcId="{98A378AF-22AB-4D6E-A86F-67FE81537142}" destId="{EE17BBD2-2725-482D-8C12-21A1E163D4F6}" srcOrd="0" destOrd="0" presId="urn:microsoft.com/office/officeart/2005/8/layout/vList5"/>
    <dgm:cxn modelId="{87206C8B-5A16-4852-83B6-20F08C5446BA}" type="presParOf" srcId="{98A378AF-22AB-4D6E-A86F-67FE81537142}" destId="{D4B0BB1A-8DB1-43BC-A855-B5AE32278430}" srcOrd="1" destOrd="0" presId="urn:microsoft.com/office/officeart/2005/8/layout/vList5"/>
    <dgm:cxn modelId="{72D38018-6200-4EB6-B86B-24043B7A8AB4}" type="presParOf" srcId="{56772BDD-89A8-4EEB-82BE-10355769B96D}" destId="{595D7DCE-B16E-4726-98DE-E34781A1C0CB}" srcOrd="1" destOrd="0" presId="urn:microsoft.com/office/officeart/2005/8/layout/vList5"/>
    <dgm:cxn modelId="{8D3EF36F-DCAA-4F08-AB64-8D7F83FE1B1C}" type="presParOf" srcId="{56772BDD-89A8-4EEB-82BE-10355769B96D}" destId="{4B2A4EAF-B696-4A4E-BEDA-C2B666A7C412}" srcOrd="2" destOrd="0" presId="urn:microsoft.com/office/officeart/2005/8/layout/vList5"/>
    <dgm:cxn modelId="{55806563-FF16-4C59-BD03-6931D9AA2FAE}" type="presParOf" srcId="{4B2A4EAF-B696-4A4E-BEDA-C2B666A7C412}" destId="{0FCAD209-4625-46F6-957C-8B0B05F66DD1}" srcOrd="0" destOrd="0" presId="urn:microsoft.com/office/officeart/2005/8/layout/vList5"/>
    <dgm:cxn modelId="{F686DF9D-2337-4D2F-A8DD-18C0455033AA}" type="presParOf" srcId="{4B2A4EAF-B696-4A4E-BEDA-C2B666A7C412}" destId="{275ECC07-4430-4A11-BC00-33CA08D1D306}" srcOrd="1" destOrd="0" presId="urn:microsoft.com/office/officeart/2005/8/layout/vList5"/>
    <dgm:cxn modelId="{DB5999F5-98AA-47FA-84D6-9ACBCDB3A64A}" type="presParOf" srcId="{56772BDD-89A8-4EEB-82BE-10355769B96D}" destId="{667D469A-AD22-4CDF-AD9B-1AE8F8C4C896}" srcOrd="3" destOrd="0" presId="urn:microsoft.com/office/officeart/2005/8/layout/vList5"/>
    <dgm:cxn modelId="{56579DC2-5998-4038-9494-9B18B2B30B9E}" type="presParOf" srcId="{56772BDD-89A8-4EEB-82BE-10355769B96D}" destId="{B637059E-F43F-4BCC-84FC-2679360D766F}" srcOrd="4" destOrd="0" presId="urn:microsoft.com/office/officeart/2005/8/layout/vList5"/>
    <dgm:cxn modelId="{9368E4A7-73AE-4A8A-B4D7-9D6E19487F14}" type="presParOf" srcId="{B637059E-F43F-4BCC-84FC-2679360D766F}" destId="{B1459243-98CE-47F4-90FB-4B372DC5E79E}" srcOrd="0" destOrd="0" presId="urn:microsoft.com/office/officeart/2005/8/layout/vList5"/>
    <dgm:cxn modelId="{AF81D7B3-116B-4B41-8E05-028FC1127C3C}" type="presParOf" srcId="{B637059E-F43F-4BCC-84FC-2679360D766F}" destId="{8E4155E5-4627-460D-9393-A1BFBAEDE636}" srcOrd="1" destOrd="0" presId="urn:microsoft.com/office/officeart/2005/8/layout/vList5"/>
    <dgm:cxn modelId="{1803BC58-3A21-4506-B399-4EAFB99069A3}" type="presParOf" srcId="{56772BDD-89A8-4EEB-82BE-10355769B96D}" destId="{192721B9-7D61-4766-8A4F-2A5898ECB707}" srcOrd="5" destOrd="0" presId="urn:microsoft.com/office/officeart/2005/8/layout/vList5"/>
    <dgm:cxn modelId="{F567C27F-FA57-4865-AC16-E8129835D6D3}" type="presParOf" srcId="{56772BDD-89A8-4EEB-82BE-10355769B96D}" destId="{9593F8CD-C377-442D-A071-3F1C7238CA7C}" srcOrd="6" destOrd="0" presId="urn:microsoft.com/office/officeart/2005/8/layout/vList5"/>
    <dgm:cxn modelId="{4A69FE84-99BA-471B-890D-A5DAB240C88C}" type="presParOf" srcId="{9593F8CD-C377-442D-A071-3F1C7238CA7C}" destId="{73581412-01D9-4CE6-BD39-58A7BDF91B7D}" srcOrd="0" destOrd="0" presId="urn:microsoft.com/office/officeart/2005/8/layout/vList5"/>
    <dgm:cxn modelId="{D99A7668-F139-4AA4-8D14-84994F2A6AAD}" type="presParOf" srcId="{9593F8CD-C377-442D-A071-3F1C7238CA7C}" destId="{85A682F1-D17C-49F7-A85D-41C24D3B27E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83058FB-D7E4-42AC-AC47-EC9D2740D50F}" type="doc">
      <dgm:prSet loTypeId="urn:microsoft.com/office/officeart/2005/8/layout/chevron2" loCatId="list" qsTypeId="urn:microsoft.com/office/officeart/2005/8/quickstyle/simple5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07E63CAE-E07F-43B5-8B9A-D5F850D11316}">
      <dgm:prSet phldrT="[Текст]" custT="1"/>
      <dgm:spPr/>
      <dgm:t>
        <a:bodyPr/>
        <a:lstStyle/>
        <a:p>
          <a:pPr algn="ctr"/>
          <a:r>
            <a:rPr lang="ru-RU" sz="1000" b="1" smtClean="0"/>
            <a:t>18322 тыс. руб.</a:t>
          </a:r>
          <a:endParaRPr lang="ru-RU" sz="1000" b="1" dirty="0"/>
        </a:p>
      </dgm:t>
    </dgm:pt>
    <dgm:pt modelId="{375DCA21-9E7E-40F6-948E-A053C477649F}" type="parTrans" cxnId="{2D2C0DA9-A653-42AC-B6EA-4721981C84DD}">
      <dgm:prSet/>
      <dgm:spPr/>
      <dgm:t>
        <a:bodyPr/>
        <a:lstStyle/>
        <a:p>
          <a:endParaRPr lang="ru-RU"/>
        </a:p>
      </dgm:t>
    </dgm:pt>
    <dgm:pt modelId="{43DE1715-4354-493F-A47C-A623A5CC279E}" type="sibTrans" cxnId="{2D2C0DA9-A653-42AC-B6EA-4721981C84DD}">
      <dgm:prSet/>
      <dgm:spPr/>
      <dgm:t>
        <a:bodyPr/>
        <a:lstStyle/>
        <a:p>
          <a:endParaRPr lang="ru-RU"/>
        </a:p>
      </dgm:t>
    </dgm:pt>
    <dgm:pt modelId="{F6574D3B-92FB-4DCB-B065-D50275DB829B}">
      <dgm:prSet phldrT="[Текст]" custT="1"/>
      <dgm:spPr/>
      <dgm:t>
        <a:bodyPr/>
        <a:lstStyle/>
        <a:p>
          <a:r>
            <a:rPr lang="ru-RU" sz="1400" b="1" dirty="0" smtClean="0"/>
            <a:t>Дотации</a:t>
          </a:r>
          <a:endParaRPr lang="ru-RU" sz="1400" b="1" dirty="0"/>
        </a:p>
      </dgm:t>
    </dgm:pt>
    <dgm:pt modelId="{46BC5F37-5023-4CBB-B312-34E61BCA88F6}" type="parTrans" cxnId="{46F2B67B-D789-4877-BC64-8E487CBF3F4A}">
      <dgm:prSet/>
      <dgm:spPr/>
      <dgm:t>
        <a:bodyPr/>
        <a:lstStyle/>
        <a:p>
          <a:endParaRPr lang="ru-RU"/>
        </a:p>
      </dgm:t>
    </dgm:pt>
    <dgm:pt modelId="{DEA99C84-6060-4C04-AE9D-7B3EE9731EED}" type="sibTrans" cxnId="{46F2B67B-D789-4877-BC64-8E487CBF3F4A}">
      <dgm:prSet/>
      <dgm:spPr/>
      <dgm:t>
        <a:bodyPr/>
        <a:lstStyle/>
        <a:p>
          <a:endParaRPr lang="ru-RU"/>
        </a:p>
      </dgm:t>
    </dgm:pt>
    <dgm:pt modelId="{E6077133-BDE0-42DD-B3C1-F09BB1E594AC}">
      <dgm:prSet phldrT="[Текст]" custT="1"/>
      <dgm:spPr/>
      <dgm:t>
        <a:bodyPr/>
        <a:lstStyle/>
        <a:p>
          <a:r>
            <a:rPr lang="ru-RU" sz="1000" b="1" dirty="0" smtClean="0"/>
            <a:t>35145 тыс. руб. </a:t>
          </a:r>
          <a:endParaRPr lang="ru-RU" sz="1000" b="1" dirty="0"/>
        </a:p>
      </dgm:t>
    </dgm:pt>
    <dgm:pt modelId="{042A2F75-4406-4FCE-B80D-1DD9ACC33D41}" type="parTrans" cxnId="{395E094B-E552-4CCE-A24B-ACD24F04D0E0}">
      <dgm:prSet/>
      <dgm:spPr/>
      <dgm:t>
        <a:bodyPr/>
        <a:lstStyle/>
        <a:p>
          <a:endParaRPr lang="ru-RU"/>
        </a:p>
      </dgm:t>
    </dgm:pt>
    <dgm:pt modelId="{3D389983-2AED-4D32-B4BF-8F3E200B0CAC}" type="sibTrans" cxnId="{395E094B-E552-4CCE-A24B-ACD24F04D0E0}">
      <dgm:prSet/>
      <dgm:spPr/>
      <dgm:t>
        <a:bodyPr/>
        <a:lstStyle/>
        <a:p>
          <a:endParaRPr lang="ru-RU"/>
        </a:p>
      </dgm:t>
    </dgm:pt>
    <dgm:pt modelId="{59AED373-E38A-4BD4-A631-3D5B3D60AB6F}">
      <dgm:prSet phldrT="[Текст]" custT="1"/>
      <dgm:spPr/>
      <dgm:t>
        <a:bodyPr/>
        <a:lstStyle/>
        <a:p>
          <a:r>
            <a:rPr lang="ru-RU" sz="1400" b="1" dirty="0" smtClean="0"/>
            <a:t>57706,4 тыс. руб.</a:t>
          </a:r>
          <a:endParaRPr lang="ru-RU" sz="1400" b="1" dirty="0"/>
        </a:p>
      </dgm:t>
    </dgm:pt>
    <dgm:pt modelId="{50CCB01E-9655-4DCE-A1E9-F0C648B16975}" type="parTrans" cxnId="{97E9A234-F61C-4476-A7CC-648B05BE3F5D}">
      <dgm:prSet/>
      <dgm:spPr/>
      <dgm:t>
        <a:bodyPr/>
        <a:lstStyle/>
        <a:p>
          <a:endParaRPr lang="ru-RU"/>
        </a:p>
      </dgm:t>
    </dgm:pt>
    <dgm:pt modelId="{D432F0CD-F1C9-451F-9BF9-43BE67E93E0B}" type="sibTrans" cxnId="{97E9A234-F61C-4476-A7CC-648B05BE3F5D}">
      <dgm:prSet/>
      <dgm:spPr/>
      <dgm:t>
        <a:bodyPr/>
        <a:lstStyle/>
        <a:p>
          <a:endParaRPr lang="ru-RU"/>
        </a:p>
      </dgm:t>
    </dgm:pt>
    <dgm:pt modelId="{DB99D06F-8AB8-4A5C-80DE-5DC44C7EE206}">
      <dgm:prSet phldrT="[Текст]" custT="1"/>
      <dgm:spPr/>
      <dgm:t>
        <a:bodyPr/>
        <a:lstStyle/>
        <a:p>
          <a:r>
            <a:rPr lang="ru-RU" sz="1000" b="1" dirty="0" smtClean="0"/>
            <a:t>1351,5 </a:t>
          </a:r>
          <a:r>
            <a:rPr lang="ru-RU" sz="1000" b="1" dirty="0" err="1" smtClean="0"/>
            <a:t>тыс.руб</a:t>
          </a:r>
          <a:r>
            <a:rPr lang="ru-RU" sz="1000" b="1" dirty="0" smtClean="0"/>
            <a:t>.</a:t>
          </a:r>
          <a:endParaRPr lang="ru-RU" sz="1000" b="1" dirty="0"/>
        </a:p>
      </dgm:t>
    </dgm:pt>
    <dgm:pt modelId="{6DE94914-5334-4144-B46A-EE4FD4FC3268}" type="parTrans" cxnId="{66BCC412-1751-4627-9966-4A0666AA316E}">
      <dgm:prSet/>
      <dgm:spPr/>
      <dgm:t>
        <a:bodyPr/>
        <a:lstStyle/>
        <a:p>
          <a:endParaRPr lang="ru-RU"/>
        </a:p>
      </dgm:t>
    </dgm:pt>
    <dgm:pt modelId="{B0437C8C-D3E7-416D-BDD8-3879B129DFF2}" type="sibTrans" cxnId="{66BCC412-1751-4627-9966-4A0666AA316E}">
      <dgm:prSet/>
      <dgm:spPr/>
      <dgm:t>
        <a:bodyPr/>
        <a:lstStyle/>
        <a:p>
          <a:endParaRPr lang="ru-RU"/>
        </a:p>
      </dgm:t>
    </dgm:pt>
    <dgm:pt modelId="{E9F8A5F5-C32D-4059-B302-A28F1DCE0B24}">
      <dgm:prSet phldrT="[Текст]" custT="1"/>
      <dgm:spPr/>
      <dgm:t>
        <a:bodyPr/>
        <a:lstStyle/>
        <a:p>
          <a:r>
            <a:rPr lang="ru-RU" sz="1400" b="1" dirty="0" smtClean="0"/>
            <a:t>Иные МБТ</a:t>
          </a:r>
          <a:endParaRPr lang="ru-RU" sz="1400" b="1" dirty="0"/>
        </a:p>
      </dgm:t>
    </dgm:pt>
    <dgm:pt modelId="{047E8E93-B064-4FE7-9901-8A0D6D9BBEFC}" type="parTrans" cxnId="{59ADE87A-08D2-4168-B62E-B42550DAD25F}">
      <dgm:prSet/>
      <dgm:spPr/>
      <dgm:t>
        <a:bodyPr/>
        <a:lstStyle/>
        <a:p>
          <a:endParaRPr lang="ru-RU"/>
        </a:p>
      </dgm:t>
    </dgm:pt>
    <dgm:pt modelId="{2995760B-8F30-4C00-85C9-E7B4574D3769}" type="sibTrans" cxnId="{59ADE87A-08D2-4168-B62E-B42550DAD25F}">
      <dgm:prSet/>
      <dgm:spPr/>
      <dgm:t>
        <a:bodyPr/>
        <a:lstStyle/>
        <a:p>
          <a:endParaRPr lang="ru-RU"/>
        </a:p>
      </dgm:t>
    </dgm:pt>
    <dgm:pt modelId="{44D02126-7483-4EF7-86A7-81784F71EDCE}">
      <dgm:prSet custT="1"/>
      <dgm:spPr/>
      <dgm:t>
        <a:bodyPr/>
        <a:lstStyle/>
        <a:p>
          <a:r>
            <a:rPr lang="ru-RU" sz="1400" b="1" dirty="0" smtClean="0"/>
            <a:t>Субсидии</a:t>
          </a:r>
          <a:endParaRPr lang="ru-RU" sz="1400" b="1" dirty="0"/>
        </a:p>
      </dgm:t>
    </dgm:pt>
    <dgm:pt modelId="{0BA18545-6BD6-41E4-B090-D4EF08AD5DB8}" type="parTrans" cxnId="{5D8A392C-7B8D-4383-ADB0-4D5FB3576DA4}">
      <dgm:prSet/>
      <dgm:spPr/>
      <dgm:t>
        <a:bodyPr/>
        <a:lstStyle/>
        <a:p>
          <a:endParaRPr lang="ru-RU"/>
        </a:p>
      </dgm:t>
    </dgm:pt>
    <dgm:pt modelId="{1E71CEDC-4065-4367-A508-9BBCA5C1405F}" type="sibTrans" cxnId="{5D8A392C-7B8D-4383-ADB0-4D5FB3576DA4}">
      <dgm:prSet/>
      <dgm:spPr/>
      <dgm:t>
        <a:bodyPr/>
        <a:lstStyle/>
        <a:p>
          <a:endParaRPr lang="ru-RU"/>
        </a:p>
      </dgm:t>
    </dgm:pt>
    <dgm:pt modelId="{2B1DEA2C-C65F-48A2-A5A1-174457B84CD0}">
      <dgm:prSet/>
      <dgm:spPr/>
      <dgm:t>
        <a:bodyPr/>
        <a:lstStyle/>
        <a:p>
          <a:r>
            <a:rPr lang="ru-RU" b="1" dirty="0" smtClean="0"/>
            <a:t>Субвенции</a:t>
          </a:r>
          <a:endParaRPr lang="ru-RU" b="1" dirty="0"/>
        </a:p>
      </dgm:t>
    </dgm:pt>
    <dgm:pt modelId="{5A4F980E-32EE-4B3F-89BD-4605B6D7F9CD}" type="parTrans" cxnId="{14226809-39BA-40FE-93CB-38A7390C9CA2}">
      <dgm:prSet/>
      <dgm:spPr/>
      <dgm:t>
        <a:bodyPr/>
        <a:lstStyle/>
        <a:p>
          <a:endParaRPr lang="ru-RU"/>
        </a:p>
      </dgm:t>
    </dgm:pt>
    <dgm:pt modelId="{772702A9-FE1B-4299-A7CB-D9DEA37A07EF}" type="sibTrans" cxnId="{14226809-39BA-40FE-93CB-38A7390C9CA2}">
      <dgm:prSet/>
      <dgm:spPr/>
      <dgm:t>
        <a:bodyPr/>
        <a:lstStyle/>
        <a:p>
          <a:endParaRPr lang="ru-RU"/>
        </a:p>
      </dgm:t>
    </dgm:pt>
    <dgm:pt modelId="{76D4EB3A-2C6C-4C02-83C0-C250857A209F}" type="pres">
      <dgm:prSet presAssocID="{083058FB-D7E4-42AC-AC47-EC9D2740D50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0FF4BD-3B95-4BD9-AB03-9DE613AB4E67}" type="pres">
      <dgm:prSet presAssocID="{07E63CAE-E07F-43B5-8B9A-D5F850D11316}" presName="composite" presStyleCnt="0"/>
      <dgm:spPr/>
      <dgm:t>
        <a:bodyPr/>
        <a:lstStyle/>
        <a:p>
          <a:endParaRPr lang="ru-RU"/>
        </a:p>
      </dgm:t>
    </dgm:pt>
    <dgm:pt modelId="{4787B8AB-D47E-48D6-BAF8-198779755066}" type="pres">
      <dgm:prSet presAssocID="{07E63CAE-E07F-43B5-8B9A-D5F850D11316}" presName="parentText" presStyleLbl="alignNode1" presStyleIdx="0" presStyleCnt="4" custScaleX="1144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CD664-9300-4249-B2F8-9749D7BED71E}" type="pres">
      <dgm:prSet presAssocID="{07E63CAE-E07F-43B5-8B9A-D5F850D11316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EF289-5C92-44DC-8AD7-16805AC5E1ED}" type="pres">
      <dgm:prSet presAssocID="{43DE1715-4354-493F-A47C-A623A5CC279E}" presName="sp" presStyleCnt="0"/>
      <dgm:spPr/>
      <dgm:t>
        <a:bodyPr/>
        <a:lstStyle/>
        <a:p>
          <a:endParaRPr lang="ru-RU"/>
        </a:p>
      </dgm:t>
    </dgm:pt>
    <dgm:pt modelId="{B1DB6064-EDC5-4709-B9BF-ECEEDBCBB2E2}" type="pres">
      <dgm:prSet presAssocID="{E6077133-BDE0-42DD-B3C1-F09BB1E594AC}" presName="composite" presStyleCnt="0"/>
      <dgm:spPr/>
      <dgm:t>
        <a:bodyPr/>
        <a:lstStyle/>
        <a:p>
          <a:endParaRPr lang="ru-RU"/>
        </a:p>
      </dgm:t>
    </dgm:pt>
    <dgm:pt modelId="{749A1EC2-6787-4386-9A04-2D7C9A1F7635}" type="pres">
      <dgm:prSet presAssocID="{E6077133-BDE0-42DD-B3C1-F09BB1E594AC}" presName="parentText" presStyleLbl="alignNode1" presStyleIdx="1" presStyleCnt="4" custScaleX="1264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E0E3DC-04F3-46E1-BC83-DA96C976BC5F}" type="pres">
      <dgm:prSet presAssocID="{E6077133-BDE0-42DD-B3C1-F09BB1E594AC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617AB-2910-4A77-8801-F5396FCEDBC0}" type="pres">
      <dgm:prSet presAssocID="{3D389983-2AED-4D32-B4BF-8F3E200B0CAC}" presName="sp" presStyleCnt="0"/>
      <dgm:spPr/>
      <dgm:t>
        <a:bodyPr/>
        <a:lstStyle/>
        <a:p>
          <a:endParaRPr lang="ru-RU"/>
        </a:p>
      </dgm:t>
    </dgm:pt>
    <dgm:pt modelId="{B0B33EF5-3ED8-4267-8F39-6500D26C91FE}" type="pres">
      <dgm:prSet presAssocID="{59AED373-E38A-4BD4-A631-3D5B3D60AB6F}" presName="composite" presStyleCnt="0"/>
      <dgm:spPr/>
      <dgm:t>
        <a:bodyPr/>
        <a:lstStyle/>
        <a:p>
          <a:endParaRPr lang="ru-RU"/>
        </a:p>
      </dgm:t>
    </dgm:pt>
    <dgm:pt modelId="{6EDD4371-559F-4D73-AD23-8D7E665F927F}" type="pres">
      <dgm:prSet presAssocID="{59AED373-E38A-4BD4-A631-3D5B3D60AB6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50A114-95B4-4C72-ABB8-FF3B0256D226}" type="pres">
      <dgm:prSet presAssocID="{59AED373-E38A-4BD4-A631-3D5B3D60AB6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211A8A-B7C7-462F-9C1E-02193DFA61D4}" type="pres">
      <dgm:prSet presAssocID="{D432F0CD-F1C9-451F-9BF9-43BE67E93E0B}" presName="sp" presStyleCnt="0"/>
      <dgm:spPr/>
      <dgm:t>
        <a:bodyPr/>
        <a:lstStyle/>
        <a:p>
          <a:endParaRPr lang="ru-RU"/>
        </a:p>
      </dgm:t>
    </dgm:pt>
    <dgm:pt modelId="{FB10846E-3AE0-4176-83E9-7C225E3A0B9C}" type="pres">
      <dgm:prSet presAssocID="{DB99D06F-8AB8-4A5C-80DE-5DC44C7EE206}" presName="composite" presStyleCnt="0"/>
      <dgm:spPr/>
      <dgm:t>
        <a:bodyPr/>
        <a:lstStyle/>
        <a:p>
          <a:endParaRPr lang="ru-RU"/>
        </a:p>
      </dgm:t>
    </dgm:pt>
    <dgm:pt modelId="{D3CF4780-BE37-4F30-9485-A5CEA4F1527A}" type="pres">
      <dgm:prSet presAssocID="{DB99D06F-8AB8-4A5C-80DE-5DC44C7EE206}" presName="parentText" presStyleLbl="alignNode1" presStyleIdx="3" presStyleCnt="4" custScaleX="1144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CE23A-B8E0-47E9-9EF0-3287A1E845CA}" type="pres">
      <dgm:prSet presAssocID="{DB99D06F-8AB8-4A5C-80DE-5DC44C7EE206}" presName="descendantText" presStyleLbl="alignAcc1" presStyleIdx="3" presStyleCnt="4" custLinFactNeighborX="3992" custLinFactNeighborY="5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658C4E-BB57-455E-B338-66FBFF668852}" type="presOf" srcId="{F6574D3B-92FB-4DCB-B065-D50275DB829B}" destId="{42ACD664-9300-4249-B2F8-9749D7BED71E}" srcOrd="0" destOrd="0" presId="urn:microsoft.com/office/officeart/2005/8/layout/chevron2"/>
    <dgm:cxn modelId="{2D2C0DA9-A653-42AC-B6EA-4721981C84DD}" srcId="{083058FB-D7E4-42AC-AC47-EC9D2740D50F}" destId="{07E63CAE-E07F-43B5-8B9A-D5F850D11316}" srcOrd="0" destOrd="0" parTransId="{375DCA21-9E7E-40F6-948E-A053C477649F}" sibTransId="{43DE1715-4354-493F-A47C-A623A5CC279E}"/>
    <dgm:cxn modelId="{97E9A234-F61C-4476-A7CC-648B05BE3F5D}" srcId="{083058FB-D7E4-42AC-AC47-EC9D2740D50F}" destId="{59AED373-E38A-4BD4-A631-3D5B3D60AB6F}" srcOrd="2" destOrd="0" parTransId="{50CCB01E-9655-4DCE-A1E9-F0C648B16975}" sibTransId="{D432F0CD-F1C9-451F-9BF9-43BE67E93E0B}"/>
    <dgm:cxn modelId="{4B03035A-54D1-4A2E-A73D-713786984FC9}" type="presOf" srcId="{44D02126-7483-4EF7-86A7-81784F71EDCE}" destId="{4DE0E3DC-04F3-46E1-BC83-DA96C976BC5F}" srcOrd="0" destOrd="0" presId="urn:microsoft.com/office/officeart/2005/8/layout/chevron2"/>
    <dgm:cxn modelId="{747EAA87-913D-4349-86B0-2E209DC1A10D}" type="presOf" srcId="{07E63CAE-E07F-43B5-8B9A-D5F850D11316}" destId="{4787B8AB-D47E-48D6-BAF8-198779755066}" srcOrd="0" destOrd="0" presId="urn:microsoft.com/office/officeart/2005/8/layout/chevron2"/>
    <dgm:cxn modelId="{395E094B-E552-4CCE-A24B-ACD24F04D0E0}" srcId="{083058FB-D7E4-42AC-AC47-EC9D2740D50F}" destId="{E6077133-BDE0-42DD-B3C1-F09BB1E594AC}" srcOrd="1" destOrd="0" parTransId="{042A2F75-4406-4FCE-B80D-1DD9ACC33D41}" sibTransId="{3D389983-2AED-4D32-B4BF-8F3E200B0CAC}"/>
    <dgm:cxn modelId="{7FF44548-1128-40FA-85A6-E1D68BE2B336}" type="presOf" srcId="{083058FB-D7E4-42AC-AC47-EC9D2740D50F}" destId="{76D4EB3A-2C6C-4C02-83C0-C250857A209F}" srcOrd="0" destOrd="0" presId="urn:microsoft.com/office/officeart/2005/8/layout/chevron2"/>
    <dgm:cxn modelId="{59ADE87A-08D2-4168-B62E-B42550DAD25F}" srcId="{DB99D06F-8AB8-4A5C-80DE-5DC44C7EE206}" destId="{E9F8A5F5-C32D-4059-B302-A28F1DCE0B24}" srcOrd="0" destOrd="0" parTransId="{047E8E93-B064-4FE7-9901-8A0D6D9BBEFC}" sibTransId="{2995760B-8F30-4C00-85C9-E7B4574D3769}"/>
    <dgm:cxn modelId="{D536331B-D599-4BFA-818B-33DDF4A14DE1}" type="presOf" srcId="{2B1DEA2C-C65F-48A2-A5A1-174457B84CD0}" destId="{3050A114-95B4-4C72-ABB8-FF3B0256D226}" srcOrd="0" destOrd="0" presId="urn:microsoft.com/office/officeart/2005/8/layout/chevron2"/>
    <dgm:cxn modelId="{447C167B-F755-4DD1-840B-5B9403349E03}" type="presOf" srcId="{DB99D06F-8AB8-4A5C-80DE-5DC44C7EE206}" destId="{D3CF4780-BE37-4F30-9485-A5CEA4F1527A}" srcOrd="0" destOrd="0" presId="urn:microsoft.com/office/officeart/2005/8/layout/chevron2"/>
    <dgm:cxn modelId="{768059D3-DFFC-42FA-9C6B-CD0841944A4E}" type="presOf" srcId="{E6077133-BDE0-42DD-B3C1-F09BB1E594AC}" destId="{749A1EC2-6787-4386-9A04-2D7C9A1F7635}" srcOrd="0" destOrd="0" presId="urn:microsoft.com/office/officeart/2005/8/layout/chevron2"/>
    <dgm:cxn modelId="{66BCC412-1751-4627-9966-4A0666AA316E}" srcId="{083058FB-D7E4-42AC-AC47-EC9D2740D50F}" destId="{DB99D06F-8AB8-4A5C-80DE-5DC44C7EE206}" srcOrd="3" destOrd="0" parTransId="{6DE94914-5334-4144-B46A-EE4FD4FC3268}" sibTransId="{B0437C8C-D3E7-416D-BDD8-3879B129DFF2}"/>
    <dgm:cxn modelId="{14226809-39BA-40FE-93CB-38A7390C9CA2}" srcId="{59AED373-E38A-4BD4-A631-3D5B3D60AB6F}" destId="{2B1DEA2C-C65F-48A2-A5A1-174457B84CD0}" srcOrd="0" destOrd="0" parTransId="{5A4F980E-32EE-4B3F-89BD-4605B6D7F9CD}" sibTransId="{772702A9-FE1B-4299-A7CB-D9DEA37A07EF}"/>
    <dgm:cxn modelId="{1EEE2480-43C0-44A8-9582-AF071587CC4E}" type="presOf" srcId="{59AED373-E38A-4BD4-A631-3D5B3D60AB6F}" destId="{6EDD4371-559F-4D73-AD23-8D7E665F927F}" srcOrd="0" destOrd="0" presId="urn:microsoft.com/office/officeart/2005/8/layout/chevron2"/>
    <dgm:cxn modelId="{46F2B67B-D789-4877-BC64-8E487CBF3F4A}" srcId="{07E63CAE-E07F-43B5-8B9A-D5F850D11316}" destId="{F6574D3B-92FB-4DCB-B065-D50275DB829B}" srcOrd="0" destOrd="0" parTransId="{46BC5F37-5023-4CBB-B312-34E61BCA88F6}" sibTransId="{DEA99C84-6060-4C04-AE9D-7B3EE9731EED}"/>
    <dgm:cxn modelId="{5D8A392C-7B8D-4383-ADB0-4D5FB3576DA4}" srcId="{E6077133-BDE0-42DD-B3C1-F09BB1E594AC}" destId="{44D02126-7483-4EF7-86A7-81784F71EDCE}" srcOrd="0" destOrd="0" parTransId="{0BA18545-6BD6-41E4-B090-D4EF08AD5DB8}" sibTransId="{1E71CEDC-4065-4367-A508-9BBCA5C1405F}"/>
    <dgm:cxn modelId="{CF456F89-CC00-45BA-ADD3-2CC548B429E3}" type="presOf" srcId="{E9F8A5F5-C32D-4059-B302-A28F1DCE0B24}" destId="{218CE23A-B8E0-47E9-9EF0-3287A1E845CA}" srcOrd="0" destOrd="0" presId="urn:microsoft.com/office/officeart/2005/8/layout/chevron2"/>
    <dgm:cxn modelId="{44EF7AA0-3AFE-4622-B192-59D6309EC366}" type="presParOf" srcId="{76D4EB3A-2C6C-4C02-83C0-C250857A209F}" destId="{F20FF4BD-3B95-4BD9-AB03-9DE613AB4E67}" srcOrd="0" destOrd="0" presId="urn:microsoft.com/office/officeart/2005/8/layout/chevron2"/>
    <dgm:cxn modelId="{FC136BC3-2C80-4DFE-9456-3C1B8C33655D}" type="presParOf" srcId="{F20FF4BD-3B95-4BD9-AB03-9DE613AB4E67}" destId="{4787B8AB-D47E-48D6-BAF8-198779755066}" srcOrd="0" destOrd="0" presId="urn:microsoft.com/office/officeart/2005/8/layout/chevron2"/>
    <dgm:cxn modelId="{F752AB9E-1E4B-4DEB-8F7D-22D0F0A7162E}" type="presParOf" srcId="{F20FF4BD-3B95-4BD9-AB03-9DE613AB4E67}" destId="{42ACD664-9300-4249-B2F8-9749D7BED71E}" srcOrd="1" destOrd="0" presId="urn:microsoft.com/office/officeart/2005/8/layout/chevron2"/>
    <dgm:cxn modelId="{2852AE62-507E-49A1-A552-4012A03AD427}" type="presParOf" srcId="{76D4EB3A-2C6C-4C02-83C0-C250857A209F}" destId="{FB3EF289-5C92-44DC-8AD7-16805AC5E1ED}" srcOrd="1" destOrd="0" presId="urn:microsoft.com/office/officeart/2005/8/layout/chevron2"/>
    <dgm:cxn modelId="{023C2B57-3EC4-4D7D-B620-D3CDCE38A970}" type="presParOf" srcId="{76D4EB3A-2C6C-4C02-83C0-C250857A209F}" destId="{B1DB6064-EDC5-4709-B9BF-ECEEDBCBB2E2}" srcOrd="2" destOrd="0" presId="urn:microsoft.com/office/officeart/2005/8/layout/chevron2"/>
    <dgm:cxn modelId="{4CF55135-EB1B-42E5-B5F8-A288F1430E66}" type="presParOf" srcId="{B1DB6064-EDC5-4709-B9BF-ECEEDBCBB2E2}" destId="{749A1EC2-6787-4386-9A04-2D7C9A1F7635}" srcOrd="0" destOrd="0" presId="urn:microsoft.com/office/officeart/2005/8/layout/chevron2"/>
    <dgm:cxn modelId="{BD6196DB-8252-4955-AF4E-716E92E3646B}" type="presParOf" srcId="{B1DB6064-EDC5-4709-B9BF-ECEEDBCBB2E2}" destId="{4DE0E3DC-04F3-46E1-BC83-DA96C976BC5F}" srcOrd="1" destOrd="0" presId="urn:microsoft.com/office/officeart/2005/8/layout/chevron2"/>
    <dgm:cxn modelId="{7CC3F151-4BE5-4053-B8B6-C737ED65F9DB}" type="presParOf" srcId="{76D4EB3A-2C6C-4C02-83C0-C250857A209F}" destId="{C56617AB-2910-4A77-8801-F5396FCEDBC0}" srcOrd="3" destOrd="0" presId="urn:microsoft.com/office/officeart/2005/8/layout/chevron2"/>
    <dgm:cxn modelId="{73EA9313-D4D9-4BE0-A356-69D6E352A129}" type="presParOf" srcId="{76D4EB3A-2C6C-4C02-83C0-C250857A209F}" destId="{B0B33EF5-3ED8-4267-8F39-6500D26C91FE}" srcOrd="4" destOrd="0" presId="urn:microsoft.com/office/officeart/2005/8/layout/chevron2"/>
    <dgm:cxn modelId="{8EF8F682-089E-4120-BF28-FE2B66A72080}" type="presParOf" srcId="{B0B33EF5-3ED8-4267-8F39-6500D26C91FE}" destId="{6EDD4371-559F-4D73-AD23-8D7E665F927F}" srcOrd="0" destOrd="0" presId="urn:microsoft.com/office/officeart/2005/8/layout/chevron2"/>
    <dgm:cxn modelId="{30145D79-2455-48FB-BEB9-A1E9337485BD}" type="presParOf" srcId="{B0B33EF5-3ED8-4267-8F39-6500D26C91FE}" destId="{3050A114-95B4-4C72-ABB8-FF3B0256D226}" srcOrd="1" destOrd="0" presId="urn:microsoft.com/office/officeart/2005/8/layout/chevron2"/>
    <dgm:cxn modelId="{5476A62F-6C65-49A7-9423-8070822BA7E0}" type="presParOf" srcId="{76D4EB3A-2C6C-4C02-83C0-C250857A209F}" destId="{64211A8A-B7C7-462F-9C1E-02193DFA61D4}" srcOrd="5" destOrd="0" presId="urn:microsoft.com/office/officeart/2005/8/layout/chevron2"/>
    <dgm:cxn modelId="{7A000D0D-805A-4E3C-A335-5AF252504F6A}" type="presParOf" srcId="{76D4EB3A-2C6C-4C02-83C0-C250857A209F}" destId="{FB10846E-3AE0-4176-83E9-7C225E3A0B9C}" srcOrd="6" destOrd="0" presId="urn:microsoft.com/office/officeart/2005/8/layout/chevron2"/>
    <dgm:cxn modelId="{E1480B26-7D4C-44ED-A82A-14A7AA627A0E}" type="presParOf" srcId="{FB10846E-3AE0-4176-83E9-7C225E3A0B9C}" destId="{D3CF4780-BE37-4F30-9485-A5CEA4F1527A}" srcOrd="0" destOrd="0" presId="urn:microsoft.com/office/officeart/2005/8/layout/chevron2"/>
    <dgm:cxn modelId="{CB4C3FF9-964C-4392-B134-418E17E0CA35}" type="presParOf" srcId="{FB10846E-3AE0-4176-83E9-7C225E3A0B9C}" destId="{218CE23A-B8E0-47E9-9EF0-3287A1E845C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05BBCC-BEFE-4367-86EF-44702AF23BA5}">
      <dsp:nvSpPr>
        <dsp:cNvPr id="0" name=""/>
        <dsp:cNvSpPr/>
      </dsp:nvSpPr>
      <dsp:spPr>
        <a:xfrm rot="5400000">
          <a:off x="1646176" y="-567945"/>
          <a:ext cx="526952" cy="1797319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Налог на доходы физических лиц</a:t>
          </a:r>
          <a:endParaRPr lang="ru-RU" sz="1300" kern="1200" dirty="0"/>
        </a:p>
      </dsp:txBody>
      <dsp:txXfrm rot="-5400000">
        <a:off x="1010993" y="92962"/>
        <a:ext cx="1771595" cy="475504"/>
      </dsp:txXfrm>
    </dsp:sp>
    <dsp:sp modelId="{B0D09CF4-C147-4692-9EC6-109AFC553275}">
      <dsp:nvSpPr>
        <dsp:cNvPr id="0" name=""/>
        <dsp:cNvSpPr/>
      </dsp:nvSpPr>
      <dsp:spPr>
        <a:xfrm>
          <a:off x="0" y="1369"/>
          <a:ext cx="1010992" cy="65869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26484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тыс. руб</a:t>
          </a:r>
          <a:r>
            <a:rPr lang="ru-RU" sz="900" kern="1200" dirty="0" smtClean="0"/>
            <a:t>.</a:t>
          </a:r>
          <a:endParaRPr lang="ru-RU" sz="900" kern="1200" dirty="0"/>
        </a:p>
      </dsp:txBody>
      <dsp:txXfrm>
        <a:off x="32155" y="33524"/>
        <a:ext cx="946682" cy="594380"/>
      </dsp:txXfrm>
    </dsp:sp>
    <dsp:sp modelId="{D4F6A058-2906-45BD-9B09-414CB067D94F}">
      <dsp:nvSpPr>
        <dsp:cNvPr id="0" name=""/>
        <dsp:cNvSpPr/>
      </dsp:nvSpPr>
      <dsp:spPr>
        <a:xfrm rot="5400000">
          <a:off x="1646176" y="123679"/>
          <a:ext cx="526952" cy="1797319"/>
        </a:xfrm>
        <a:prstGeom prst="round2SameRect">
          <a:avLst/>
        </a:prstGeom>
        <a:solidFill>
          <a:schemeClr val="accent3">
            <a:tint val="40000"/>
            <a:alpha val="90000"/>
            <a:hueOff val="3769253"/>
            <a:satOff val="-1809"/>
            <a:lumOff val="167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3769253"/>
              <a:satOff val="-1809"/>
              <a:lumOff val="16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Акцизы по подакцизным товарам</a:t>
          </a:r>
          <a:endParaRPr lang="ru-RU" sz="1300" kern="1200" dirty="0"/>
        </a:p>
      </dsp:txBody>
      <dsp:txXfrm rot="-5400000">
        <a:off x="1010993" y="784586"/>
        <a:ext cx="1771595" cy="475504"/>
      </dsp:txXfrm>
    </dsp:sp>
    <dsp:sp modelId="{5D010674-FF8D-414C-BA8A-A0677FCE0CE5}">
      <dsp:nvSpPr>
        <dsp:cNvPr id="0" name=""/>
        <dsp:cNvSpPr/>
      </dsp:nvSpPr>
      <dsp:spPr>
        <a:xfrm>
          <a:off x="0" y="692994"/>
          <a:ext cx="1010992" cy="658690"/>
        </a:xfrm>
        <a:prstGeom prst="roundRect">
          <a:avLst/>
        </a:prstGeom>
        <a:gradFill rotWithShape="0">
          <a:gsLst>
            <a:gs pos="0">
              <a:schemeClr val="accent3">
                <a:hueOff val="3664666"/>
                <a:satOff val="-2648"/>
                <a:lumOff val="98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3664666"/>
                <a:satOff val="-2648"/>
                <a:lumOff val="980"/>
                <a:alphaOff val="0"/>
                <a:shade val="100000"/>
              </a:schemeClr>
            </a:gs>
            <a:gs pos="100000">
              <a:schemeClr val="accent3">
                <a:hueOff val="3664666"/>
                <a:satOff val="-2648"/>
                <a:lumOff val="98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4602,1 тыс. руб.</a:t>
          </a:r>
          <a:endParaRPr lang="ru-RU" sz="1400" kern="1200" dirty="0"/>
        </a:p>
      </dsp:txBody>
      <dsp:txXfrm>
        <a:off x="32155" y="725149"/>
        <a:ext cx="946682" cy="594380"/>
      </dsp:txXfrm>
    </dsp:sp>
    <dsp:sp modelId="{4892179F-62F4-4542-8E3A-6E5B03541143}">
      <dsp:nvSpPr>
        <dsp:cNvPr id="0" name=""/>
        <dsp:cNvSpPr/>
      </dsp:nvSpPr>
      <dsp:spPr>
        <a:xfrm rot="5400000">
          <a:off x="1646176" y="815304"/>
          <a:ext cx="526952" cy="1797319"/>
        </a:xfrm>
        <a:prstGeom prst="round2SameRect">
          <a:avLst/>
        </a:prstGeom>
        <a:solidFill>
          <a:schemeClr val="accent3">
            <a:tint val="40000"/>
            <a:alpha val="90000"/>
            <a:hueOff val="7538506"/>
            <a:satOff val="-3619"/>
            <a:lumOff val="333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7538506"/>
              <a:satOff val="-3619"/>
              <a:lumOff val="33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Государственная пошлина</a:t>
          </a:r>
          <a:endParaRPr lang="ru-RU" sz="1300" kern="1200" dirty="0"/>
        </a:p>
      </dsp:txBody>
      <dsp:txXfrm rot="-5400000">
        <a:off x="1010993" y="1476211"/>
        <a:ext cx="1771595" cy="475504"/>
      </dsp:txXfrm>
    </dsp:sp>
    <dsp:sp modelId="{EE2182C3-6919-4368-BCEA-EE540C8DAD07}">
      <dsp:nvSpPr>
        <dsp:cNvPr id="0" name=""/>
        <dsp:cNvSpPr/>
      </dsp:nvSpPr>
      <dsp:spPr>
        <a:xfrm>
          <a:off x="0" y="1384619"/>
          <a:ext cx="1010992" cy="658690"/>
        </a:xfrm>
        <a:prstGeom prst="roundRect">
          <a:avLst/>
        </a:prstGeom>
        <a:gradFill rotWithShape="0">
          <a:gsLst>
            <a:gs pos="0">
              <a:schemeClr val="accent3">
                <a:hueOff val="7329333"/>
                <a:satOff val="-5295"/>
                <a:lumOff val="1961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7329333"/>
                <a:satOff val="-5295"/>
                <a:lumOff val="1961"/>
                <a:alphaOff val="0"/>
                <a:shade val="100000"/>
              </a:schemeClr>
            </a:gs>
            <a:gs pos="100000">
              <a:schemeClr val="accent3">
                <a:hueOff val="7329333"/>
                <a:satOff val="-5295"/>
                <a:lumOff val="1961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670 тыс.руб.</a:t>
          </a:r>
          <a:endParaRPr lang="ru-RU" sz="1700" kern="1200" dirty="0"/>
        </a:p>
      </dsp:txBody>
      <dsp:txXfrm>
        <a:off x="32155" y="1416774"/>
        <a:ext cx="946682" cy="594380"/>
      </dsp:txXfrm>
    </dsp:sp>
    <dsp:sp modelId="{426D59F8-1978-4B21-B281-093238C0FE46}">
      <dsp:nvSpPr>
        <dsp:cNvPr id="0" name=""/>
        <dsp:cNvSpPr/>
      </dsp:nvSpPr>
      <dsp:spPr>
        <a:xfrm rot="5400000">
          <a:off x="1646176" y="1506929"/>
          <a:ext cx="526952" cy="1797319"/>
        </a:xfrm>
        <a:prstGeom prst="round2SameRect">
          <a:avLst/>
        </a:prstGeom>
        <a:solidFill>
          <a:schemeClr val="accent3">
            <a:tint val="40000"/>
            <a:alpha val="90000"/>
            <a:hueOff val="11307759"/>
            <a:satOff val="-5428"/>
            <a:lumOff val="50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11307759"/>
              <a:satOff val="-5428"/>
              <a:lumOff val="50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Налоги на совокупный доход</a:t>
          </a:r>
          <a:endParaRPr lang="ru-RU" sz="1300" kern="1200" dirty="0"/>
        </a:p>
      </dsp:txBody>
      <dsp:txXfrm rot="-5400000">
        <a:off x="1010993" y="2167836"/>
        <a:ext cx="1771595" cy="475504"/>
      </dsp:txXfrm>
    </dsp:sp>
    <dsp:sp modelId="{6A1D5DDA-320E-42E4-AFB4-8DC725DBE14A}">
      <dsp:nvSpPr>
        <dsp:cNvPr id="0" name=""/>
        <dsp:cNvSpPr/>
      </dsp:nvSpPr>
      <dsp:spPr>
        <a:xfrm>
          <a:off x="0" y="2076244"/>
          <a:ext cx="1010992" cy="658690"/>
        </a:xfrm>
        <a:prstGeom prst="roundRect">
          <a:avLst/>
        </a:prstGeom>
        <a:gradFill rotWithShape="0">
          <a:gsLst>
            <a:gs pos="0">
              <a:schemeClr val="accent3">
                <a:hueOff val="10993999"/>
                <a:satOff val="-7943"/>
                <a:lumOff val="2941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10993999"/>
                <a:satOff val="-7943"/>
                <a:lumOff val="2941"/>
                <a:alphaOff val="0"/>
                <a:shade val="100000"/>
              </a:schemeClr>
            </a:gs>
            <a:gs pos="100000">
              <a:schemeClr val="accent3">
                <a:hueOff val="10993999"/>
                <a:satOff val="-7943"/>
                <a:lumOff val="2941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3694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тыс. руб</a:t>
          </a:r>
          <a:r>
            <a:rPr lang="ru-RU" sz="800" kern="1200" dirty="0" smtClean="0"/>
            <a:t>.</a:t>
          </a:r>
          <a:endParaRPr lang="ru-RU" sz="800" kern="1200" dirty="0"/>
        </a:p>
      </dsp:txBody>
      <dsp:txXfrm>
        <a:off x="32155" y="2108399"/>
        <a:ext cx="946682" cy="59438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87B8AB-D47E-48D6-BAF8-198779755066}">
      <dsp:nvSpPr>
        <dsp:cNvPr id="0" name=""/>
        <dsp:cNvSpPr/>
      </dsp:nvSpPr>
      <dsp:spPr>
        <a:xfrm rot="5400000">
          <a:off x="-156001" y="108092"/>
          <a:ext cx="1071267" cy="858275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222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14620 тыс. руб.</a:t>
          </a:r>
          <a:endParaRPr lang="ru-RU" sz="1000" b="1" kern="1200" dirty="0">
            <a:solidFill>
              <a:schemeClr val="tx1"/>
            </a:solidFill>
          </a:endParaRPr>
        </a:p>
      </dsp:txBody>
      <dsp:txXfrm rot="-5400000">
        <a:off x="-49504" y="430734"/>
        <a:ext cx="858275" cy="212992"/>
      </dsp:txXfrm>
    </dsp:sp>
    <dsp:sp modelId="{42ACD664-9300-4249-B2F8-9749D7BED71E}">
      <dsp:nvSpPr>
        <dsp:cNvPr id="0" name=""/>
        <dsp:cNvSpPr/>
      </dsp:nvSpPr>
      <dsp:spPr>
        <a:xfrm rot="5400000">
          <a:off x="1327431" y="-571258"/>
          <a:ext cx="696689" cy="1842400"/>
        </a:xfrm>
        <a:prstGeom prst="round2SameRect">
          <a:avLst/>
        </a:prstGeom>
        <a:solidFill>
          <a:schemeClr val="tx2">
            <a:lumMod val="60000"/>
            <a:lumOff val="40000"/>
            <a:alpha val="90000"/>
          </a:schemeClr>
        </a:solidFill>
        <a:ln w="222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Дотации</a:t>
          </a:r>
          <a:endParaRPr lang="ru-RU" sz="1400" b="1" kern="1200" dirty="0"/>
        </a:p>
      </dsp:txBody>
      <dsp:txXfrm rot="-5400000">
        <a:off x="754576" y="35607"/>
        <a:ext cx="1808390" cy="628669"/>
      </dsp:txXfrm>
    </dsp:sp>
    <dsp:sp modelId="{749A1EC2-6787-4386-9A04-2D7C9A1F7635}">
      <dsp:nvSpPr>
        <dsp:cNvPr id="0" name=""/>
        <dsp:cNvSpPr/>
      </dsp:nvSpPr>
      <dsp:spPr>
        <a:xfrm rot="5400000">
          <a:off x="-111184" y="930201"/>
          <a:ext cx="1071267" cy="947909"/>
        </a:xfrm>
        <a:prstGeom prst="chevron">
          <a:avLst/>
        </a:prstGeom>
        <a:solidFill>
          <a:schemeClr val="accent2">
            <a:lumMod val="7500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49167,7 тыс. руб. </a:t>
          </a:r>
          <a:endParaRPr lang="ru-RU" sz="1000" b="1" kern="1200" dirty="0">
            <a:solidFill>
              <a:schemeClr val="tx1"/>
            </a:solidFill>
          </a:endParaRPr>
        </a:p>
      </dsp:txBody>
      <dsp:txXfrm rot="-5400000">
        <a:off x="-49504" y="1342477"/>
        <a:ext cx="947909" cy="123358"/>
      </dsp:txXfrm>
    </dsp:sp>
    <dsp:sp modelId="{4DE0E3DC-04F3-46E1-BC83-DA96C976BC5F}">
      <dsp:nvSpPr>
        <dsp:cNvPr id="0" name=""/>
        <dsp:cNvSpPr/>
      </dsp:nvSpPr>
      <dsp:spPr>
        <a:xfrm rot="5400000">
          <a:off x="1372431" y="295483"/>
          <a:ext cx="696323" cy="1842400"/>
        </a:xfrm>
        <a:prstGeom prst="round2SameRect">
          <a:avLst/>
        </a:prstGeom>
        <a:solidFill>
          <a:schemeClr val="accent2">
            <a:lumMod val="75000"/>
            <a:alpha val="9000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Субвенции</a:t>
          </a:r>
          <a:endParaRPr lang="ru-RU" sz="1400" b="1" kern="1200" dirty="0"/>
        </a:p>
      </dsp:txBody>
      <dsp:txXfrm rot="-5400000">
        <a:off x="799393" y="902513"/>
        <a:ext cx="1808408" cy="628339"/>
      </dsp:txXfrm>
    </dsp:sp>
    <dsp:sp modelId="{D3CF4780-BE37-4F30-9485-A5CEA4F1527A}">
      <dsp:nvSpPr>
        <dsp:cNvPr id="0" name=""/>
        <dsp:cNvSpPr/>
      </dsp:nvSpPr>
      <dsp:spPr>
        <a:xfrm rot="5400000">
          <a:off x="-156001" y="1841943"/>
          <a:ext cx="1071267" cy="85827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1351,5  тыс. руб.</a:t>
          </a:r>
          <a:endParaRPr lang="ru-RU" sz="1000" b="1" kern="1200" dirty="0">
            <a:solidFill>
              <a:schemeClr val="tx1"/>
            </a:solidFill>
          </a:endParaRPr>
        </a:p>
      </dsp:txBody>
      <dsp:txXfrm rot="-5400000">
        <a:off x="-49504" y="2164585"/>
        <a:ext cx="858275" cy="212992"/>
      </dsp:txXfrm>
    </dsp:sp>
    <dsp:sp modelId="{218CE23A-B8E0-47E9-9EF0-3287A1E845CA}">
      <dsp:nvSpPr>
        <dsp:cNvPr id="0" name=""/>
        <dsp:cNvSpPr/>
      </dsp:nvSpPr>
      <dsp:spPr>
        <a:xfrm rot="5400000">
          <a:off x="1327614" y="1199390"/>
          <a:ext cx="696323" cy="1842400"/>
        </a:xfrm>
        <a:prstGeom prst="round2Same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222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Иные МБТ</a:t>
          </a:r>
          <a:endParaRPr lang="ru-RU" sz="1400" b="1" kern="1200" dirty="0"/>
        </a:p>
      </dsp:txBody>
      <dsp:txXfrm rot="-5400000">
        <a:off x="754576" y="1806420"/>
        <a:ext cx="1808408" cy="62833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87B8AB-D47E-48D6-BAF8-198779755066}">
      <dsp:nvSpPr>
        <dsp:cNvPr id="0" name=""/>
        <dsp:cNvSpPr/>
      </dsp:nvSpPr>
      <dsp:spPr>
        <a:xfrm rot="5400000">
          <a:off x="-163205" y="113438"/>
          <a:ext cx="1120736" cy="897909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222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14039 тыс. руб.</a:t>
          </a:r>
          <a:endParaRPr lang="ru-RU" sz="1000" b="1" kern="1200" dirty="0">
            <a:solidFill>
              <a:schemeClr val="tx1"/>
            </a:solidFill>
          </a:endParaRPr>
        </a:p>
      </dsp:txBody>
      <dsp:txXfrm rot="-5400000">
        <a:off x="-51791" y="450980"/>
        <a:ext cx="897909" cy="222827"/>
      </dsp:txXfrm>
    </dsp:sp>
    <dsp:sp modelId="{42ACD664-9300-4249-B2F8-9749D7BED71E}">
      <dsp:nvSpPr>
        <dsp:cNvPr id="0" name=""/>
        <dsp:cNvSpPr/>
      </dsp:nvSpPr>
      <dsp:spPr>
        <a:xfrm rot="5400000">
          <a:off x="1293063" y="-501617"/>
          <a:ext cx="728478" cy="1735764"/>
        </a:xfrm>
        <a:prstGeom prst="round2SameRect">
          <a:avLst/>
        </a:prstGeom>
        <a:solidFill>
          <a:schemeClr val="tx2">
            <a:lumMod val="60000"/>
            <a:lumOff val="40000"/>
            <a:alpha val="90000"/>
          </a:schemeClr>
        </a:solidFill>
        <a:ln w="222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Дотации</a:t>
          </a:r>
          <a:endParaRPr lang="ru-RU" sz="1400" b="1" kern="1200" dirty="0"/>
        </a:p>
      </dsp:txBody>
      <dsp:txXfrm rot="-5400000">
        <a:off x="789421" y="37586"/>
        <a:ext cx="1700203" cy="657356"/>
      </dsp:txXfrm>
    </dsp:sp>
    <dsp:sp modelId="{749A1EC2-6787-4386-9A04-2D7C9A1F7635}">
      <dsp:nvSpPr>
        <dsp:cNvPr id="0" name=""/>
        <dsp:cNvSpPr/>
      </dsp:nvSpPr>
      <dsp:spPr>
        <a:xfrm rot="5400000">
          <a:off x="-116318" y="984514"/>
          <a:ext cx="1120736" cy="991682"/>
        </a:xfrm>
        <a:prstGeom prst="chevron">
          <a:avLst/>
        </a:prstGeom>
        <a:solidFill>
          <a:schemeClr val="accent2">
            <a:lumMod val="7500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49179,7 тыс. руб. </a:t>
          </a:r>
          <a:endParaRPr lang="ru-RU" sz="1000" b="1" kern="1200" dirty="0">
            <a:solidFill>
              <a:schemeClr val="tx1"/>
            </a:solidFill>
          </a:endParaRPr>
        </a:p>
      </dsp:txBody>
      <dsp:txXfrm rot="-5400000">
        <a:off x="-51791" y="1415828"/>
        <a:ext cx="991682" cy="129054"/>
      </dsp:txXfrm>
    </dsp:sp>
    <dsp:sp modelId="{4DE0E3DC-04F3-46E1-BC83-DA96C976BC5F}">
      <dsp:nvSpPr>
        <dsp:cNvPr id="0" name=""/>
        <dsp:cNvSpPr/>
      </dsp:nvSpPr>
      <dsp:spPr>
        <a:xfrm rot="5400000">
          <a:off x="1339758" y="416536"/>
          <a:ext cx="728861" cy="1735764"/>
        </a:xfrm>
        <a:prstGeom prst="round2SameRect">
          <a:avLst/>
        </a:prstGeom>
        <a:solidFill>
          <a:schemeClr val="accent2">
            <a:lumMod val="75000"/>
            <a:alpha val="9000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Субвенции</a:t>
          </a:r>
          <a:endParaRPr lang="ru-RU" sz="1400" b="1" kern="1200" dirty="0"/>
        </a:p>
      </dsp:txBody>
      <dsp:txXfrm rot="-5400000">
        <a:off x="836307" y="955567"/>
        <a:ext cx="1700184" cy="657701"/>
      </dsp:txXfrm>
    </dsp:sp>
    <dsp:sp modelId="{D3CF4780-BE37-4F30-9485-A5CEA4F1527A}">
      <dsp:nvSpPr>
        <dsp:cNvPr id="0" name=""/>
        <dsp:cNvSpPr/>
      </dsp:nvSpPr>
      <dsp:spPr>
        <a:xfrm rot="5400000">
          <a:off x="-163205" y="1949363"/>
          <a:ext cx="1120736" cy="89790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1351,5 тыс. руб.</a:t>
          </a:r>
          <a:endParaRPr lang="ru-RU" sz="1000" b="1" kern="1200" dirty="0">
            <a:solidFill>
              <a:schemeClr val="tx1"/>
            </a:solidFill>
          </a:endParaRPr>
        </a:p>
      </dsp:txBody>
      <dsp:txXfrm rot="-5400000">
        <a:off x="-51791" y="2286905"/>
        <a:ext cx="897909" cy="222827"/>
      </dsp:txXfrm>
    </dsp:sp>
    <dsp:sp modelId="{218CE23A-B8E0-47E9-9EF0-3287A1E845CA}">
      <dsp:nvSpPr>
        <dsp:cNvPr id="0" name=""/>
        <dsp:cNvSpPr/>
      </dsp:nvSpPr>
      <dsp:spPr>
        <a:xfrm rot="5400000">
          <a:off x="1293063" y="1372996"/>
          <a:ext cx="728478" cy="1735764"/>
        </a:xfrm>
        <a:prstGeom prst="round2Same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222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Иные МБТ</a:t>
          </a:r>
          <a:endParaRPr lang="ru-RU" sz="1400" b="1" kern="1200" dirty="0"/>
        </a:p>
      </dsp:txBody>
      <dsp:txXfrm rot="-5400000">
        <a:off x="789421" y="1912200"/>
        <a:ext cx="1700203" cy="65735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89E7B8-8957-41F4-BC49-A1DEF43C43F7}">
      <dsp:nvSpPr>
        <dsp:cNvPr id="0" name=""/>
        <dsp:cNvSpPr/>
      </dsp:nvSpPr>
      <dsp:spPr>
        <a:xfrm>
          <a:off x="0" y="1898"/>
          <a:ext cx="8568952" cy="0"/>
        </a:xfrm>
        <a:prstGeom prst="line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C1867D-FC77-4E08-85C4-474F755A59A7}">
      <dsp:nvSpPr>
        <dsp:cNvPr id="0" name=""/>
        <dsp:cNvSpPr/>
      </dsp:nvSpPr>
      <dsp:spPr>
        <a:xfrm>
          <a:off x="0" y="1898"/>
          <a:ext cx="1713790" cy="1294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2018 </a:t>
          </a:r>
          <a:r>
            <a:rPr lang="ru-RU" sz="1400" b="1" kern="1200" dirty="0" smtClean="0"/>
            <a:t>год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Всего </a:t>
          </a:r>
          <a:r>
            <a:rPr lang="ru-RU" sz="1400" b="1" kern="1200" dirty="0" smtClean="0"/>
            <a:t>41314,4 </a:t>
          </a:r>
          <a:r>
            <a:rPr lang="ru-RU" sz="1400" b="1" kern="1200" dirty="0" smtClean="0"/>
            <a:t>тыс.руб.</a:t>
          </a:r>
          <a:endParaRPr lang="ru-RU" sz="1400" b="1" kern="1200" dirty="0"/>
        </a:p>
      </dsp:txBody>
      <dsp:txXfrm>
        <a:off x="0" y="1898"/>
        <a:ext cx="1713790" cy="1294878"/>
      </dsp:txXfrm>
    </dsp:sp>
    <dsp:sp modelId="{ED578F26-7F57-41B4-8F47-CDE398D7F8A1}">
      <dsp:nvSpPr>
        <dsp:cNvPr id="0" name=""/>
        <dsp:cNvSpPr/>
      </dsp:nvSpPr>
      <dsp:spPr>
        <a:xfrm>
          <a:off x="1842324" y="14101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Сельское хозяйство и рыболовство </a:t>
          </a:r>
          <a:r>
            <a:rPr lang="ru-RU" sz="1400" b="1" kern="1200" dirty="0" smtClean="0"/>
            <a:t>990 </a:t>
          </a:r>
          <a:r>
            <a:rPr lang="ru-RU" sz="1400" b="1" kern="1200" dirty="0" smtClean="0"/>
            <a:t>тыс. руб.</a:t>
          </a:r>
          <a:endParaRPr lang="ru-RU" sz="1400" b="1" kern="1200" dirty="0"/>
        </a:p>
      </dsp:txBody>
      <dsp:txXfrm>
        <a:off x="1842324" y="14101"/>
        <a:ext cx="6726627" cy="244054"/>
      </dsp:txXfrm>
    </dsp:sp>
    <dsp:sp modelId="{04782E46-AE3F-4964-9B9B-575F185754FC}">
      <dsp:nvSpPr>
        <dsp:cNvPr id="0" name=""/>
        <dsp:cNvSpPr/>
      </dsp:nvSpPr>
      <dsp:spPr>
        <a:xfrm>
          <a:off x="1713790" y="258155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1E27B9-D6AF-4A61-B44A-24ED98CAEAC6}">
      <dsp:nvSpPr>
        <dsp:cNvPr id="0" name=""/>
        <dsp:cNvSpPr/>
      </dsp:nvSpPr>
      <dsp:spPr>
        <a:xfrm>
          <a:off x="1842324" y="270358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Водное хозяйство </a:t>
          </a:r>
          <a:r>
            <a:rPr lang="ru-RU" sz="1400" b="1" kern="1200" dirty="0" smtClean="0"/>
            <a:t>100 </a:t>
          </a:r>
          <a:r>
            <a:rPr lang="ru-RU" sz="1400" b="1" kern="1200" dirty="0" smtClean="0"/>
            <a:t>тыс. руб.</a:t>
          </a:r>
          <a:endParaRPr lang="ru-RU" sz="1400" b="1" kern="1200" dirty="0"/>
        </a:p>
      </dsp:txBody>
      <dsp:txXfrm>
        <a:off x="1842324" y="270358"/>
        <a:ext cx="6726627" cy="244054"/>
      </dsp:txXfrm>
    </dsp:sp>
    <dsp:sp modelId="{151FB3E8-3740-4EA1-8F96-C30E4CF601F3}">
      <dsp:nvSpPr>
        <dsp:cNvPr id="0" name=""/>
        <dsp:cNvSpPr/>
      </dsp:nvSpPr>
      <dsp:spPr>
        <a:xfrm>
          <a:off x="1713790" y="514412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D1C978-8A87-42D6-BF32-1A1927E64AE7}">
      <dsp:nvSpPr>
        <dsp:cNvPr id="0" name=""/>
        <dsp:cNvSpPr/>
      </dsp:nvSpPr>
      <dsp:spPr>
        <a:xfrm>
          <a:off x="1842324" y="526615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Автомобильный транспорт </a:t>
          </a:r>
          <a:r>
            <a:rPr lang="ru-RU" sz="1400" b="1" kern="1200" dirty="0" smtClean="0"/>
            <a:t>1000 </a:t>
          </a:r>
          <a:r>
            <a:rPr lang="ru-RU" sz="1400" b="1" kern="1200" dirty="0" smtClean="0"/>
            <a:t>тыс. руб.</a:t>
          </a:r>
          <a:endParaRPr lang="ru-RU" sz="1400" b="1" kern="1200" dirty="0"/>
        </a:p>
      </dsp:txBody>
      <dsp:txXfrm>
        <a:off x="1842324" y="526615"/>
        <a:ext cx="6726627" cy="244054"/>
      </dsp:txXfrm>
    </dsp:sp>
    <dsp:sp modelId="{7B030B45-3854-4D05-A72B-0E674ED0F7DC}">
      <dsp:nvSpPr>
        <dsp:cNvPr id="0" name=""/>
        <dsp:cNvSpPr/>
      </dsp:nvSpPr>
      <dsp:spPr>
        <a:xfrm>
          <a:off x="1713790" y="770669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02D0C1-FF81-4ACC-A943-4D39B8052E36}">
      <dsp:nvSpPr>
        <dsp:cNvPr id="0" name=""/>
        <dsp:cNvSpPr/>
      </dsp:nvSpPr>
      <dsp:spPr>
        <a:xfrm>
          <a:off x="1842324" y="782872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Дорожное хозяйство (дорожные фонды) </a:t>
          </a:r>
          <a:r>
            <a:rPr lang="ru-RU" sz="1400" b="1" kern="1200" dirty="0" smtClean="0"/>
            <a:t>39224,4 </a:t>
          </a:r>
          <a:r>
            <a:rPr lang="ru-RU" sz="1400" b="1" kern="1200" dirty="0" smtClean="0"/>
            <a:t>тыс.руб.</a:t>
          </a:r>
          <a:endParaRPr lang="ru-RU" sz="1400" b="1" kern="1200" dirty="0"/>
        </a:p>
      </dsp:txBody>
      <dsp:txXfrm>
        <a:off x="1842324" y="782872"/>
        <a:ext cx="6726627" cy="244054"/>
      </dsp:txXfrm>
    </dsp:sp>
    <dsp:sp modelId="{BB737FAA-EDA6-4AF9-8D8F-B6776090C40E}">
      <dsp:nvSpPr>
        <dsp:cNvPr id="0" name=""/>
        <dsp:cNvSpPr/>
      </dsp:nvSpPr>
      <dsp:spPr>
        <a:xfrm>
          <a:off x="1713790" y="1026926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A8DE18-481D-451C-B09D-634AD6275E8D}">
      <dsp:nvSpPr>
        <dsp:cNvPr id="0" name=""/>
        <dsp:cNvSpPr/>
      </dsp:nvSpPr>
      <dsp:spPr>
        <a:xfrm>
          <a:off x="1842324" y="1039128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/>
        </a:p>
      </dsp:txBody>
      <dsp:txXfrm>
        <a:off x="1842324" y="1039128"/>
        <a:ext cx="6726627" cy="244054"/>
      </dsp:txXfrm>
    </dsp:sp>
    <dsp:sp modelId="{71972F4A-CFF9-4B49-B09D-6B11829FA68E}">
      <dsp:nvSpPr>
        <dsp:cNvPr id="0" name=""/>
        <dsp:cNvSpPr/>
      </dsp:nvSpPr>
      <dsp:spPr>
        <a:xfrm>
          <a:off x="1713790" y="1283183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BD33D9-876F-49F6-985E-ACC499FAD4F7}">
      <dsp:nvSpPr>
        <dsp:cNvPr id="0" name=""/>
        <dsp:cNvSpPr/>
      </dsp:nvSpPr>
      <dsp:spPr>
        <a:xfrm>
          <a:off x="0" y="1296776"/>
          <a:ext cx="8568952" cy="0"/>
        </a:xfrm>
        <a:prstGeom prst="line">
          <a:avLst/>
        </a:prstGeom>
        <a:solidFill>
          <a:schemeClr val="accent3">
            <a:shade val="50000"/>
            <a:hueOff val="-117287"/>
            <a:satOff val="-1285"/>
            <a:lumOff val="26641"/>
            <a:alphaOff val="0"/>
          </a:schemeClr>
        </a:solidFill>
        <a:ln w="15875" cap="flat" cmpd="sng" algn="ctr">
          <a:solidFill>
            <a:schemeClr val="accent3">
              <a:shade val="50000"/>
              <a:hueOff val="-117287"/>
              <a:satOff val="-1285"/>
              <a:lumOff val="26641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1CC8C8-BD9C-4F12-B574-A40421BEBEDB}">
      <dsp:nvSpPr>
        <dsp:cNvPr id="0" name=""/>
        <dsp:cNvSpPr/>
      </dsp:nvSpPr>
      <dsp:spPr>
        <a:xfrm>
          <a:off x="0" y="1296776"/>
          <a:ext cx="1713790" cy="1294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2019 год</a:t>
          </a:r>
          <a:endParaRPr lang="ru-RU" sz="1400" b="1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Всего 6512,1 </a:t>
          </a:r>
          <a:r>
            <a:rPr lang="ru-RU" sz="1400" b="1" kern="1200" dirty="0" smtClean="0"/>
            <a:t>тыс. руб.</a:t>
          </a:r>
          <a:endParaRPr lang="ru-RU" sz="1400" b="1" kern="1200" dirty="0"/>
        </a:p>
      </dsp:txBody>
      <dsp:txXfrm>
        <a:off x="0" y="1296776"/>
        <a:ext cx="1713790" cy="1294878"/>
      </dsp:txXfrm>
    </dsp:sp>
    <dsp:sp modelId="{01C4D632-03CB-4197-9EE3-7C0DA3CC53EF}">
      <dsp:nvSpPr>
        <dsp:cNvPr id="0" name=""/>
        <dsp:cNvSpPr/>
      </dsp:nvSpPr>
      <dsp:spPr>
        <a:xfrm>
          <a:off x="1842324" y="1308979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Сельское хозяйство и рыболовство </a:t>
          </a:r>
          <a:r>
            <a:rPr lang="ru-RU" sz="1400" b="1" kern="1200" dirty="0" smtClean="0"/>
            <a:t>890 </a:t>
          </a:r>
          <a:r>
            <a:rPr lang="ru-RU" sz="1400" b="1" kern="1200" dirty="0" smtClean="0"/>
            <a:t>тыс.руб.</a:t>
          </a:r>
          <a:endParaRPr lang="ru-RU" sz="1400" b="1" kern="1200" dirty="0"/>
        </a:p>
      </dsp:txBody>
      <dsp:txXfrm>
        <a:off x="1842324" y="1308979"/>
        <a:ext cx="6726627" cy="244054"/>
      </dsp:txXfrm>
    </dsp:sp>
    <dsp:sp modelId="{A75CDA17-3EBF-428D-BAF2-07B83FEB3904}">
      <dsp:nvSpPr>
        <dsp:cNvPr id="0" name=""/>
        <dsp:cNvSpPr/>
      </dsp:nvSpPr>
      <dsp:spPr>
        <a:xfrm>
          <a:off x="1713790" y="1553033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DB0006-AFA9-45B7-A28A-BB5A821411C6}">
      <dsp:nvSpPr>
        <dsp:cNvPr id="0" name=""/>
        <dsp:cNvSpPr/>
      </dsp:nvSpPr>
      <dsp:spPr>
        <a:xfrm>
          <a:off x="1842324" y="1565236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Водное хозяйство 80 тыс. руб.</a:t>
          </a:r>
          <a:endParaRPr lang="ru-RU" sz="1400" b="1" kern="1200" dirty="0"/>
        </a:p>
      </dsp:txBody>
      <dsp:txXfrm>
        <a:off x="1842324" y="1565236"/>
        <a:ext cx="6726627" cy="244054"/>
      </dsp:txXfrm>
    </dsp:sp>
    <dsp:sp modelId="{53F4BB71-ED31-4DCB-B67E-7011F09798EF}">
      <dsp:nvSpPr>
        <dsp:cNvPr id="0" name=""/>
        <dsp:cNvSpPr/>
      </dsp:nvSpPr>
      <dsp:spPr>
        <a:xfrm>
          <a:off x="1713790" y="1809290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812557-A2B6-4A2A-A408-B69CA28955B3}">
      <dsp:nvSpPr>
        <dsp:cNvPr id="0" name=""/>
        <dsp:cNvSpPr/>
      </dsp:nvSpPr>
      <dsp:spPr>
        <a:xfrm>
          <a:off x="1842324" y="1821493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Транспорт </a:t>
          </a:r>
          <a:r>
            <a:rPr lang="ru-RU" sz="1400" b="1" kern="1200" dirty="0" smtClean="0"/>
            <a:t>800 </a:t>
          </a:r>
          <a:r>
            <a:rPr lang="ru-RU" sz="1400" b="1" kern="1200" dirty="0" smtClean="0"/>
            <a:t>тыс. руб.</a:t>
          </a:r>
          <a:endParaRPr lang="ru-RU" sz="1400" b="1" kern="1200" dirty="0"/>
        </a:p>
      </dsp:txBody>
      <dsp:txXfrm>
        <a:off x="1842324" y="1821493"/>
        <a:ext cx="6726627" cy="244054"/>
      </dsp:txXfrm>
    </dsp:sp>
    <dsp:sp modelId="{1B15F7E9-92B0-4FCA-876B-DA93BC493E8C}">
      <dsp:nvSpPr>
        <dsp:cNvPr id="0" name=""/>
        <dsp:cNvSpPr/>
      </dsp:nvSpPr>
      <dsp:spPr>
        <a:xfrm>
          <a:off x="1713790" y="2065547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7173C0-A35E-45B0-9CC1-9A190A22BB24}">
      <dsp:nvSpPr>
        <dsp:cNvPr id="0" name=""/>
        <dsp:cNvSpPr/>
      </dsp:nvSpPr>
      <dsp:spPr>
        <a:xfrm>
          <a:off x="1842324" y="2077750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Дорожное хозяйство (дорожные фонды) </a:t>
          </a:r>
          <a:r>
            <a:rPr lang="ru-RU" sz="1400" b="1" kern="1200" dirty="0" smtClean="0"/>
            <a:t>4602,1тыс</a:t>
          </a:r>
          <a:r>
            <a:rPr lang="ru-RU" sz="1400" b="1" kern="1200" dirty="0" smtClean="0"/>
            <a:t>. руб.</a:t>
          </a:r>
          <a:endParaRPr lang="ru-RU" sz="1400" b="1" kern="1200" dirty="0"/>
        </a:p>
      </dsp:txBody>
      <dsp:txXfrm>
        <a:off x="1842324" y="2077750"/>
        <a:ext cx="6726627" cy="244054"/>
      </dsp:txXfrm>
    </dsp:sp>
    <dsp:sp modelId="{B70E6341-79D6-4CAC-8F7D-FB310B567711}">
      <dsp:nvSpPr>
        <dsp:cNvPr id="0" name=""/>
        <dsp:cNvSpPr/>
      </dsp:nvSpPr>
      <dsp:spPr>
        <a:xfrm>
          <a:off x="1713790" y="2321804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9D6A9E-44FA-4D69-8D6C-EE984B6A7B6F}">
      <dsp:nvSpPr>
        <dsp:cNvPr id="0" name=""/>
        <dsp:cNvSpPr/>
      </dsp:nvSpPr>
      <dsp:spPr>
        <a:xfrm>
          <a:off x="1842324" y="2334007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Другие вопросы в области национальной экономики </a:t>
          </a:r>
          <a:r>
            <a:rPr lang="ru-RU" sz="1400" b="1" kern="1200" dirty="0" smtClean="0"/>
            <a:t>120 </a:t>
          </a:r>
          <a:r>
            <a:rPr lang="ru-RU" sz="1400" b="1" kern="1200" dirty="0" smtClean="0"/>
            <a:t>тыс. руб.</a:t>
          </a:r>
          <a:endParaRPr lang="ru-RU" sz="1400" b="1" kern="1200" dirty="0"/>
        </a:p>
      </dsp:txBody>
      <dsp:txXfrm>
        <a:off x="1842324" y="2334007"/>
        <a:ext cx="6726627" cy="244054"/>
      </dsp:txXfrm>
    </dsp:sp>
    <dsp:sp modelId="{EED679BC-89F1-4635-9E09-22B81A5FE2DB}">
      <dsp:nvSpPr>
        <dsp:cNvPr id="0" name=""/>
        <dsp:cNvSpPr/>
      </dsp:nvSpPr>
      <dsp:spPr>
        <a:xfrm>
          <a:off x="1713790" y="2578061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D39C8C-9190-4C5B-A09D-6AC7531EE6FF}">
      <dsp:nvSpPr>
        <dsp:cNvPr id="0" name=""/>
        <dsp:cNvSpPr/>
      </dsp:nvSpPr>
      <dsp:spPr>
        <a:xfrm>
          <a:off x="0" y="2591655"/>
          <a:ext cx="8568952" cy="0"/>
        </a:xfrm>
        <a:prstGeom prst="line">
          <a:avLst/>
        </a:prstGeom>
        <a:solidFill>
          <a:schemeClr val="accent3">
            <a:shade val="50000"/>
            <a:hueOff val="-117287"/>
            <a:satOff val="-1285"/>
            <a:lumOff val="26641"/>
            <a:alphaOff val="0"/>
          </a:schemeClr>
        </a:solidFill>
        <a:ln w="15875" cap="flat" cmpd="sng" algn="ctr">
          <a:solidFill>
            <a:schemeClr val="accent3">
              <a:shade val="50000"/>
              <a:hueOff val="-117287"/>
              <a:satOff val="-1285"/>
              <a:lumOff val="26641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C367F-42F2-4D4E-89BB-7A2C5EEAE7D8}">
      <dsp:nvSpPr>
        <dsp:cNvPr id="0" name=""/>
        <dsp:cNvSpPr/>
      </dsp:nvSpPr>
      <dsp:spPr>
        <a:xfrm>
          <a:off x="0" y="2591655"/>
          <a:ext cx="1713790" cy="1294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2020 </a:t>
          </a:r>
          <a:r>
            <a:rPr lang="ru-RU" sz="1400" b="1" kern="1200" dirty="0" smtClean="0"/>
            <a:t>год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Всего </a:t>
          </a:r>
          <a:r>
            <a:rPr lang="ru-RU" sz="1400" b="1" kern="1200" dirty="0" smtClean="0"/>
            <a:t>6626,9 тыс</a:t>
          </a:r>
          <a:r>
            <a:rPr lang="ru-RU" sz="1400" b="1" kern="1200" dirty="0" smtClean="0"/>
            <a:t>. руб.</a:t>
          </a:r>
          <a:endParaRPr lang="ru-RU" sz="1400" b="1" kern="1200" dirty="0"/>
        </a:p>
      </dsp:txBody>
      <dsp:txXfrm>
        <a:off x="0" y="2591655"/>
        <a:ext cx="1713790" cy="1294878"/>
      </dsp:txXfrm>
    </dsp:sp>
    <dsp:sp modelId="{2DBB2766-FF75-4191-AD78-F69C7B009B0F}">
      <dsp:nvSpPr>
        <dsp:cNvPr id="0" name=""/>
        <dsp:cNvSpPr/>
      </dsp:nvSpPr>
      <dsp:spPr>
        <a:xfrm>
          <a:off x="1842324" y="2603857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Сельское хозяйство и рыболовство 680 тыс. руб.</a:t>
          </a:r>
          <a:endParaRPr lang="ru-RU" sz="1400" b="1" kern="1200" dirty="0"/>
        </a:p>
      </dsp:txBody>
      <dsp:txXfrm>
        <a:off x="1842324" y="2603857"/>
        <a:ext cx="6726627" cy="244054"/>
      </dsp:txXfrm>
    </dsp:sp>
    <dsp:sp modelId="{0F38CF4A-26D0-49D5-827C-3EF4AF6A439F}">
      <dsp:nvSpPr>
        <dsp:cNvPr id="0" name=""/>
        <dsp:cNvSpPr/>
      </dsp:nvSpPr>
      <dsp:spPr>
        <a:xfrm>
          <a:off x="1713790" y="2847912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25A63A-DA55-48FC-B72F-3CC8469C5B0F}">
      <dsp:nvSpPr>
        <dsp:cNvPr id="0" name=""/>
        <dsp:cNvSpPr/>
      </dsp:nvSpPr>
      <dsp:spPr>
        <a:xfrm>
          <a:off x="1842324" y="2860114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Водное хозяйство 80 тыс. руб.</a:t>
          </a:r>
          <a:endParaRPr lang="ru-RU" sz="1400" b="1" kern="1200" dirty="0"/>
        </a:p>
      </dsp:txBody>
      <dsp:txXfrm>
        <a:off x="1842324" y="2860114"/>
        <a:ext cx="6726627" cy="244054"/>
      </dsp:txXfrm>
    </dsp:sp>
    <dsp:sp modelId="{9B3062C1-9BF4-481E-951D-5830D4B04B63}">
      <dsp:nvSpPr>
        <dsp:cNvPr id="0" name=""/>
        <dsp:cNvSpPr/>
      </dsp:nvSpPr>
      <dsp:spPr>
        <a:xfrm>
          <a:off x="1713790" y="3104168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132212-53B5-44D6-989C-283CE0E2AD74}">
      <dsp:nvSpPr>
        <dsp:cNvPr id="0" name=""/>
        <dsp:cNvSpPr/>
      </dsp:nvSpPr>
      <dsp:spPr>
        <a:xfrm>
          <a:off x="1842324" y="3116371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Транспорт 900 тыс.руб.</a:t>
          </a:r>
          <a:endParaRPr lang="ru-RU" sz="1400" b="1" kern="1200" dirty="0"/>
        </a:p>
      </dsp:txBody>
      <dsp:txXfrm>
        <a:off x="1842324" y="3116371"/>
        <a:ext cx="6726627" cy="244054"/>
      </dsp:txXfrm>
    </dsp:sp>
    <dsp:sp modelId="{EB739BE3-312E-42BB-8AF5-EE11FD2B1B28}">
      <dsp:nvSpPr>
        <dsp:cNvPr id="0" name=""/>
        <dsp:cNvSpPr/>
      </dsp:nvSpPr>
      <dsp:spPr>
        <a:xfrm>
          <a:off x="1713790" y="3360425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9AEC71-D385-4486-A8FA-C3CF56858A55}">
      <dsp:nvSpPr>
        <dsp:cNvPr id="0" name=""/>
        <dsp:cNvSpPr/>
      </dsp:nvSpPr>
      <dsp:spPr>
        <a:xfrm>
          <a:off x="1842324" y="3372628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Дорожное хозяйство (дорожные фонды) 3995,0 тыс. руб.</a:t>
          </a:r>
          <a:endParaRPr lang="ru-RU" sz="1400" b="1" kern="1200" dirty="0"/>
        </a:p>
      </dsp:txBody>
      <dsp:txXfrm>
        <a:off x="1842324" y="3372628"/>
        <a:ext cx="6726627" cy="244054"/>
      </dsp:txXfrm>
    </dsp:sp>
    <dsp:sp modelId="{F2B73A87-B68C-48BF-8161-46302B400D8F}">
      <dsp:nvSpPr>
        <dsp:cNvPr id="0" name=""/>
        <dsp:cNvSpPr/>
      </dsp:nvSpPr>
      <dsp:spPr>
        <a:xfrm>
          <a:off x="1713790" y="3616682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025FF2-F5CA-43F9-9391-CF53EADBB4C2}">
      <dsp:nvSpPr>
        <dsp:cNvPr id="0" name=""/>
        <dsp:cNvSpPr/>
      </dsp:nvSpPr>
      <dsp:spPr>
        <a:xfrm>
          <a:off x="1842324" y="3628885"/>
          <a:ext cx="6726627" cy="2440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Другие вопросы в области национальной экономики </a:t>
          </a:r>
          <a:r>
            <a:rPr lang="ru-RU" sz="1400" b="1" kern="1200" dirty="0" smtClean="0"/>
            <a:t>120 </a:t>
          </a:r>
          <a:r>
            <a:rPr lang="ru-RU" sz="1400" b="1" kern="1200" dirty="0" smtClean="0"/>
            <a:t>тыс. руб.</a:t>
          </a:r>
          <a:endParaRPr lang="ru-RU" sz="1400" b="1" kern="1200" dirty="0"/>
        </a:p>
      </dsp:txBody>
      <dsp:txXfrm>
        <a:off x="1842324" y="3628885"/>
        <a:ext cx="6726627" cy="244054"/>
      </dsp:txXfrm>
    </dsp:sp>
    <dsp:sp modelId="{BC9F5ABA-98D3-469B-8FC6-CD2249880A6D}">
      <dsp:nvSpPr>
        <dsp:cNvPr id="0" name=""/>
        <dsp:cNvSpPr/>
      </dsp:nvSpPr>
      <dsp:spPr>
        <a:xfrm>
          <a:off x="1713790" y="3872939"/>
          <a:ext cx="685516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23BB7-B9D1-4C15-B88B-344BBDE8D302}">
      <dsp:nvSpPr>
        <dsp:cNvPr id="0" name=""/>
        <dsp:cNvSpPr/>
      </dsp:nvSpPr>
      <dsp:spPr>
        <a:xfrm>
          <a:off x="949" y="0"/>
          <a:ext cx="2468242" cy="47525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tint val="4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2018 год</a:t>
          </a:r>
        </a:p>
      </dsp:txBody>
      <dsp:txXfrm>
        <a:off x="949" y="0"/>
        <a:ext cx="2468242" cy="1425758"/>
      </dsp:txXfrm>
    </dsp:sp>
    <dsp:sp modelId="{D92DFDD3-9E7D-42B6-AFD9-9B7F868B50D8}">
      <dsp:nvSpPr>
        <dsp:cNvPr id="0" name=""/>
        <dsp:cNvSpPr/>
      </dsp:nvSpPr>
      <dsp:spPr>
        <a:xfrm>
          <a:off x="247773" y="1427192"/>
          <a:ext cx="1974594" cy="30862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Поддержка в сфере дорожной деятельности за счет акцизов, поступающих в районный бюджет 4079,4 тыс.руб.</a:t>
          </a:r>
          <a:endParaRPr lang="ru-RU" sz="1400" kern="1200" dirty="0"/>
        </a:p>
      </dsp:txBody>
      <dsp:txXfrm>
        <a:off x="305607" y="1485026"/>
        <a:ext cx="1858926" cy="2970607"/>
      </dsp:txXfrm>
    </dsp:sp>
    <dsp:sp modelId="{8355016F-A6CB-4396-8950-9E4AE3344E69}">
      <dsp:nvSpPr>
        <dsp:cNvPr id="0" name=""/>
        <dsp:cNvSpPr/>
      </dsp:nvSpPr>
      <dsp:spPr>
        <a:xfrm>
          <a:off x="2654310" y="0"/>
          <a:ext cx="2468242" cy="47525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tint val="4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2019 год</a:t>
          </a:r>
          <a:endParaRPr lang="ru-RU" sz="1400" kern="1200" dirty="0"/>
        </a:p>
      </dsp:txBody>
      <dsp:txXfrm>
        <a:off x="2654310" y="0"/>
        <a:ext cx="2468242" cy="1425758"/>
      </dsp:txXfrm>
    </dsp:sp>
    <dsp:sp modelId="{CAFE524D-C683-4A95-B9ED-5493133FE8C7}">
      <dsp:nvSpPr>
        <dsp:cNvPr id="0" name=""/>
        <dsp:cNvSpPr/>
      </dsp:nvSpPr>
      <dsp:spPr>
        <a:xfrm>
          <a:off x="2901134" y="1425758"/>
          <a:ext cx="1974594" cy="30891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497000"/>
                <a:satOff val="-3971"/>
                <a:lumOff val="1471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5497000"/>
                <a:satOff val="-3971"/>
                <a:lumOff val="1471"/>
                <a:alphaOff val="0"/>
                <a:shade val="100000"/>
              </a:schemeClr>
            </a:gs>
            <a:gs pos="100000">
              <a:schemeClr val="accent3">
                <a:hueOff val="5497000"/>
                <a:satOff val="-3971"/>
                <a:lumOff val="1471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Поддержка в сфере дорожной деятельности за счет акцизов, поступающих в районный бюджет 4602,1 тыс.руб.</a:t>
          </a:r>
          <a:endParaRPr lang="ru-RU" sz="1400" kern="1200" dirty="0"/>
        </a:p>
      </dsp:txBody>
      <dsp:txXfrm>
        <a:off x="2958968" y="1483592"/>
        <a:ext cx="1858926" cy="2973475"/>
      </dsp:txXfrm>
    </dsp:sp>
    <dsp:sp modelId="{39D7885B-3FAD-4F4E-B194-DD0B46061527}">
      <dsp:nvSpPr>
        <dsp:cNvPr id="0" name=""/>
        <dsp:cNvSpPr/>
      </dsp:nvSpPr>
      <dsp:spPr>
        <a:xfrm>
          <a:off x="5307671" y="0"/>
          <a:ext cx="2468242" cy="47525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tint val="4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0" rIns="5334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2020 год.</a:t>
          </a:r>
          <a:endParaRPr lang="ru-RU" sz="1400" kern="1200" dirty="0"/>
        </a:p>
      </dsp:txBody>
      <dsp:txXfrm>
        <a:off x="5307671" y="0"/>
        <a:ext cx="2468242" cy="1425758"/>
      </dsp:txXfrm>
    </dsp:sp>
    <dsp:sp modelId="{D0FA05AC-770D-4FEE-B9B6-924D429C0536}">
      <dsp:nvSpPr>
        <dsp:cNvPr id="0" name=""/>
        <dsp:cNvSpPr/>
      </dsp:nvSpPr>
      <dsp:spPr>
        <a:xfrm>
          <a:off x="5554496" y="1425758"/>
          <a:ext cx="1974594" cy="30891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0993999"/>
                <a:satOff val="-7943"/>
                <a:lumOff val="2941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10993999"/>
                <a:satOff val="-7943"/>
                <a:lumOff val="2941"/>
                <a:alphaOff val="0"/>
                <a:shade val="100000"/>
              </a:schemeClr>
            </a:gs>
            <a:gs pos="100000">
              <a:schemeClr val="accent3">
                <a:hueOff val="10993999"/>
                <a:satOff val="-7943"/>
                <a:lumOff val="2941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Поддержка в сфере дорожной деятельности за счет акцизов, поступающих в районный бюджет 4736,9 тыс.руб</a:t>
          </a:r>
          <a:r>
            <a:rPr lang="ru-RU" sz="1200" kern="1200" dirty="0" smtClean="0"/>
            <a:t>.</a:t>
          </a:r>
          <a:endParaRPr lang="ru-RU" sz="1200" kern="1200" dirty="0"/>
        </a:p>
      </dsp:txBody>
      <dsp:txXfrm>
        <a:off x="5612330" y="1483592"/>
        <a:ext cx="1858926" cy="297347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9CE335-52C7-4046-A16A-3F972EEEBD3B}">
      <dsp:nvSpPr>
        <dsp:cNvPr id="0" name=""/>
        <dsp:cNvSpPr/>
      </dsp:nvSpPr>
      <dsp:spPr>
        <a:xfrm>
          <a:off x="0" y="0"/>
          <a:ext cx="4248472" cy="49231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tint val="40000"/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softEdge rad="635000"/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Муниципальный долг (бюджетный кредит)</a:t>
          </a:r>
          <a:endParaRPr lang="ru-RU" sz="3300" kern="1200" dirty="0"/>
        </a:p>
      </dsp:txBody>
      <dsp:txXfrm>
        <a:off x="0" y="0"/>
        <a:ext cx="4248472" cy="1476955"/>
      </dsp:txXfrm>
    </dsp:sp>
    <dsp:sp modelId="{10EBB400-7200-4D2F-B41E-A38E191AA881}">
      <dsp:nvSpPr>
        <dsp:cNvPr id="0" name=""/>
        <dsp:cNvSpPr/>
      </dsp:nvSpPr>
      <dsp:spPr>
        <a:xfrm>
          <a:off x="424847" y="1478397"/>
          <a:ext cx="3398777" cy="14844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Обслуживание муниципального долга в 2018 году составит 2,9 тыс. руб.</a:t>
          </a:r>
          <a:endParaRPr lang="ru-RU" sz="2400" kern="1200" dirty="0"/>
        </a:p>
      </dsp:txBody>
      <dsp:txXfrm>
        <a:off x="468324" y="1521874"/>
        <a:ext cx="3311823" cy="1397453"/>
      </dsp:txXfrm>
    </dsp:sp>
    <dsp:sp modelId="{CC2E5EAF-6D64-4A67-9D80-2914E1204377}">
      <dsp:nvSpPr>
        <dsp:cNvPr id="0" name=""/>
        <dsp:cNvSpPr/>
      </dsp:nvSpPr>
      <dsp:spPr>
        <a:xfrm>
          <a:off x="424847" y="3191175"/>
          <a:ext cx="3398777" cy="14844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Остаток муниципального долга на 2018 год – 4000,0 тыс. руб.</a:t>
          </a:r>
          <a:endParaRPr lang="ru-RU" sz="2400" kern="1200" dirty="0"/>
        </a:p>
      </dsp:txBody>
      <dsp:txXfrm>
        <a:off x="468324" y="3234652"/>
        <a:ext cx="3311823" cy="13974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666B74-BAC6-48FB-A69E-77EFDF7A56F7}">
      <dsp:nvSpPr>
        <dsp:cNvPr id="0" name=""/>
        <dsp:cNvSpPr/>
      </dsp:nvSpPr>
      <dsp:spPr>
        <a:xfrm rot="5400000">
          <a:off x="1793072" y="-637072"/>
          <a:ext cx="526952" cy="1935575"/>
        </a:xfrm>
        <a:prstGeom prst="round2SameRect">
          <a:avLst/>
        </a:prstGeom>
        <a:solidFill>
          <a:schemeClr val="bg2">
            <a:lumMod val="90000"/>
            <a:alpha val="90000"/>
          </a:schemeClr>
        </a:solidFill>
        <a:ln w="222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Налог на доходы физических лиц</a:t>
          </a:r>
          <a:endParaRPr lang="ru-RU" sz="1400" kern="1200" dirty="0"/>
        </a:p>
      </dsp:txBody>
      <dsp:txXfrm rot="-5400000">
        <a:off x="1088761" y="92963"/>
        <a:ext cx="1909851" cy="475504"/>
      </dsp:txXfrm>
    </dsp:sp>
    <dsp:sp modelId="{F7F8F642-8586-4E0B-9704-421F74964D04}">
      <dsp:nvSpPr>
        <dsp:cNvPr id="0" name=""/>
        <dsp:cNvSpPr/>
      </dsp:nvSpPr>
      <dsp:spPr>
        <a:xfrm>
          <a:off x="0" y="1369"/>
          <a:ext cx="1088760" cy="658690"/>
        </a:xfrm>
        <a:prstGeom prst="roundRect">
          <a:avLst/>
        </a:prstGeom>
        <a:solidFill>
          <a:schemeClr val="bg2">
            <a:lumMod val="50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26104 тыс. руб.</a:t>
          </a:r>
          <a:endParaRPr lang="ru-RU" sz="1800" kern="1200" dirty="0"/>
        </a:p>
      </dsp:txBody>
      <dsp:txXfrm>
        <a:off x="32155" y="33524"/>
        <a:ext cx="1024450" cy="594380"/>
      </dsp:txXfrm>
    </dsp:sp>
    <dsp:sp modelId="{0FA0A811-7BD1-4C63-9842-B69D2F4EB9E0}">
      <dsp:nvSpPr>
        <dsp:cNvPr id="0" name=""/>
        <dsp:cNvSpPr/>
      </dsp:nvSpPr>
      <dsp:spPr>
        <a:xfrm rot="5400000">
          <a:off x="1793072" y="54552"/>
          <a:ext cx="526952" cy="1935575"/>
        </a:xfrm>
        <a:prstGeom prst="round2SameRect">
          <a:avLst/>
        </a:prstGeom>
        <a:solidFill>
          <a:schemeClr val="tx2">
            <a:lumMod val="40000"/>
            <a:lumOff val="60000"/>
            <a:alpha val="90000"/>
          </a:schemeClr>
        </a:solidFill>
        <a:ln w="222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Акцизы по подакцизным товарам</a:t>
          </a:r>
          <a:endParaRPr lang="ru-RU" sz="1400" kern="1200" dirty="0"/>
        </a:p>
      </dsp:txBody>
      <dsp:txXfrm rot="-5400000">
        <a:off x="1088761" y="784587"/>
        <a:ext cx="1909851" cy="475504"/>
      </dsp:txXfrm>
    </dsp:sp>
    <dsp:sp modelId="{28FC7E3D-4632-4CC7-8C4F-2DADF80FD840}">
      <dsp:nvSpPr>
        <dsp:cNvPr id="0" name=""/>
        <dsp:cNvSpPr/>
      </dsp:nvSpPr>
      <dsp:spPr>
        <a:xfrm>
          <a:off x="0" y="692994"/>
          <a:ext cx="1088760" cy="658690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4079,4 тыс. руб.</a:t>
          </a:r>
          <a:endParaRPr lang="ru-RU" sz="1800" kern="1200" dirty="0"/>
        </a:p>
      </dsp:txBody>
      <dsp:txXfrm>
        <a:off x="32155" y="725149"/>
        <a:ext cx="1024450" cy="594380"/>
      </dsp:txXfrm>
    </dsp:sp>
    <dsp:sp modelId="{4B27C8F0-9F88-4D19-94DE-988747E374A0}">
      <dsp:nvSpPr>
        <dsp:cNvPr id="0" name=""/>
        <dsp:cNvSpPr/>
      </dsp:nvSpPr>
      <dsp:spPr>
        <a:xfrm rot="5400000">
          <a:off x="1793072" y="746176"/>
          <a:ext cx="526952" cy="1935575"/>
        </a:xfrm>
        <a:prstGeom prst="round2SameRect">
          <a:avLst/>
        </a:prstGeom>
        <a:solidFill>
          <a:schemeClr val="accent2">
            <a:lumMod val="60000"/>
            <a:lumOff val="40000"/>
            <a:alpha val="90000"/>
          </a:schemeClr>
        </a:solidFill>
        <a:ln w="222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Государственная пошлина</a:t>
          </a:r>
          <a:endParaRPr lang="ru-RU" sz="1400" kern="1200" dirty="0"/>
        </a:p>
      </dsp:txBody>
      <dsp:txXfrm rot="-5400000">
        <a:off x="1088761" y="1476211"/>
        <a:ext cx="1909851" cy="475504"/>
      </dsp:txXfrm>
    </dsp:sp>
    <dsp:sp modelId="{470122CE-4ADC-4BBD-9F23-938B7946A2A2}">
      <dsp:nvSpPr>
        <dsp:cNvPr id="0" name=""/>
        <dsp:cNvSpPr/>
      </dsp:nvSpPr>
      <dsp:spPr>
        <a:xfrm>
          <a:off x="0" y="1384619"/>
          <a:ext cx="1088760" cy="658690"/>
        </a:xfrm>
        <a:prstGeom prst="roundRect">
          <a:avLst/>
        </a:prstGeom>
        <a:solidFill>
          <a:srgbClr val="00B0F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660тыс. руб.</a:t>
          </a:r>
          <a:endParaRPr lang="ru-RU" sz="1800" kern="1200" dirty="0"/>
        </a:p>
      </dsp:txBody>
      <dsp:txXfrm>
        <a:off x="32155" y="1416774"/>
        <a:ext cx="1024450" cy="594380"/>
      </dsp:txXfrm>
    </dsp:sp>
    <dsp:sp modelId="{5EC4AC27-69A7-40F9-9503-19A07FF35F78}">
      <dsp:nvSpPr>
        <dsp:cNvPr id="0" name=""/>
        <dsp:cNvSpPr/>
      </dsp:nvSpPr>
      <dsp:spPr>
        <a:xfrm rot="5400000">
          <a:off x="1793072" y="1437801"/>
          <a:ext cx="526952" cy="1935575"/>
        </a:xfrm>
        <a:prstGeom prst="round2Same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222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Налоги на совокупный доход</a:t>
          </a:r>
          <a:endParaRPr lang="ru-RU" sz="1400" kern="1200" dirty="0"/>
        </a:p>
      </dsp:txBody>
      <dsp:txXfrm rot="-5400000">
        <a:off x="1088761" y="2167836"/>
        <a:ext cx="1909851" cy="475504"/>
      </dsp:txXfrm>
    </dsp:sp>
    <dsp:sp modelId="{00F96E50-F615-478F-AD51-1BDBC3698A2D}">
      <dsp:nvSpPr>
        <dsp:cNvPr id="0" name=""/>
        <dsp:cNvSpPr/>
      </dsp:nvSpPr>
      <dsp:spPr>
        <a:xfrm>
          <a:off x="0" y="2076244"/>
          <a:ext cx="1088760" cy="658690"/>
        </a:xfrm>
        <a:prstGeom prst="roundRect">
          <a:avLst/>
        </a:prstGeom>
        <a:solidFill>
          <a:srgbClr val="FF990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3656  тыс. руб.</a:t>
          </a:r>
          <a:endParaRPr lang="ru-RU" sz="1800" kern="1200" dirty="0"/>
        </a:p>
      </dsp:txBody>
      <dsp:txXfrm>
        <a:off x="32155" y="2108399"/>
        <a:ext cx="1024450" cy="5943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B498B-96EA-408E-8667-06C56778B4D5}">
      <dsp:nvSpPr>
        <dsp:cNvPr id="0" name=""/>
        <dsp:cNvSpPr/>
      </dsp:nvSpPr>
      <dsp:spPr>
        <a:xfrm rot="5400000">
          <a:off x="1506213" y="-507520"/>
          <a:ext cx="513085" cy="1659064"/>
        </a:xfrm>
        <a:prstGeom prst="round2SameRect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Налог на доходы физических лиц</a:t>
          </a:r>
          <a:endParaRPr lang="ru-RU" sz="1100" kern="1200" dirty="0"/>
        </a:p>
      </dsp:txBody>
      <dsp:txXfrm rot="-5400000">
        <a:off x="933224" y="90516"/>
        <a:ext cx="1634017" cy="462991"/>
      </dsp:txXfrm>
    </dsp:sp>
    <dsp:sp modelId="{EDCA5365-1BEB-4346-9209-9A75184A5A4B}">
      <dsp:nvSpPr>
        <dsp:cNvPr id="0" name=""/>
        <dsp:cNvSpPr/>
      </dsp:nvSpPr>
      <dsp:spPr>
        <a:xfrm>
          <a:off x="0" y="1333"/>
          <a:ext cx="933223" cy="641356"/>
        </a:xfrm>
        <a:prstGeom prst="round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26881 тыс. руб.</a:t>
          </a:r>
          <a:endParaRPr lang="ru-RU" sz="1400" kern="1200" dirty="0"/>
        </a:p>
      </dsp:txBody>
      <dsp:txXfrm>
        <a:off x="31308" y="32641"/>
        <a:ext cx="870607" cy="578740"/>
      </dsp:txXfrm>
    </dsp:sp>
    <dsp:sp modelId="{566271DF-14B0-4204-95FB-A93030E9C5C9}">
      <dsp:nvSpPr>
        <dsp:cNvPr id="0" name=""/>
        <dsp:cNvSpPr/>
      </dsp:nvSpPr>
      <dsp:spPr>
        <a:xfrm rot="5400000">
          <a:off x="1506213" y="165903"/>
          <a:ext cx="513085" cy="1659064"/>
        </a:xfrm>
        <a:prstGeom prst="round2SameRect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Акцизы по подакцизным товарам</a:t>
          </a:r>
          <a:endParaRPr lang="ru-RU" sz="1100" kern="1200" dirty="0"/>
        </a:p>
      </dsp:txBody>
      <dsp:txXfrm rot="-5400000">
        <a:off x="933224" y="763940"/>
        <a:ext cx="1634017" cy="462991"/>
      </dsp:txXfrm>
    </dsp:sp>
    <dsp:sp modelId="{6BC0BD39-BE2F-492B-A468-8C605A2C9025}">
      <dsp:nvSpPr>
        <dsp:cNvPr id="0" name=""/>
        <dsp:cNvSpPr/>
      </dsp:nvSpPr>
      <dsp:spPr>
        <a:xfrm>
          <a:off x="0" y="674757"/>
          <a:ext cx="933223" cy="641356"/>
        </a:xfrm>
        <a:prstGeom prst="roundRect">
          <a:avLst/>
        </a:prstGeom>
        <a:solidFill>
          <a:schemeClr val="accent6">
            <a:shade val="50000"/>
            <a:hueOff val="-108550"/>
            <a:satOff val="-44166"/>
            <a:lumOff val="28529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4736,9  тыс. руб.</a:t>
          </a:r>
          <a:endParaRPr lang="ru-RU" sz="1400" kern="1200" dirty="0"/>
        </a:p>
      </dsp:txBody>
      <dsp:txXfrm>
        <a:off x="31308" y="706065"/>
        <a:ext cx="870607" cy="578740"/>
      </dsp:txXfrm>
    </dsp:sp>
    <dsp:sp modelId="{7688F8A9-7EC4-4C8A-9D5A-16CF07EC0DEE}">
      <dsp:nvSpPr>
        <dsp:cNvPr id="0" name=""/>
        <dsp:cNvSpPr/>
      </dsp:nvSpPr>
      <dsp:spPr>
        <a:xfrm rot="5400000">
          <a:off x="1506213" y="839327"/>
          <a:ext cx="513085" cy="1659064"/>
        </a:xfrm>
        <a:prstGeom prst="round2SameRect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Государственная пошлина</a:t>
          </a:r>
          <a:endParaRPr lang="ru-RU" sz="1100" kern="1200" dirty="0"/>
        </a:p>
      </dsp:txBody>
      <dsp:txXfrm rot="-5400000">
        <a:off x="933224" y="1437364"/>
        <a:ext cx="1634017" cy="462991"/>
      </dsp:txXfrm>
    </dsp:sp>
    <dsp:sp modelId="{55F6CC8D-87FC-468F-9B6B-C24BDDB52F56}">
      <dsp:nvSpPr>
        <dsp:cNvPr id="0" name=""/>
        <dsp:cNvSpPr/>
      </dsp:nvSpPr>
      <dsp:spPr>
        <a:xfrm>
          <a:off x="0" y="1348181"/>
          <a:ext cx="933223" cy="641356"/>
        </a:xfrm>
        <a:prstGeom prst="roundRect">
          <a:avLst/>
        </a:prstGeom>
        <a:solidFill>
          <a:schemeClr val="accent6">
            <a:shade val="50000"/>
            <a:hueOff val="-217100"/>
            <a:satOff val="-88332"/>
            <a:lumOff val="57058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680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тыс. руб.</a:t>
          </a:r>
          <a:endParaRPr lang="ru-RU" sz="1400" kern="1200" dirty="0"/>
        </a:p>
      </dsp:txBody>
      <dsp:txXfrm>
        <a:off x="31308" y="1379489"/>
        <a:ext cx="870607" cy="578740"/>
      </dsp:txXfrm>
    </dsp:sp>
    <dsp:sp modelId="{71F91493-8451-498D-8ADC-F6A62B34A3C6}">
      <dsp:nvSpPr>
        <dsp:cNvPr id="0" name=""/>
        <dsp:cNvSpPr/>
      </dsp:nvSpPr>
      <dsp:spPr>
        <a:xfrm rot="5400000">
          <a:off x="1506213" y="1512752"/>
          <a:ext cx="513085" cy="1659064"/>
        </a:xfrm>
        <a:prstGeom prst="round2SameRect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Налоги на совокупный доход</a:t>
          </a:r>
          <a:endParaRPr lang="ru-RU" sz="1100" kern="1200" dirty="0"/>
        </a:p>
      </dsp:txBody>
      <dsp:txXfrm rot="-5400000">
        <a:off x="933224" y="2110789"/>
        <a:ext cx="1634017" cy="462991"/>
      </dsp:txXfrm>
    </dsp:sp>
    <dsp:sp modelId="{FC55F218-1815-4C85-B7E9-AA1518AFBA0B}">
      <dsp:nvSpPr>
        <dsp:cNvPr id="0" name=""/>
        <dsp:cNvSpPr/>
      </dsp:nvSpPr>
      <dsp:spPr>
        <a:xfrm>
          <a:off x="0" y="2021606"/>
          <a:ext cx="933223" cy="641356"/>
        </a:xfrm>
        <a:prstGeom prst="roundRect">
          <a:avLst/>
        </a:prstGeom>
        <a:solidFill>
          <a:schemeClr val="accent6">
            <a:shade val="50000"/>
            <a:hueOff val="-108550"/>
            <a:satOff val="-44166"/>
            <a:lumOff val="28529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3738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тыс. руб.</a:t>
          </a:r>
          <a:endParaRPr lang="ru-RU" sz="1400" kern="1200" dirty="0"/>
        </a:p>
      </dsp:txBody>
      <dsp:txXfrm>
        <a:off x="31308" y="2052914"/>
        <a:ext cx="870607" cy="5787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5E63A-A089-4577-A807-6C5035013FFA}">
      <dsp:nvSpPr>
        <dsp:cNvPr id="0" name=""/>
        <dsp:cNvSpPr/>
      </dsp:nvSpPr>
      <dsp:spPr>
        <a:xfrm>
          <a:off x="17" y="226534"/>
          <a:ext cx="1682413" cy="67296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ДОХОДЫ,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ОБЛАГАЕМЫЕ НДФЛ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7" y="226534"/>
        <a:ext cx="1682413" cy="672965"/>
      </dsp:txXfrm>
    </dsp:sp>
    <dsp:sp modelId="{91FC467A-F677-4250-B0A7-F0525E5AF9B3}">
      <dsp:nvSpPr>
        <dsp:cNvPr id="0" name=""/>
        <dsp:cNvSpPr/>
      </dsp:nvSpPr>
      <dsp:spPr>
        <a:xfrm>
          <a:off x="17" y="899499"/>
          <a:ext cx="1682413" cy="312243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вознаграждение за выполнение трудовых или иных обязанностей;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от продажи имущества, находившегося в собственности менее 3 лет;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от сдачи имущества в аренду;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доходы от источников за пределами Российской Федерации;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доходы в виде разного рода выигрышей;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иные доходы</a:t>
          </a:r>
          <a:endParaRPr lang="ru-RU" sz="1000" kern="1200" dirty="0"/>
        </a:p>
      </dsp:txBody>
      <dsp:txXfrm>
        <a:off x="17" y="899499"/>
        <a:ext cx="1682413" cy="3122437"/>
      </dsp:txXfrm>
    </dsp:sp>
    <dsp:sp modelId="{E1973C18-A2AB-4A37-A4D9-02A3550A9AC1}">
      <dsp:nvSpPr>
        <dsp:cNvPr id="0" name=""/>
        <dsp:cNvSpPr/>
      </dsp:nvSpPr>
      <dsp:spPr>
        <a:xfrm>
          <a:off x="1917968" y="226534"/>
          <a:ext cx="1682413" cy="67296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ДОХОДЫ, НЕ ОБЛАГАЕМЫЕ НДФЛ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917968" y="226534"/>
        <a:ext cx="1682413" cy="672965"/>
      </dsp:txXfrm>
    </dsp:sp>
    <dsp:sp modelId="{F9D25EBA-BCCE-481B-B250-4A8CD639E42D}">
      <dsp:nvSpPr>
        <dsp:cNvPr id="0" name=""/>
        <dsp:cNvSpPr/>
      </dsp:nvSpPr>
      <dsp:spPr>
        <a:xfrm>
          <a:off x="1917968" y="899499"/>
          <a:ext cx="1682413" cy="312243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доходы от продажи имущества, находившегося в собственности более трех лет;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доходы, полученные в порядке наследования;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доходы, полученные по договору дарения от члена семьи и (или) близкого родственника в соответствии с Семейным кодексом Российской Федерации (от супруга, родителей и детей, в том числе усыновителей и усыновленных, дедушки, бабушки и внуков, полнородных и </a:t>
          </a:r>
          <a:r>
            <a:rPr lang="ru-RU" sz="1000" kern="1200" dirty="0" err="1" smtClean="0"/>
            <a:t>неполнородных</a:t>
          </a:r>
          <a:r>
            <a:rPr lang="ru-RU" sz="1000" kern="1200" dirty="0" smtClean="0"/>
            <a:t> (имеющих общих отца или мать) братьев и сестер);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иные доходы.</a:t>
          </a:r>
          <a:endParaRPr lang="ru-RU" sz="1000" kern="1200" dirty="0"/>
        </a:p>
      </dsp:txBody>
      <dsp:txXfrm>
        <a:off x="1917968" y="899499"/>
        <a:ext cx="1682413" cy="31224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83612-560B-4123-8F08-59F3BB1D9885}">
      <dsp:nvSpPr>
        <dsp:cNvPr id="0" name=""/>
        <dsp:cNvSpPr/>
      </dsp:nvSpPr>
      <dsp:spPr>
        <a:xfrm>
          <a:off x="0" y="0"/>
          <a:ext cx="8710150" cy="1152128"/>
        </a:xfrm>
        <a:prstGeom prst="roundRect">
          <a:avLst>
            <a:gd name="adj" fmla="val 5000"/>
          </a:avLst>
        </a:prstGeom>
        <a:gradFill rotWithShape="1">
          <a:gsLst>
            <a:gs pos="0">
              <a:schemeClr val="accent4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shade val="100000"/>
              </a:schemeClr>
            </a:gs>
            <a:gs pos="100000">
              <a:schemeClr val="accent4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4"/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0" tIns="222885" rIns="288925" bIns="0" numCol="1" spcCol="1270" anchor="t" anchorCtr="0">
          <a:noAutofit/>
        </a:bodyPr>
        <a:lstStyle/>
        <a:p>
          <a:pPr lvl="0" algn="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 rot="16200000">
        <a:off x="398642" y="-398642"/>
        <a:ext cx="944744" cy="1742030"/>
      </dsp:txXfrm>
    </dsp:sp>
    <dsp:sp modelId="{2693A8D4-EF12-43B3-8165-897368FDC5F9}">
      <dsp:nvSpPr>
        <dsp:cNvPr id="0" name=""/>
        <dsp:cNvSpPr/>
      </dsp:nvSpPr>
      <dsp:spPr>
        <a:xfrm>
          <a:off x="1606519" y="0"/>
          <a:ext cx="6489062" cy="1152128"/>
        </a:xfrm>
        <a:prstGeom prst="rect">
          <a:avLst/>
        </a:prstGeom>
        <a:noFill/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4"/>
          </a:contourClr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chemeClr val="tx1"/>
              </a:solidFill>
            </a:rPr>
            <a:t>Акциз</a:t>
          </a:r>
          <a:r>
            <a:rPr lang="ru-RU" sz="1600" i="1" kern="1200" dirty="0" smtClean="0">
              <a:solidFill>
                <a:schemeClr val="tx1"/>
              </a:solidFill>
            </a:rPr>
            <a:t> – один из видов налога, представляющий не связанный с получением дохода продавцом косвенный налог на продажу определенного вида товаров массового потребления.</a:t>
          </a:r>
          <a:endParaRPr lang="ru-RU" sz="1600" i="1" kern="1200" dirty="0">
            <a:solidFill>
              <a:schemeClr val="tx1"/>
            </a:solidFill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i="1" kern="1200" dirty="0"/>
        </a:p>
      </dsp:txBody>
      <dsp:txXfrm>
        <a:off x="1606519" y="0"/>
        <a:ext cx="6489062" cy="11521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6833F-84FF-482F-A792-9524B8AD7498}">
      <dsp:nvSpPr>
        <dsp:cNvPr id="0" name=""/>
        <dsp:cNvSpPr/>
      </dsp:nvSpPr>
      <dsp:spPr>
        <a:xfrm rot="5400000">
          <a:off x="1408712" y="-423556"/>
          <a:ext cx="610155" cy="1612979"/>
        </a:xfrm>
        <a:prstGeom prst="round2SameRect">
          <a:avLst/>
        </a:prstGeom>
        <a:solidFill>
          <a:schemeClr val="accent2">
            <a:lumMod val="75000"/>
            <a:alpha val="9000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b="1" kern="1200" dirty="0" smtClean="0"/>
            <a:t>Штрафы, санкции, возмещение ущерба</a:t>
          </a:r>
          <a:endParaRPr lang="ru-RU" sz="800" b="1" kern="1200" dirty="0"/>
        </a:p>
      </dsp:txBody>
      <dsp:txXfrm rot="-5400000">
        <a:off x="907301" y="107640"/>
        <a:ext cx="1583194" cy="550585"/>
      </dsp:txXfrm>
    </dsp:sp>
    <dsp:sp modelId="{810C5986-F0D7-411C-B578-FF73FEE54A01}">
      <dsp:nvSpPr>
        <dsp:cNvPr id="0" name=""/>
        <dsp:cNvSpPr/>
      </dsp:nvSpPr>
      <dsp:spPr>
        <a:xfrm>
          <a:off x="0" y="1585"/>
          <a:ext cx="907300" cy="762694"/>
        </a:xfrm>
        <a:prstGeom prst="roundRect">
          <a:avLst/>
        </a:prstGeom>
        <a:solidFill>
          <a:srgbClr val="00B0F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530,0 тыс.руб.</a:t>
          </a:r>
          <a:endParaRPr lang="ru-RU" sz="1500" kern="1200" dirty="0"/>
        </a:p>
      </dsp:txBody>
      <dsp:txXfrm>
        <a:off x="37232" y="38817"/>
        <a:ext cx="832836" cy="688230"/>
      </dsp:txXfrm>
    </dsp:sp>
    <dsp:sp modelId="{3820C45A-C811-45C0-AF2A-512B3956043D}">
      <dsp:nvSpPr>
        <dsp:cNvPr id="0" name=""/>
        <dsp:cNvSpPr/>
      </dsp:nvSpPr>
      <dsp:spPr>
        <a:xfrm rot="5400000">
          <a:off x="1408712" y="377271"/>
          <a:ext cx="610155" cy="1612979"/>
        </a:xfrm>
        <a:prstGeom prst="round2SameRect">
          <a:avLst/>
        </a:prstGeom>
        <a:solidFill>
          <a:schemeClr val="accent3">
            <a:lumMod val="75000"/>
            <a:alpha val="9000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b="1" kern="1200" dirty="0" smtClean="0"/>
            <a:t>Платежи при пользовании природными ресурсами</a:t>
          </a:r>
          <a:endParaRPr lang="ru-RU" sz="800" b="1" kern="1200" dirty="0"/>
        </a:p>
      </dsp:txBody>
      <dsp:txXfrm rot="-5400000">
        <a:off x="907301" y="908468"/>
        <a:ext cx="1583194" cy="550585"/>
      </dsp:txXfrm>
    </dsp:sp>
    <dsp:sp modelId="{84375E17-EF41-4783-824C-604B7C59F540}">
      <dsp:nvSpPr>
        <dsp:cNvPr id="0" name=""/>
        <dsp:cNvSpPr/>
      </dsp:nvSpPr>
      <dsp:spPr>
        <a:xfrm>
          <a:off x="0" y="802414"/>
          <a:ext cx="907300" cy="762694"/>
        </a:xfrm>
        <a:prstGeom prst="roundRect">
          <a:avLst/>
        </a:prstGeom>
        <a:solidFill>
          <a:schemeClr val="accent3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17,0 тыс.руб.</a:t>
          </a:r>
          <a:endParaRPr lang="ru-RU" sz="1500" kern="1200" dirty="0"/>
        </a:p>
      </dsp:txBody>
      <dsp:txXfrm>
        <a:off x="37232" y="839646"/>
        <a:ext cx="832836" cy="688230"/>
      </dsp:txXfrm>
    </dsp:sp>
    <dsp:sp modelId="{6A5211F7-8328-4E05-9B16-2E82C1A81540}">
      <dsp:nvSpPr>
        <dsp:cNvPr id="0" name=""/>
        <dsp:cNvSpPr/>
      </dsp:nvSpPr>
      <dsp:spPr>
        <a:xfrm rot="5400000">
          <a:off x="1408712" y="1178100"/>
          <a:ext cx="610155" cy="1612979"/>
        </a:xfrm>
        <a:prstGeom prst="round2SameRect">
          <a:avLst/>
        </a:prstGeom>
        <a:solidFill>
          <a:schemeClr val="accent4">
            <a:lumMod val="60000"/>
            <a:lumOff val="40000"/>
            <a:alpha val="9000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b="1" kern="1200" dirty="0" smtClean="0"/>
            <a:t>Доходы от использования имущества</a:t>
          </a:r>
          <a:endParaRPr lang="ru-RU" sz="800" b="1" kern="1200" dirty="0"/>
        </a:p>
      </dsp:txBody>
      <dsp:txXfrm rot="-5400000">
        <a:off x="907301" y="1709297"/>
        <a:ext cx="1583194" cy="550585"/>
      </dsp:txXfrm>
    </dsp:sp>
    <dsp:sp modelId="{51106CBF-D57A-4EC9-875F-253E9F7200EF}">
      <dsp:nvSpPr>
        <dsp:cNvPr id="0" name=""/>
        <dsp:cNvSpPr/>
      </dsp:nvSpPr>
      <dsp:spPr>
        <a:xfrm>
          <a:off x="0" y="1603243"/>
          <a:ext cx="907300" cy="762694"/>
        </a:xfrm>
        <a:prstGeom prst="roundRect">
          <a:avLst/>
        </a:prstGeom>
        <a:solidFill>
          <a:schemeClr val="accent4">
            <a:lumMod val="75000"/>
            <a:alpha val="90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7325,0 тыс. руб.</a:t>
          </a:r>
          <a:endParaRPr lang="ru-RU" sz="1500" kern="1200" dirty="0"/>
        </a:p>
      </dsp:txBody>
      <dsp:txXfrm>
        <a:off x="37232" y="1640475"/>
        <a:ext cx="832836" cy="688230"/>
      </dsp:txXfrm>
    </dsp:sp>
    <dsp:sp modelId="{EFABEDF1-C989-4CAE-8B9D-430B96F74A81}">
      <dsp:nvSpPr>
        <dsp:cNvPr id="0" name=""/>
        <dsp:cNvSpPr/>
      </dsp:nvSpPr>
      <dsp:spPr>
        <a:xfrm rot="5400000">
          <a:off x="1408712" y="1978929"/>
          <a:ext cx="610155" cy="1612979"/>
        </a:xfrm>
        <a:prstGeom prst="round2Same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222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b="1" kern="1200" dirty="0" smtClean="0"/>
            <a:t>Доходы от продажи материальных и нематериальных активов</a:t>
          </a:r>
          <a:endParaRPr lang="ru-RU" sz="800" b="1" kern="1200" dirty="0"/>
        </a:p>
      </dsp:txBody>
      <dsp:txXfrm rot="-5400000">
        <a:off x="907301" y="2510126"/>
        <a:ext cx="1583194" cy="550585"/>
      </dsp:txXfrm>
    </dsp:sp>
    <dsp:sp modelId="{D2D7C1FD-53E0-4D51-A704-1E36799697ED}">
      <dsp:nvSpPr>
        <dsp:cNvPr id="0" name=""/>
        <dsp:cNvSpPr/>
      </dsp:nvSpPr>
      <dsp:spPr>
        <a:xfrm>
          <a:off x="0" y="2404072"/>
          <a:ext cx="907300" cy="762694"/>
        </a:xfrm>
        <a:prstGeom prst="roundRect">
          <a:avLst/>
        </a:prstGeom>
        <a:solidFill>
          <a:schemeClr val="accent5">
            <a:lumMod val="75000"/>
            <a:alpha val="90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6150,0 тыс.руб.</a:t>
          </a:r>
          <a:endParaRPr lang="ru-RU" sz="1100" b="1" kern="1200" dirty="0"/>
        </a:p>
      </dsp:txBody>
      <dsp:txXfrm>
        <a:off x="37232" y="2441304"/>
        <a:ext cx="832836" cy="6882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FA2AB-2352-4BDF-A7C9-D814BB143B72}">
      <dsp:nvSpPr>
        <dsp:cNvPr id="0" name=""/>
        <dsp:cNvSpPr/>
      </dsp:nvSpPr>
      <dsp:spPr>
        <a:xfrm rot="5400000">
          <a:off x="1611508" y="-524430"/>
          <a:ext cx="596288" cy="17973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dirty="0" smtClean="0"/>
            <a:t>Штрафы, санкции, возмещение ущерба</a:t>
          </a:r>
          <a:endParaRPr lang="ru-RU" sz="1000" b="1" kern="1200" dirty="0"/>
        </a:p>
      </dsp:txBody>
      <dsp:txXfrm rot="-5400000">
        <a:off x="1010993" y="105193"/>
        <a:ext cx="1768211" cy="538072"/>
      </dsp:txXfrm>
    </dsp:sp>
    <dsp:sp modelId="{13FF3AEF-CA62-44B1-928E-BFCD83892D15}">
      <dsp:nvSpPr>
        <dsp:cNvPr id="0" name=""/>
        <dsp:cNvSpPr/>
      </dsp:nvSpPr>
      <dsp:spPr>
        <a:xfrm>
          <a:off x="0" y="1549"/>
          <a:ext cx="1010992" cy="745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540,0 тыс.руб.</a:t>
          </a:r>
          <a:endParaRPr lang="ru-RU" sz="1600" kern="1200" dirty="0"/>
        </a:p>
      </dsp:txBody>
      <dsp:txXfrm>
        <a:off x="36385" y="37934"/>
        <a:ext cx="938222" cy="672590"/>
      </dsp:txXfrm>
    </dsp:sp>
    <dsp:sp modelId="{BF524DCE-D23A-4A09-B57B-FD15C7E63F9F}">
      <dsp:nvSpPr>
        <dsp:cNvPr id="0" name=""/>
        <dsp:cNvSpPr/>
      </dsp:nvSpPr>
      <dsp:spPr>
        <a:xfrm rot="5400000">
          <a:off x="1611508" y="258198"/>
          <a:ext cx="596288" cy="17973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dirty="0" smtClean="0"/>
            <a:t>Платежи при пользовании природными ресурсами</a:t>
          </a:r>
          <a:endParaRPr lang="ru-RU" sz="1000" b="1" kern="1200" dirty="0"/>
        </a:p>
      </dsp:txBody>
      <dsp:txXfrm rot="-5400000">
        <a:off x="1010993" y="887821"/>
        <a:ext cx="1768211" cy="538072"/>
      </dsp:txXfrm>
    </dsp:sp>
    <dsp:sp modelId="{38260E49-46E8-485F-81AE-44B0BD104DA8}">
      <dsp:nvSpPr>
        <dsp:cNvPr id="0" name=""/>
        <dsp:cNvSpPr/>
      </dsp:nvSpPr>
      <dsp:spPr>
        <a:xfrm>
          <a:off x="0" y="784177"/>
          <a:ext cx="1010992" cy="745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17,0 тыс.руб.</a:t>
          </a:r>
          <a:endParaRPr lang="ru-RU" sz="1600" kern="1200" dirty="0"/>
        </a:p>
      </dsp:txBody>
      <dsp:txXfrm>
        <a:off x="36385" y="820562"/>
        <a:ext cx="938222" cy="672590"/>
      </dsp:txXfrm>
    </dsp:sp>
    <dsp:sp modelId="{E314EA4C-E53C-43A9-A2D3-321EF22F7A15}">
      <dsp:nvSpPr>
        <dsp:cNvPr id="0" name=""/>
        <dsp:cNvSpPr/>
      </dsp:nvSpPr>
      <dsp:spPr>
        <a:xfrm rot="5400000">
          <a:off x="1611508" y="1040826"/>
          <a:ext cx="596288" cy="17973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dirty="0" smtClean="0"/>
            <a:t>Доходы от использования имущества</a:t>
          </a:r>
          <a:endParaRPr lang="ru-RU" sz="1000" b="1" kern="1200" dirty="0"/>
        </a:p>
      </dsp:txBody>
      <dsp:txXfrm rot="-5400000">
        <a:off x="1010993" y="1670449"/>
        <a:ext cx="1768211" cy="538072"/>
      </dsp:txXfrm>
    </dsp:sp>
    <dsp:sp modelId="{02675459-B830-4AA2-B8A0-B300572B8C59}">
      <dsp:nvSpPr>
        <dsp:cNvPr id="0" name=""/>
        <dsp:cNvSpPr/>
      </dsp:nvSpPr>
      <dsp:spPr>
        <a:xfrm>
          <a:off x="0" y="1566806"/>
          <a:ext cx="1010992" cy="745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7325,0 тыс.руб.</a:t>
          </a:r>
          <a:endParaRPr lang="ru-RU" sz="1600" kern="1200" dirty="0"/>
        </a:p>
      </dsp:txBody>
      <dsp:txXfrm>
        <a:off x="36385" y="1603191"/>
        <a:ext cx="938222" cy="672590"/>
      </dsp:txXfrm>
    </dsp:sp>
    <dsp:sp modelId="{E7BFE736-554C-4302-8C7F-1B5D22E8EB39}">
      <dsp:nvSpPr>
        <dsp:cNvPr id="0" name=""/>
        <dsp:cNvSpPr/>
      </dsp:nvSpPr>
      <dsp:spPr>
        <a:xfrm rot="5400000">
          <a:off x="1611508" y="1823454"/>
          <a:ext cx="596288" cy="17973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kern="1200" dirty="0" smtClean="0"/>
            <a:t>Доходы от продажи материальных и нематериальных активов</a:t>
          </a:r>
          <a:endParaRPr lang="ru-RU" sz="1000" b="1" kern="1200" dirty="0"/>
        </a:p>
      </dsp:txBody>
      <dsp:txXfrm rot="-5400000">
        <a:off x="1010993" y="2453077"/>
        <a:ext cx="1768211" cy="538072"/>
      </dsp:txXfrm>
    </dsp:sp>
    <dsp:sp modelId="{21AACE11-98F2-45EE-887B-8535E3E916BF}">
      <dsp:nvSpPr>
        <dsp:cNvPr id="0" name=""/>
        <dsp:cNvSpPr/>
      </dsp:nvSpPr>
      <dsp:spPr>
        <a:xfrm>
          <a:off x="0" y="2349434"/>
          <a:ext cx="1010992" cy="745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550,0 тыс. руб.</a:t>
          </a:r>
          <a:endParaRPr lang="ru-RU" sz="1600" kern="1200" dirty="0"/>
        </a:p>
      </dsp:txBody>
      <dsp:txXfrm>
        <a:off x="36385" y="2385819"/>
        <a:ext cx="938222" cy="67259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0BB1A-8DB1-43BC-A855-B5AE32278430}">
      <dsp:nvSpPr>
        <dsp:cNvPr id="0" name=""/>
        <dsp:cNvSpPr/>
      </dsp:nvSpPr>
      <dsp:spPr>
        <a:xfrm rot="5400000">
          <a:off x="1604574" y="-515727"/>
          <a:ext cx="610155" cy="1797319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Штрафы, санкции, возмещение ущерба</a:t>
          </a:r>
          <a:endParaRPr lang="ru-RU" sz="1100" kern="1200" dirty="0"/>
        </a:p>
      </dsp:txBody>
      <dsp:txXfrm rot="-5400000">
        <a:off x="1010993" y="107639"/>
        <a:ext cx="1767534" cy="550585"/>
      </dsp:txXfrm>
    </dsp:sp>
    <dsp:sp modelId="{EE17BBD2-2725-482D-8C12-21A1E163D4F6}">
      <dsp:nvSpPr>
        <dsp:cNvPr id="0" name=""/>
        <dsp:cNvSpPr/>
      </dsp:nvSpPr>
      <dsp:spPr>
        <a:xfrm>
          <a:off x="0" y="1585"/>
          <a:ext cx="1010992" cy="76269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550,0 </a:t>
          </a:r>
          <a:r>
            <a:rPr lang="ru-RU" sz="1700" kern="1200" dirty="0" smtClean="0"/>
            <a:t>тыс.руб.</a:t>
          </a:r>
          <a:endParaRPr lang="ru-RU" sz="1700" kern="1200" dirty="0"/>
        </a:p>
      </dsp:txBody>
      <dsp:txXfrm>
        <a:off x="37232" y="38817"/>
        <a:ext cx="936528" cy="688230"/>
      </dsp:txXfrm>
    </dsp:sp>
    <dsp:sp modelId="{275ECC07-4430-4A11-BC00-33CA08D1D306}">
      <dsp:nvSpPr>
        <dsp:cNvPr id="0" name=""/>
        <dsp:cNvSpPr/>
      </dsp:nvSpPr>
      <dsp:spPr>
        <a:xfrm rot="5400000">
          <a:off x="1604574" y="285101"/>
          <a:ext cx="610155" cy="1797319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Платежи при пользовании природными ресурсами</a:t>
          </a:r>
          <a:endParaRPr lang="ru-RU" sz="1100" kern="1200" dirty="0"/>
        </a:p>
      </dsp:txBody>
      <dsp:txXfrm rot="-5400000">
        <a:off x="1010993" y="908468"/>
        <a:ext cx="1767534" cy="550585"/>
      </dsp:txXfrm>
    </dsp:sp>
    <dsp:sp modelId="{0FCAD209-4625-46F6-957C-8B0B05F66DD1}">
      <dsp:nvSpPr>
        <dsp:cNvPr id="0" name=""/>
        <dsp:cNvSpPr/>
      </dsp:nvSpPr>
      <dsp:spPr>
        <a:xfrm>
          <a:off x="0" y="802414"/>
          <a:ext cx="1010992" cy="76269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17,0 тыс. руб.</a:t>
          </a:r>
          <a:endParaRPr lang="ru-RU" sz="1400" kern="1200" dirty="0"/>
        </a:p>
      </dsp:txBody>
      <dsp:txXfrm>
        <a:off x="37232" y="839646"/>
        <a:ext cx="936528" cy="688230"/>
      </dsp:txXfrm>
    </dsp:sp>
    <dsp:sp modelId="{8E4155E5-4627-460D-9393-A1BFBAEDE636}">
      <dsp:nvSpPr>
        <dsp:cNvPr id="0" name=""/>
        <dsp:cNvSpPr/>
      </dsp:nvSpPr>
      <dsp:spPr>
        <a:xfrm rot="5400000">
          <a:off x="1604574" y="1085930"/>
          <a:ext cx="610155" cy="1797319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Доходы от использования имущества</a:t>
          </a:r>
          <a:endParaRPr lang="ru-RU" sz="1100" kern="1200" dirty="0"/>
        </a:p>
      </dsp:txBody>
      <dsp:txXfrm rot="-5400000">
        <a:off x="1010993" y="1709297"/>
        <a:ext cx="1767534" cy="550585"/>
      </dsp:txXfrm>
    </dsp:sp>
    <dsp:sp modelId="{B1459243-98CE-47F4-90FB-4B372DC5E79E}">
      <dsp:nvSpPr>
        <dsp:cNvPr id="0" name=""/>
        <dsp:cNvSpPr/>
      </dsp:nvSpPr>
      <dsp:spPr>
        <a:xfrm>
          <a:off x="0" y="1603243"/>
          <a:ext cx="1010992" cy="76269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7325,0 тыс. </a:t>
          </a:r>
          <a:r>
            <a:rPr lang="ru-RU" sz="1400" kern="1200" dirty="0" err="1" smtClean="0"/>
            <a:t>руб</a:t>
          </a:r>
          <a:endParaRPr lang="ru-RU" sz="1400" kern="1200" dirty="0"/>
        </a:p>
      </dsp:txBody>
      <dsp:txXfrm>
        <a:off x="37232" y="1640475"/>
        <a:ext cx="936528" cy="688230"/>
      </dsp:txXfrm>
    </dsp:sp>
    <dsp:sp modelId="{85A682F1-D17C-49F7-A85D-41C24D3B27E3}">
      <dsp:nvSpPr>
        <dsp:cNvPr id="0" name=""/>
        <dsp:cNvSpPr/>
      </dsp:nvSpPr>
      <dsp:spPr>
        <a:xfrm rot="5400000">
          <a:off x="1604574" y="1886759"/>
          <a:ext cx="610155" cy="1797319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Доходы от продажи материальных и нематериальных активов</a:t>
          </a:r>
          <a:endParaRPr lang="ru-RU" sz="1100" kern="1200" dirty="0"/>
        </a:p>
      </dsp:txBody>
      <dsp:txXfrm rot="-5400000">
        <a:off x="1010993" y="2510126"/>
        <a:ext cx="1767534" cy="550585"/>
      </dsp:txXfrm>
    </dsp:sp>
    <dsp:sp modelId="{73581412-01D9-4CE6-BD39-58A7BDF91B7D}">
      <dsp:nvSpPr>
        <dsp:cNvPr id="0" name=""/>
        <dsp:cNvSpPr/>
      </dsp:nvSpPr>
      <dsp:spPr>
        <a:xfrm>
          <a:off x="0" y="2404072"/>
          <a:ext cx="1010992" cy="76269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550,0 тыс. руб.</a:t>
          </a:r>
          <a:endParaRPr lang="ru-RU" sz="1400" kern="1200" dirty="0"/>
        </a:p>
      </dsp:txBody>
      <dsp:txXfrm>
        <a:off x="37232" y="2441304"/>
        <a:ext cx="936528" cy="68823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87B8AB-D47E-48D6-BAF8-198779755066}">
      <dsp:nvSpPr>
        <dsp:cNvPr id="0" name=""/>
        <dsp:cNvSpPr/>
      </dsp:nvSpPr>
      <dsp:spPr>
        <a:xfrm rot="5400000">
          <a:off x="-132473" y="92212"/>
          <a:ext cx="909702" cy="72883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2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2"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smtClean="0"/>
            <a:t>18322 тыс. руб.</a:t>
          </a:r>
          <a:endParaRPr lang="ru-RU" sz="1000" b="1" kern="1200" dirty="0"/>
        </a:p>
      </dsp:txBody>
      <dsp:txXfrm rot="-5400000">
        <a:off x="-42038" y="366195"/>
        <a:ext cx="728833" cy="180869"/>
      </dsp:txXfrm>
    </dsp:sp>
    <dsp:sp modelId="{42ACD664-9300-4249-B2F8-9749D7BED71E}">
      <dsp:nvSpPr>
        <dsp:cNvPr id="0" name=""/>
        <dsp:cNvSpPr/>
      </dsp:nvSpPr>
      <dsp:spPr>
        <a:xfrm rot="5400000">
          <a:off x="1214700" y="-572149"/>
          <a:ext cx="591617" cy="17394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Дотации</a:t>
          </a:r>
          <a:endParaRPr lang="ru-RU" sz="1400" b="1" kern="1200" dirty="0"/>
        </a:p>
      </dsp:txBody>
      <dsp:txXfrm rot="-5400000">
        <a:off x="640773" y="30658"/>
        <a:ext cx="1710592" cy="533857"/>
      </dsp:txXfrm>
    </dsp:sp>
    <dsp:sp modelId="{749A1EC2-6787-4386-9A04-2D7C9A1F7635}">
      <dsp:nvSpPr>
        <dsp:cNvPr id="0" name=""/>
        <dsp:cNvSpPr/>
      </dsp:nvSpPr>
      <dsp:spPr>
        <a:xfrm rot="5400000">
          <a:off x="-94415" y="792961"/>
          <a:ext cx="909702" cy="804949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35145 тыс. руб. </a:t>
          </a:r>
          <a:endParaRPr lang="ru-RU" sz="1000" b="1" kern="1200" dirty="0"/>
        </a:p>
      </dsp:txBody>
      <dsp:txXfrm rot="-5400000">
        <a:off x="-42038" y="1143060"/>
        <a:ext cx="804949" cy="104753"/>
      </dsp:txXfrm>
    </dsp:sp>
    <dsp:sp modelId="{4DE0E3DC-04F3-46E1-BC83-DA96C976BC5F}">
      <dsp:nvSpPr>
        <dsp:cNvPr id="0" name=""/>
        <dsp:cNvSpPr/>
      </dsp:nvSpPr>
      <dsp:spPr>
        <a:xfrm rot="5400000">
          <a:off x="1252913" y="166502"/>
          <a:ext cx="591306" cy="17394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Субсидии</a:t>
          </a:r>
          <a:endParaRPr lang="ru-RU" sz="1400" b="1" kern="1200" dirty="0"/>
        </a:p>
      </dsp:txBody>
      <dsp:txXfrm rot="-5400000">
        <a:off x="678831" y="769450"/>
        <a:ext cx="1710607" cy="533576"/>
      </dsp:txXfrm>
    </dsp:sp>
    <dsp:sp modelId="{6EDD4371-559F-4D73-AD23-8D7E665F927F}">
      <dsp:nvSpPr>
        <dsp:cNvPr id="0" name=""/>
        <dsp:cNvSpPr/>
      </dsp:nvSpPr>
      <dsp:spPr>
        <a:xfrm rot="5400000">
          <a:off x="-178494" y="1615848"/>
          <a:ext cx="909702" cy="636791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4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57706,4 тыс. руб.</a:t>
          </a:r>
          <a:endParaRPr lang="ru-RU" sz="1400" b="1" kern="1200" dirty="0"/>
        </a:p>
      </dsp:txBody>
      <dsp:txXfrm rot="-5400000">
        <a:off x="-42038" y="1797789"/>
        <a:ext cx="636791" cy="272911"/>
      </dsp:txXfrm>
    </dsp:sp>
    <dsp:sp modelId="{3050A114-95B4-4C72-ABB8-FF3B0256D226}">
      <dsp:nvSpPr>
        <dsp:cNvPr id="0" name=""/>
        <dsp:cNvSpPr/>
      </dsp:nvSpPr>
      <dsp:spPr>
        <a:xfrm rot="5400000">
          <a:off x="1168835" y="905310"/>
          <a:ext cx="591306" cy="17394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Субвенции</a:t>
          </a:r>
          <a:endParaRPr lang="ru-RU" sz="1600" b="1" kern="1200" dirty="0"/>
        </a:p>
      </dsp:txBody>
      <dsp:txXfrm rot="-5400000">
        <a:off x="594753" y="1508258"/>
        <a:ext cx="1710607" cy="533576"/>
      </dsp:txXfrm>
    </dsp:sp>
    <dsp:sp modelId="{D3CF4780-BE37-4F30-9485-A5CEA4F1527A}">
      <dsp:nvSpPr>
        <dsp:cNvPr id="0" name=""/>
        <dsp:cNvSpPr/>
      </dsp:nvSpPr>
      <dsp:spPr>
        <a:xfrm rot="5400000">
          <a:off x="-132473" y="2308635"/>
          <a:ext cx="909702" cy="728833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brightRoom" dir="tl"/>
        </a:scene3d>
        <a:sp3d contourW="12700">
          <a:bevelT w="31750" h="12700"/>
          <a:contourClr>
            <a:schemeClr val="accent5"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1351,5 </a:t>
          </a:r>
          <a:r>
            <a:rPr lang="ru-RU" sz="1000" b="1" kern="1200" dirty="0" err="1" smtClean="0"/>
            <a:t>тыс.руб</a:t>
          </a:r>
          <a:r>
            <a:rPr lang="ru-RU" sz="1000" b="1" kern="1200" dirty="0" smtClean="0"/>
            <a:t>.</a:t>
          </a:r>
          <a:endParaRPr lang="ru-RU" sz="1000" b="1" kern="1200" dirty="0"/>
        </a:p>
      </dsp:txBody>
      <dsp:txXfrm rot="-5400000">
        <a:off x="-42038" y="2582618"/>
        <a:ext cx="728833" cy="180869"/>
      </dsp:txXfrm>
    </dsp:sp>
    <dsp:sp modelId="{218CE23A-B8E0-47E9-9EF0-3287A1E845CA}">
      <dsp:nvSpPr>
        <dsp:cNvPr id="0" name=""/>
        <dsp:cNvSpPr/>
      </dsp:nvSpPr>
      <dsp:spPr>
        <a:xfrm rot="5400000">
          <a:off x="1214856" y="1675522"/>
          <a:ext cx="591306" cy="17394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Иные МБТ</a:t>
          </a:r>
          <a:endParaRPr lang="ru-RU" sz="1400" b="1" kern="1200" dirty="0"/>
        </a:p>
      </dsp:txBody>
      <dsp:txXfrm rot="-5400000">
        <a:off x="640774" y="2278470"/>
        <a:ext cx="1710607" cy="5335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0.14876</cdr:x>
      <cdr:y>0.84883</cdr:y>
    </cdr:from>
    <cdr:to>
      <cdr:x>0.3719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96144" y="5134272"/>
          <a:ext cx="1944216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0.13223</cdr:x>
      <cdr:y>0.42105</cdr:y>
    </cdr:from>
    <cdr:to>
      <cdr:x>0.2314</cdr:x>
      <cdr:y>0.55263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52128" y="2304256"/>
          <a:ext cx="864096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0.1157</cdr:x>
      <cdr:y>0.42105</cdr:y>
    </cdr:from>
    <cdr:to>
      <cdr:x>0.26446</cdr:x>
      <cdr:y>0.48684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08112" y="2304256"/>
          <a:ext cx="129614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 smtClean="0"/>
        </a:p>
        <a:p xmlns:a="http://schemas.openxmlformats.org/drawingml/2006/main">
          <a:pPr>
            <a:lnSpc>
              <a:spcPts val="1200"/>
            </a:lnSpc>
          </a:pPr>
          <a:endParaRPr lang="ru-RU" sz="1100" dirty="0"/>
        </a:p>
      </cdr:txBody>
    </cdr:sp>
  </cdr:relSizeAnchor>
  <cdr:relSizeAnchor xmlns:cdr="http://schemas.openxmlformats.org/drawingml/2006/chartDrawing">
    <cdr:from>
      <cdr:x>0.23967</cdr:x>
      <cdr:y>0.47368</cdr:y>
    </cdr:from>
    <cdr:to>
      <cdr:x>0.38017</cdr:x>
      <cdr:y>0.55263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088232" y="2592288"/>
          <a:ext cx="122413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0.47059</cdr:x>
      <cdr:y>0.25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1152128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accent4">
                  <a:lumMod val="50000"/>
                </a:schemeClr>
              </a:solidFill>
            </a:rPr>
            <a:t>2019 год </a:t>
          </a:r>
          <a:endParaRPr lang="ru-RU" sz="1400" b="1" dirty="0">
            <a:solidFill>
              <a:schemeClr val="accent4">
                <a:lumMod val="50000"/>
              </a:schemeClr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0.57592</cdr:x>
      <cdr:y>0.52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80120" y="936104"/>
          <a:ext cx="792088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0.52968</cdr:x>
      <cdr:y>0</cdr:y>
    </cdr:from>
    <cdr:to>
      <cdr:x>1</cdr:x>
      <cdr:y>0.41667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39109" y="0"/>
          <a:ext cx="745067" cy="5400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0.31818</cdr:x>
      <cdr:y>0.77778</cdr:y>
    </cdr:from>
    <cdr:to>
      <cdr:x>0.9863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04056" y="1008112"/>
          <a:ext cx="105841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i="0" dirty="0" smtClean="0">
              <a:latin typeface="Times New Roman" pitchFamily="18" charset="0"/>
              <a:cs typeface="Times New Roman" pitchFamily="18" charset="0"/>
            </a:rPr>
            <a:t>2018</a:t>
          </a:r>
          <a:endParaRPr lang="ru-RU" sz="1400" b="1" i="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0.39548</cdr:x>
      <cdr:y>0.39408</cdr:y>
    </cdr:from>
    <cdr:to>
      <cdr:x>0.45706</cdr:x>
      <cdr:y>0.52656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 rot="3327049">
          <a:off x="3142646" y="2611438"/>
          <a:ext cx="836374" cy="514365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0.66833</cdr:x>
      <cdr:y>0.55877</cdr:y>
    </cdr:from>
    <cdr:to>
      <cdr:x>0.73729</cdr:x>
      <cdr:y>0.63986</cdr:y>
    </cdr:to>
    <cdr:sp macro="" textlink="">
      <cdr:nvSpPr>
        <cdr:cNvPr id="5" name="Стрелка вправо 4"/>
        <cdr:cNvSpPr/>
      </cdr:nvSpPr>
      <cdr:spPr>
        <a:xfrm xmlns:a="http://schemas.openxmlformats.org/drawingml/2006/main" rot="21030194">
          <a:off x="5582833" y="3501169"/>
          <a:ext cx="576052" cy="508098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0.90245</cdr:x>
      <cdr:y>0.39808</cdr:y>
    </cdr:from>
    <cdr:to>
      <cdr:x>0.9879</cdr:x>
      <cdr:y>0.48976</cdr:y>
    </cdr:to>
    <cdr:sp macro="" textlink="">
      <cdr:nvSpPr>
        <cdr:cNvPr id="5" name="Прямая со стрелкой 4"/>
        <cdr:cNvSpPr/>
      </cdr:nvSpPr>
      <cdr:spPr>
        <a:xfrm xmlns:a="http://schemas.openxmlformats.org/drawingml/2006/main" flipH="1" flipV="1">
          <a:off x="5327975" y="2281964"/>
          <a:ext cx="504499" cy="525553"/>
        </a:xfrm>
        <a:prstGeom xmlns:a="http://schemas.openxmlformats.org/drawingml/2006/main" prst="straightConnector1">
          <a:avLst/>
        </a:prstGeom>
        <a:ln xmlns:a="http://schemas.openxmlformats.org/drawingml/2006/main"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0.90244</cdr:x>
      <cdr:y>0.54007</cdr:y>
    </cdr:from>
    <cdr:to>
      <cdr:x>0.96341</cdr:x>
      <cdr:y>0.66566</cdr:y>
    </cdr:to>
    <cdr:sp macro="" textlink="">
      <cdr:nvSpPr>
        <cdr:cNvPr id="7" name="Прямая со стрелкой 6"/>
        <cdr:cNvSpPr/>
      </cdr:nvSpPr>
      <cdr:spPr>
        <a:xfrm xmlns:a="http://schemas.openxmlformats.org/drawingml/2006/main" flipH="1" flipV="1">
          <a:off x="5328592" y="3096344"/>
          <a:ext cx="360040" cy="720080"/>
        </a:xfrm>
        <a:prstGeom xmlns:a="http://schemas.openxmlformats.org/drawingml/2006/main" prst="straightConnector1">
          <a:avLst/>
        </a:prstGeom>
        <a:ln xmlns:a="http://schemas.openxmlformats.org/drawingml/2006/main">
          <a:headEnd type="arrow"/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0.19608</cdr:x>
      <cdr:y>0.14286</cdr:y>
    </cdr:from>
    <cdr:to>
      <cdr:x>0.44507</cdr:x>
      <cdr:y>0.35714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0" y="288032"/>
          <a:ext cx="91440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40 </a:t>
          </a:r>
          <a:r>
            <a:rPr lang="ru-RU" sz="900" b="1" dirty="0" smtClean="0"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. </a:t>
          </a:r>
        </a:p>
        <a:p xmlns:a="http://schemas.openxmlformats.org/drawingml/2006/main">
          <a:pPr algn="ctr"/>
          <a:r>
            <a:rPr lang="ru-RU" b="1" dirty="0" smtClean="0">
              <a:latin typeface="Times New Roman" pitchFamily="18" charset="0"/>
              <a:cs typeface="Times New Roman" pitchFamily="18" charset="0"/>
            </a:rPr>
            <a:t>4,5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%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1D91F4-3358-4D4A-BBE5-0BD7B307FF37}" type="datetimeFigureOut">
              <a:rPr lang="ru-RU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8B2C691-3B6A-4B46-9C48-F9C4CDDA3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12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4CC816-7F21-472E-BA05-287F34CDBCA7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05.12.2018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714DDE-A928-40D0-B0A8-F9D30EB94E83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7F0A15-9A18-4C3E-B208-C07EBDB9F6BC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05.12.2018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E58655-A0E6-4A5B-9C79-8E444353C1DB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587670-21A2-4460-B84E-F926D91F7D56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05.12.2018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64717D-2BBF-4C3D-BE39-4D6CAF67C39C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7CD31F-CF8F-4067-8530-CCF493119747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998E51-9F1E-4CC4-8074-40E3EE2A9C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3B08C5-2AE7-4B54-A0A0-B18FACB9AB57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2D67D6-52AD-4737-88FA-F7CB1BF21F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8F11F-4A42-4745-ACCE-58F53E70F806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07D91-B12B-4DCE-BDA5-AB97A1AD2C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C0D700-BD5F-491E-8A35-7F3BE660E948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15A23F-34AD-4873-9D9E-6D4DB85AEB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15D3DF-7290-4EF4-A7E7-2BE62DB4E6DD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43AEAE-85C4-4E6D-ADA4-64593BFD1A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AA0709-321D-4175-BC4A-9A397D021994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E1EA2-7BEC-4D86-9CB7-8177596D04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ECF777-206C-4E6D-AFF8-5D763CE4AF87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A43F33-4901-4393-B45B-75AA14917F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E00BE-BBF0-4A31-B1AD-E2F0D7DAE9A1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59156-FD07-4EE6-A8B4-6F53E6CEAF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A78181-00C6-475C-8BF2-4867ADCBECD6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05.12.2018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C8707F-67D7-4349-9AFC-B1CE6F38CF7C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3F91C5-9382-4FC2-ABF8-0BA4A2C0210B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0D0CBC-3534-4129-B7A4-28D703D5FB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6FD3B7-1982-4142-8018-B976EEFD5FEF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1381FF-D897-4F0D-87DB-E5D867DCFF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C2087E-C774-48D9-8D68-96C412502929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3C7B53-5E9C-4459-A875-2DAA97D31B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618DBB-1D74-4950-8B53-683BCBDE2360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05.12.2018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53B68892-AF93-4DF0-BD9C-C2201E0ADD69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43482B-6B5A-4B4D-ABB8-D1A3BCA75C62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05.12.2018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9C49CF-52FC-4A1F-A66B-C1114E2C2B40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165849-C8D0-452A-A2B6-9976818F3EFD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05.12.2018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E76C30-438B-4614-9AC1-02B3FF5A14A4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0C1712-8180-4571-A82F-1A95CD3B405E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05.12.2018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1C3D44-C0FF-42F7-892E-F1B92F3D1CDC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195C49-B164-468F-931F-10E1B5E467F7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05.12.2018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B7AB44-B2A7-4350-96D1-7525F83B2357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D35FE5-94B2-4504-96E4-F0D5E5814F1C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05.12.2018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FE868-EB8D-481B-B6E6-75AAD1CEF54F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68F2FC-B339-4721-A17D-1B635B33F655}" type="datetimeFigureOut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05.12.2018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C24E46-1D8F-41BB-BCBA-3870F8E898F6}" type="slidenum">
              <a:rPr lang="ru-RU" smtClean="0">
                <a:solidFill>
                  <a:prstClr val="black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65BFF3D-28FF-479E-AC57-00994C9B862E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056B040-9995-4DB0-8EAE-91BE78E7BC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5BFF3D-28FF-479E-AC57-00994C9B862E}" type="datetimeFigureOut">
              <a:rPr lang="ru-RU" smtClean="0"/>
              <a:pPr>
                <a:defRPr/>
              </a:pPr>
              <a:t>05.12.2018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C056B040-9995-4DB0-8EAE-91BE78E7BC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1.xml"/><Relationship Id="rId13" Type="http://schemas.microsoft.com/office/2007/relationships/diagramDrawing" Target="../diagrams/drawing7.xml"/><Relationship Id="rId18" Type="http://schemas.openxmlformats.org/officeDocument/2006/relationships/diagramColors" Target="../diagrams/colors8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diagramColors" Target="../diagrams/colors7.xml"/><Relationship Id="rId17" Type="http://schemas.openxmlformats.org/officeDocument/2006/relationships/diagramQuickStyle" Target="../diagrams/quickStyle8.xml"/><Relationship Id="rId2" Type="http://schemas.openxmlformats.org/officeDocument/2006/relationships/chart" Target="../charts/chart20.xml"/><Relationship Id="rId16" Type="http://schemas.openxmlformats.org/officeDocument/2006/relationships/diagramLayout" Target="../diagrams/layout8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6.xml"/><Relationship Id="rId11" Type="http://schemas.openxmlformats.org/officeDocument/2006/relationships/diagramQuickStyle" Target="../diagrams/quickStyle7.xml"/><Relationship Id="rId5" Type="http://schemas.openxmlformats.org/officeDocument/2006/relationships/diagramQuickStyle" Target="../diagrams/quickStyle6.xml"/><Relationship Id="rId15" Type="http://schemas.openxmlformats.org/officeDocument/2006/relationships/diagramData" Target="../diagrams/data8.xml"/><Relationship Id="rId10" Type="http://schemas.openxmlformats.org/officeDocument/2006/relationships/diagramLayout" Target="../diagrams/layout7.xml"/><Relationship Id="rId19" Type="http://schemas.microsoft.com/office/2007/relationships/diagramDrawing" Target="../diagrams/drawing8.xml"/><Relationship Id="rId4" Type="http://schemas.openxmlformats.org/officeDocument/2006/relationships/diagramLayout" Target="../diagrams/layout6.xml"/><Relationship Id="rId9" Type="http://schemas.openxmlformats.org/officeDocument/2006/relationships/diagramData" Target="../diagrams/data7.xml"/><Relationship Id="rId14" Type="http://schemas.openxmlformats.org/officeDocument/2006/relationships/chart" Target="../charts/chart2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4.xml"/><Relationship Id="rId13" Type="http://schemas.openxmlformats.org/officeDocument/2006/relationships/diagramColors" Target="../diagrams/colors10.xml"/><Relationship Id="rId18" Type="http://schemas.openxmlformats.org/officeDocument/2006/relationships/diagramColors" Target="../diagrams/colors11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openxmlformats.org/officeDocument/2006/relationships/diagramQuickStyle" Target="../diagrams/quickStyle10.xml"/><Relationship Id="rId17" Type="http://schemas.openxmlformats.org/officeDocument/2006/relationships/diagramQuickStyle" Target="../diagrams/quickStyle11.xml"/><Relationship Id="rId2" Type="http://schemas.openxmlformats.org/officeDocument/2006/relationships/chart" Target="../charts/chart23.xml"/><Relationship Id="rId16" Type="http://schemas.openxmlformats.org/officeDocument/2006/relationships/diagramLayout" Target="../diagrams/layout11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9.xml"/><Relationship Id="rId11" Type="http://schemas.openxmlformats.org/officeDocument/2006/relationships/diagramLayout" Target="../diagrams/layout10.xml"/><Relationship Id="rId5" Type="http://schemas.openxmlformats.org/officeDocument/2006/relationships/diagramQuickStyle" Target="../diagrams/quickStyle9.xml"/><Relationship Id="rId15" Type="http://schemas.openxmlformats.org/officeDocument/2006/relationships/diagramData" Target="../diagrams/data11.xml"/><Relationship Id="rId10" Type="http://schemas.openxmlformats.org/officeDocument/2006/relationships/diagramData" Target="../diagrams/data10.xml"/><Relationship Id="rId19" Type="http://schemas.microsoft.com/office/2007/relationships/diagramDrawing" Target="../diagrams/drawing11.xml"/><Relationship Id="rId4" Type="http://schemas.openxmlformats.org/officeDocument/2006/relationships/diagramLayout" Target="../diagrams/layout9.xml"/><Relationship Id="rId9" Type="http://schemas.openxmlformats.org/officeDocument/2006/relationships/chart" Target="../charts/chart25.xml"/><Relationship Id="rId14" Type="http://schemas.microsoft.com/office/2007/relationships/diagramDrawing" Target="../diagrams/drawing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2.xml"/><Relationship Id="rId3" Type="http://schemas.openxmlformats.org/officeDocument/2006/relationships/diagramLayout" Target="../diagrams/layout12.xml"/><Relationship Id="rId7" Type="http://schemas.openxmlformats.org/officeDocument/2006/relationships/chart" Target="../charts/chart31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Relationship Id="rId9" Type="http://schemas.openxmlformats.org/officeDocument/2006/relationships/chart" Target="../charts/chart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18.xml"/><Relationship Id="rId5" Type="http://schemas.openxmlformats.org/officeDocument/2006/relationships/chart" Target="../charts/chart36.xml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chart" Target="../charts/chart37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4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7.xml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8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openxmlformats.org/officeDocument/2006/relationships/diagramColors" Target="../diagrams/colors3.xml"/><Relationship Id="rId3" Type="http://schemas.openxmlformats.org/officeDocument/2006/relationships/chart" Target="../charts/chart5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QuickStyle" Target="../diagrams/quickStyle3.xml"/><Relationship Id="rId2" Type="http://schemas.openxmlformats.org/officeDocument/2006/relationships/chart" Target="../charts/chart4.xml"/><Relationship Id="rId16" Type="http://schemas.openxmlformats.org/officeDocument/2006/relationships/diagramLayout" Target="../diagrams/layout3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Data" Target="../diagrams/data3.xml"/><Relationship Id="rId10" Type="http://schemas.openxmlformats.org/officeDocument/2006/relationships/diagramLayout" Target="../diagrams/layout2.xml"/><Relationship Id="rId19" Type="http://schemas.microsoft.com/office/2007/relationships/diagramDrawing" Target="../diagrams/drawing3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chart" Target="../charts/chart8.xml"/><Relationship Id="rId7" Type="http://schemas.openxmlformats.org/officeDocument/2006/relationships/diagramLayout" Target="../diagrams/layout4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Relationship Id="rId6" Type="http://schemas.openxmlformats.org/officeDocument/2006/relationships/diagramData" Target="../diagrams/data4.xml"/><Relationship Id="rId5" Type="http://schemas.openxmlformats.org/officeDocument/2006/relationships/chart" Target="../charts/chart10.xml"/><Relationship Id="rId10" Type="http://schemas.microsoft.com/office/2007/relationships/diagramDrawing" Target="../diagrams/drawing4.xml"/><Relationship Id="rId4" Type="http://schemas.openxmlformats.org/officeDocument/2006/relationships/chart" Target="../charts/chart9.xml"/><Relationship Id="rId9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7" y="404664"/>
            <a:ext cx="712879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БЮДЖЕТ ДЛЯ ГРАЖДАН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9994" y="3789040"/>
            <a:ext cx="7920038" cy="22322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Constantia" pitchFamily="18" charset="0"/>
              </a:rPr>
              <a:t>БЮДЖЕТ НОВОСИЛЬСКОГО РАЙОНА </a:t>
            </a:r>
            <a:endParaRPr lang="ru-RU" b="1" dirty="0">
              <a:latin typeface="Constant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onstantia" pitchFamily="18" charset="0"/>
              </a:rPr>
              <a:t>на </a:t>
            </a:r>
            <a:r>
              <a:rPr lang="en-US" b="1" dirty="0" smtClean="0">
                <a:latin typeface="Constantia" pitchFamily="18" charset="0"/>
              </a:rPr>
              <a:t>201</a:t>
            </a:r>
            <a:r>
              <a:rPr lang="ru-RU" b="1" dirty="0" smtClean="0">
                <a:latin typeface="Constantia" pitchFamily="18" charset="0"/>
              </a:rPr>
              <a:t>8</a:t>
            </a:r>
            <a:r>
              <a:rPr lang="en-US" b="1" dirty="0" smtClean="0">
                <a:latin typeface="Constantia" pitchFamily="18" charset="0"/>
              </a:rPr>
              <a:t> </a:t>
            </a:r>
            <a:r>
              <a:rPr lang="ru-RU" b="1" dirty="0">
                <a:latin typeface="Constantia" pitchFamily="18" charset="0"/>
              </a:rPr>
              <a:t>год и на плановый период </a:t>
            </a:r>
            <a:r>
              <a:rPr lang="ru-RU" b="1" dirty="0" smtClean="0">
                <a:latin typeface="Constantia" pitchFamily="18" charset="0"/>
              </a:rPr>
              <a:t>2019   </a:t>
            </a:r>
            <a:r>
              <a:rPr lang="ru-RU" b="1" dirty="0">
                <a:latin typeface="Constantia" pitchFamily="18" charset="0"/>
              </a:rPr>
              <a:t>и </a:t>
            </a:r>
            <a:r>
              <a:rPr lang="ru-RU" b="1" dirty="0" smtClean="0">
                <a:latin typeface="Constantia" pitchFamily="18" charset="0"/>
              </a:rPr>
              <a:t>2020 годов</a:t>
            </a:r>
            <a:endParaRPr lang="ru-RU" b="1" dirty="0">
              <a:latin typeface="Constantia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onstantia" pitchFamily="18" charset="0"/>
              </a:rPr>
              <a:t>Решение </a:t>
            </a:r>
            <a:r>
              <a:rPr lang="ru-RU" b="1" dirty="0" smtClean="0">
                <a:latin typeface="Constantia" pitchFamily="18" charset="0"/>
              </a:rPr>
              <a:t>Новосильского районного Совета народных депутатов </a:t>
            </a:r>
            <a:r>
              <a:rPr lang="ru-RU" b="1" dirty="0">
                <a:latin typeface="Constantia" pitchFamily="18" charset="0"/>
              </a:rPr>
              <a:t>от </a:t>
            </a:r>
            <a:r>
              <a:rPr lang="ru-RU" b="1" dirty="0" smtClean="0">
                <a:latin typeface="Constantia" pitchFamily="18" charset="0"/>
              </a:rPr>
              <a:t>26.12.2017 г. </a:t>
            </a:r>
            <a:r>
              <a:rPr lang="ru-RU" b="1" dirty="0">
                <a:latin typeface="Constantia" pitchFamily="18" charset="0"/>
              </a:rPr>
              <a:t>№ </a:t>
            </a:r>
            <a:r>
              <a:rPr lang="ru-RU" b="1" dirty="0" smtClean="0">
                <a:latin typeface="Constantia" pitchFamily="18" charset="0"/>
              </a:rPr>
              <a:t>790</a:t>
            </a:r>
            <a:endParaRPr lang="ru-RU" b="1" dirty="0">
              <a:latin typeface="Constant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978126"/>
            <a:ext cx="3312368" cy="3096344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250825" y="188913"/>
            <a:ext cx="8534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Constantia" pitchFamily="18" charset="0"/>
              </a:rPr>
              <a:t>Акцизы по подакцизным товарам (продукции), тыс.рублей</a:t>
            </a:r>
          </a:p>
        </p:txBody>
      </p:sp>
      <p:graphicFrame>
        <p:nvGraphicFramePr>
          <p:cNvPr id="2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4982658"/>
              </p:ext>
            </p:extLst>
          </p:nvPr>
        </p:nvGraphicFramePr>
        <p:xfrm>
          <a:off x="0" y="765175"/>
          <a:ext cx="9144000" cy="352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51903522"/>
              </p:ext>
            </p:extLst>
          </p:nvPr>
        </p:nvGraphicFramePr>
        <p:xfrm>
          <a:off x="179512" y="4293096"/>
          <a:ext cx="8712968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2988" y="115888"/>
            <a:ext cx="65420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Налоги на совокупный доход, тыс.рублей</a:t>
            </a:r>
          </a:p>
        </p:txBody>
      </p:sp>
      <p:graphicFrame>
        <p:nvGraphicFramePr>
          <p:cNvPr id="4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1347292"/>
              </p:ext>
            </p:extLst>
          </p:nvPr>
        </p:nvGraphicFramePr>
        <p:xfrm>
          <a:off x="467544" y="562408"/>
          <a:ext cx="1727200" cy="1655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7544385"/>
              </p:ext>
            </p:extLst>
          </p:nvPr>
        </p:nvGraphicFramePr>
        <p:xfrm>
          <a:off x="1865889" y="836614"/>
          <a:ext cx="2159000" cy="1152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6225575"/>
              </p:ext>
            </p:extLst>
          </p:nvPr>
        </p:nvGraphicFramePr>
        <p:xfrm>
          <a:off x="3539331" y="806892"/>
          <a:ext cx="2303463" cy="1315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2700338" y="1989138"/>
            <a:ext cx="6873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2019</a:t>
            </a:r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9" name="TextBox 8"/>
          <p:cNvSpPr txBox="1">
            <a:spLocks noChangeArrowheads="1"/>
          </p:cNvSpPr>
          <p:nvPr/>
        </p:nvSpPr>
        <p:spPr bwMode="auto">
          <a:xfrm>
            <a:off x="4356100" y="1989138"/>
            <a:ext cx="7604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2020</a:t>
            </a:r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0" name="TextBox 9"/>
          <p:cNvSpPr txBox="1">
            <a:spLocks noChangeArrowheads="1"/>
          </p:cNvSpPr>
          <p:nvPr/>
        </p:nvSpPr>
        <p:spPr bwMode="auto">
          <a:xfrm>
            <a:off x="5651500" y="981075"/>
            <a:ext cx="3241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i="1" dirty="0"/>
              <a:t>Доля поступлений налога на совокупный доходов о общем объеме налоговых и неналоговых доходов районного бюджета в </a:t>
            </a:r>
            <a:r>
              <a:rPr lang="ru-RU" altLang="ru-RU" sz="1200" i="1" dirty="0" smtClean="0"/>
              <a:t>2018, 2019 </a:t>
            </a:r>
            <a:r>
              <a:rPr lang="ru-RU" altLang="ru-RU" sz="1200" i="1" dirty="0"/>
              <a:t>и </a:t>
            </a:r>
            <a:r>
              <a:rPr lang="ru-RU" altLang="ru-RU" sz="1200" i="1" dirty="0" smtClean="0"/>
              <a:t>2020 </a:t>
            </a:r>
            <a:r>
              <a:rPr lang="ru-RU" altLang="ru-RU" sz="1200" i="1" dirty="0"/>
              <a:t>годах</a:t>
            </a:r>
          </a:p>
        </p:txBody>
      </p:sp>
      <p:graphicFrame>
        <p:nvGraphicFramePr>
          <p:cNvPr id="3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8800356"/>
              </p:ext>
            </p:extLst>
          </p:nvPr>
        </p:nvGraphicFramePr>
        <p:xfrm>
          <a:off x="0" y="2133600"/>
          <a:ext cx="9144000" cy="332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755650" y="5445125"/>
            <a:ext cx="7561263" cy="12239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В районный бюджет поступают:</a:t>
            </a:r>
          </a:p>
          <a:p>
            <a:pPr algn="ctr">
              <a:defRPr/>
            </a:pPr>
            <a:r>
              <a:rPr lang="ru-RU" sz="1200" b="1" dirty="0" smtClean="0">
                <a:solidFill>
                  <a:schemeClr val="bg1"/>
                </a:solidFill>
              </a:rPr>
              <a:t>единый </a:t>
            </a:r>
            <a:r>
              <a:rPr lang="ru-RU" sz="1200" b="1" dirty="0">
                <a:solidFill>
                  <a:schemeClr val="bg1"/>
                </a:solidFill>
              </a:rPr>
              <a:t>налог на вмененный доход от отдельных видов деятельности, 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единый сельскохозяйственный налог</a:t>
            </a:r>
            <a:r>
              <a:rPr lang="ru-RU" sz="1200" b="1" dirty="0" smtClean="0">
                <a:solidFill>
                  <a:schemeClr val="bg1"/>
                </a:solidFill>
              </a:rPr>
              <a:t>,</a:t>
            </a:r>
            <a:endParaRPr lang="ru-RU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8888" y="333375"/>
            <a:ext cx="6626225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Прочие налоговые доходы, тыс.рублей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44868"/>
              </p:ext>
            </p:extLst>
          </p:nvPr>
        </p:nvGraphicFramePr>
        <p:xfrm>
          <a:off x="179388" y="836613"/>
          <a:ext cx="8640762" cy="3384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497433"/>
              </p:ext>
            </p:extLst>
          </p:nvPr>
        </p:nvGraphicFramePr>
        <p:xfrm>
          <a:off x="0" y="4437063"/>
          <a:ext cx="2555875" cy="129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6716419"/>
              </p:ext>
            </p:extLst>
          </p:nvPr>
        </p:nvGraphicFramePr>
        <p:xfrm>
          <a:off x="2268538" y="4437063"/>
          <a:ext cx="3382962" cy="136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5998107"/>
              </p:ext>
            </p:extLst>
          </p:nvPr>
        </p:nvGraphicFramePr>
        <p:xfrm>
          <a:off x="4716463" y="4292600"/>
          <a:ext cx="4103687" cy="1439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1331913" y="4508500"/>
            <a:ext cx="709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 smtClean="0"/>
              <a:t>1,4%</a:t>
            </a:r>
            <a:endParaRPr lang="ru-RU" altLang="ru-RU" b="1" dirty="0"/>
          </a:p>
        </p:txBody>
      </p: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4067175" y="4508500"/>
            <a:ext cx="1009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 smtClean="0"/>
              <a:t>1,5%</a:t>
            </a:r>
            <a:endParaRPr lang="ru-RU" altLang="ru-RU" b="1" dirty="0"/>
          </a:p>
        </p:txBody>
      </p:sp>
      <p:sp>
        <p:nvSpPr>
          <p:cNvPr id="17417" name="TextBox 8"/>
          <p:cNvSpPr txBox="1">
            <a:spLocks noChangeArrowheads="1"/>
          </p:cNvSpPr>
          <p:nvPr/>
        </p:nvSpPr>
        <p:spPr bwMode="auto">
          <a:xfrm>
            <a:off x="6875463" y="4437063"/>
            <a:ext cx="1009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 smtClean="0"/>
              <a:t>1,5%</a:t>
            </a:r>
            <a:endParaRPr lang="ru-RU" altLang="ru-RU" b="1" dirty="0"/>
          </a:p>
        </p:txBody>
      </p:sp>
      <p:sp>
        <p:nvSpPr>
          <p:cNvPr id="17418" name="TextBox 9"/>
          <p:cNvSpPr txBox="1">
            <a:spLocks noChangeArrowheads="1"/>
          </p:cNvSpPr>
          <p:nvPr/>
        </p:nvSpPr>
        <p:spPr bwMode="auto">
          <a:xfrm>
            <a:off x="1403350" y="5516563"/>
            <a:ext cx="8651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 smtClean="0"/>
              <a:t>2018 </a:t>
            </a:r>
            <a:endParaRPr lang="ru-RU" altLang="ru-RU" dirty="0"/>
          </a:p>
        </p:txBody>
      </p:sp>
      <p:sp>
        <p:nvSpPr>
          <p:cNvPr id="17419" name="TextBox 10"/>
          <p:cNvSpPr txBox="1">
            <a:spLocks noChangeArrowheads="1"/>
          </p:cNvSpPr>
          <p:nvPr/>
        </p:nvSpPr>
        <p:spPr bwMode="auto">
          <a:xfrm>
            <a:off x="4284663" y="5516563"/>
            <a:ext cx="841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 smtClean="0"/>
              <a:t>2019</a:t>
            </a:r>
            <a:endParaRPr lang="ru-RU" altLang="ru-RU" dirty="0"/>
          </a:p>
        </p:txBody>
      </p:sp>
      <p:sp>
        <p:nvSpPr>
          <p:cNvPr id="17420" name="TextBox 11"/>
          <p:cNvSpPr txBox="1">
            <a:spLocks noChangeArrowheads="1"/>
          </p:cNvSpPr>
          <p:nvPr/>
        </p:nvSpPr>
        <p:spPr bwMode="auto">
          <a:xfrm>
            <a:off x="7308850" y="5445125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dirty="0" smtClean="0"/>
              <a:t>2020</a:t>
            </a:r>
            <a:endParaRPr lang="ru-RU" altLang="ru-RU" dirty="0"/>
          </a:p>
        </p:txBody>
      </p:sp>
      <p:sp>
        <p:nvSpPr>
          <p:cNvPr id="13" name="Овал 12"/>
          <p:cNvSpPr/>
          <p:nvPr/>
        </p:nvSpPr>
        <p:spPr>
          <a:xfrm>
            <a:off x="539750" y="5876925"/>
            <a:ext cx="7777163" cy="98107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1"/>
                </a:solidFill>
              </a:rPr>
              <a:t>Прочие налоговые доходы – государственная пошлина по делам, рассматриваемым в судах общей юрисдикции, мировыми судьями и за государственную  регистрацию, а также за совершение прочих юридически значимых действий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250825" y="0"/>
            <a:ext cx="8294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7030A0"/>
                </a:solidFill>
                <a:latin typeface="Constantia" pitchFamily="18" charset="0"/>
              </a:rPr>
              <a:t>Объем и структура неналоговых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692150"/>
            <a:ext cx="2447925" cy="2889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2018 </a:t>
            </a:r>
            <a:r>
              <a:rPr lang="ru-RU" dirty="0"/>
              <a:t>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692150"/>
            <a:ext cx="2592388" cy="2889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2019 </a:t>
            </a:r>
            <a:r>
              <a:rPr lang="ru-RU" dirty="0"/>
              <a:t>год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27763" y="692150"/>
            <a:ext cx="2376487" cy="2889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2020 </a:t>
            </a:r>
            <a:r>
              <a:rPr lang="ru-RU" dirty="0"/>
              <a:t>год</a:t>
            </a:r>
          </a:p>
        </p:txBody>
      </p:sp>
      <p:graphicFrame>
        <p:nvGraphicFramePr>
          <p:cNvPr id="2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9504694"/>
              </p:ext>
            </p:extLst>
          </p:nvPr>
        </p:nvGraphicFramePr>
        <p:xfrm>
          <a:off x="539750" y="1052513"/>
          <a:ext cx="2303463" cy="1512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43" name="TextBox 8"/>
          <p:cNvSpPr txBox="1">
            <a:spLocks noChangeArrowheads="1"/>
          </p:cNvSpPr>
          <p:nvPr/>
        </p:nvSpPr>
        <p:spPr bwMode="auto">
          <a:xfrm>
            <a:off x="539750" y="2565400"/>
            <a:ext cx="231140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100" b="1" dirty="0" smtClean="0"/>
              <a:t>14005</a:t>
            </a:r>
            <a:r>
              <a:rPr lang="ru-RU" altLang="ru-RU" sz="1100" dirty="0" smtClean="0"/>
              <a:t> </a:t>
            </a:r>
            <a:r>
              <a:rPr lang="ru-RU" altLang="ru-RU" sz="1100" dirty="0"/>
              <a:t>тыс</a:t>
            </a:r>
            <a:r>
              <a:rPr lang="ru-RU" altLang="ru-RU" sz="1100" dirty="0" smtClean="0"/>
              <a:t>. рублей </a:t>
            </a:r>
            <a:r>
              <a:rPr lang="ru-RU" altLang="ru-RU" sz="1100" dirty="0"/>
              <a:t>– всего </a:t>
            </a:r>
          </a:p>
          <a:p>
            <a:pPr eaLnBrk="1" hangingPunct="1"/>
            <a:r>
              <a:rPr lang="ru-RU" altLang="ru-RU" sz="1100" dirty="0"/>
              <a:t>неналоговых доходов.</a:t>
            </a:r>
          </a:p>
          <a:p>
            <a:pPr eaLnBrk="1" hangingPunct="1"/>
            <a:r>
              <a:rPr lang="ru-RU" altLang="ru-RU" sz="1100" dirty="0"/>
              <a:t>Это составляет </a:t>
            </a:r>
            <a:r>
              <a:rPr lang="ru-RU" altLang="ru-RU" sz="1100" b="1" dirty="0" smtClean="0"/>
              <a:t>28,9</a:t>
            </a:r>
            <a:r>
              <a:rPr lang="ru-RU" altLang="ru-RU" sz="1100" dirty="0" smtClean="0"/>
              <a:t>% </a:t>
            </a:r>
            <a:r>
              <a:rPr lang="ru-RU" altLang="ru-RU" sz="1100" dirty="0"/>
              <a:t>в </a:t>
            </a:r>
          </a:p>
          <a:p>
            <a:pPr eaLnBrk="1" hangingPunct="1"/>
            <a:r>
              <a:rPr lang="ru-RU" altLang="ru-RU" sz="1100" dirty="0"/>
              <a:t>общем объеме налоговых </a:t>
            </a:r>
          </a:p>
          <a:p>
            <a:pPr eaLnBrk="1" hangingPunct="1"/>
            <a:r>
              <a:rPr lang="ru-RU" altLang="ru-RU" sz="1100" dirty="0"/>
              <a:t>и неналоговых доходов.</a:t>
            </a:r>
          </a:p>
          <a:p>
            <a:pPr eaLnBrk="1" hangingPunct="1"/>
            <a:endParaRPr lang="ru-RU" altLang="ru-RU" sz="1200" dirty="0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486628408"/>
              </p:ext>
            </p:extLst>
          </p:nvPr>
        </p:nvGraphicFramePr>
        <p:xfrm>
          <a:off x="179512" y="3501008"/>
          <a:ext cx="2520280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9070933"/>
              </p:ext>
            </p:extLst>
          </p:nvPr>
        </p:nvGraphicFramePr>
        <p:xfrm>
          <a:off x="3241605" y="1031875"/>
          <a:ext cx="2592388" cy="1512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8446" name="TextBox 11"/>
          <p:cNvSpPr txBox="1">
            <a:spLocks noChangeArrowheads="1"/>
          </p:cNvSpPr>
          <p:nvPr/>
        </p:nvSpPr>
        <p:spPr bwMode="auto">
          <a:xfrm>
            <a:off x="3348038" y="2565400"/>
            <a:ext cx="2303462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100" b="1" dirty="0" smtClean="0"/>
              <a:t>8432</a:t>
            </a:r>
            <a:r>
              <a:rPr lang="ru-RU" altLang="ru-RU" sz="1100" dirty="0" smtClean="0"/>
              <a:t> </a:t>
            </a:r>
            <a:r>
              <a:rPr lang="ru-RU" altLang="ru-RU" sz="1100" dirty="0"/>
              <a:t>тыс</a:t>
            </a:r>
            <a:r>
              <a:rPr lang="ru-RU" altLang="ru-RU" sz="1100" dirty="0" smtClean="0"/>
              <a:t>. рублей </a:t>
            </a:r>
            <a:r>
              <a:rPr lang="ru-RU" altLang="ru-RU" sz="1100" dirty="0"/>
              <a:t>– всего</a:t>
            </a:r>
          </a:p>
          <a:p>
            <a:pPr eaLnBrk="1" hangingPunct="1"/>
            <a:r>
              <a:rPr lang="ru-RU" altLang="ru-RU" sz="1100" dirty="0"/>
              <a:t>неналоговых доходов.</a:t>
            </a:r>
          </a:p>
          <a:p>
            <a:pPr eaLnBrk="1" hangingPunct="1"/>
            <a:r>
              <a:rPr lang="ru-RU" altLang="ru-RU" sz="1100" dirty="0"/>
              <a:t>Это составляет </a:t>
            </a:r>
            <a:r>
              <a:rPr lang="ru-RU" altLang="ru-RU" sz="1100" b="1" dirty="0" smtClean="0"/>
              <a:t>19,2%</a:t>
            </a:r>
            <a:r>
              <a:rPr lang="ru-RU" altLang="ru-RU" sz="1100" dirty="0" smtClean="0"/>
              <a:t> </a:t>
            </a:r>
            <a:r>
              <a:rPr lang="ru-RU" altLang="ru-RU" sz="1100" dirty="0"/>
              <a:t>в </a:t>
            </a:r>
          </a:p>
          <a:p>
            <a:pPr eaLnBrk="1" hangingPunct="1"/>
            <a:r>
              <a:rPr lang="ru-RU" altLang="ru-RU" sz="1100" dirty="0"/>
              <a:t>общем объеме налоговых и неналоговых доходов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4019358063"/>
              </p:ext>
            </p:extLst>
          </p:nvPr>
        </p:nvGraphicFramePr>
        <p:xfrm>
          <a:off x="3059832" y="3573016"/>
          <a:ext cx="2808312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1674405"/>
              </p:ext>
            </p:extLst>
          </p:nvPr>
        </p:nvGraphicFramePr>
        <p:xfrm>
          <a:off x="6192044" y="1031875"/>
          <a:ext cx="2592388" cy="1512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18449" name="TextBox 14"/>
          <p:cNvSpPr txBox="1">
            <a:spLocks noChangeArrowheads="1"/>
          </p:cNvSpPr>
          <p:nvPr/>
        </p:nvSpPr>
        <p:spPr bwMode="auto">
          <a:xfrm>
            <a:off x="6300788" y="2565400"/>
            <a:ext cx="237490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100" b="1" dirty="0" smtClean="0"/>
              <a:t>8443</a:t>
            </a:r>
            <a:r>
              <a:rPr lang="ru-RU" altLang="ru-RU" sz="1100" dirty="0" smtClean="0"/>
              <a:t> </a:t>
            </a:r>
            <a:r>
              <a:rPr lang="ru-RU" altLang="ru-RU" sz="1100" dirty="0"/>
              <a:t>тыс</a:t>
            </a:r>
            <a:r>
              <a:rPr lang="ru-RU" altLang="ru-RU" sz="1100" dirty="0" smtClean="0"/>
              <a:t>. рублей </a:t>
            </a:r>
            <a:r>
              <a:rPr lang="ru-RU" altLang="ru-RU" sz="1100" dirty="0"/>
              <a:t>– всего</a:t>
            </a:r>
          </a:p>
          <a:p>
            <a:pPr eaLnBrk="1" hangingPunct="1"/>
            <a:r>
              <a:rPr lang="ru-RU" altLang="ru-RU" sz="1100" dirty="0"/>
              <a:t>неналоговых доходов.</a:t>
            </a:r>
          </a:p>
          <a:p>
            <a:pPr eaLnBrk="1" hangingPunct="1"/>
            <a:r>
              <a:rPr lang="ru-RU" altLang="ru-RU" sz="1100" dirty="0"/>
              <a:t>Это составляет </a:t>
            </a:r>
            <a:r>
              <a:rPr lang="ru-RU" altLang="ru-RU" sz="1100" b="1" dirty="0" smtClean="0"/>
              <a:t>19%</a:t>
            </a:r>
            <a:r>
              <a:rPr lang="ru-RU" altLang="ru-RU" sz="1100" dirty="0" smtClean="0"/>
              <a:t> </a:t>
            </a:r>
            <a:r>
              <a:rPr lang="ru-RU" altLang="ru-RU" sz="1100" dirty="0"/>
              <a:t>в общем объеме налоговых и неналоговых доходов.</a:t>
            </a:r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4116766225"/>
              </p:ext>
            </p:extLst>
          </p:nvPr>
        </p:nvGraphicFramePr>
        <p:xfrm>
          <a:off x="6156176" y="3573016"/>
          <a:ext cx="2808312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258888" y="260350"/>
            <a:ext cx="7091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C00000"/>
                </a:solidFill>
                <a:latin typeface="Constantia" pitchFamily="18" charset="0"/>
              </a:rPr>
              <a:t>Объем и структура безвозмездных поступлений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827088" y="1196975"/>
            <a:ext cx="185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" name="Овал 4"/>
          <p:cNvSpPr/>
          <p:nvPr/>
        </p:nvSpPr>
        <p:spPr>
          <a:xfrm>
            <a:off x="755650" y="836613"/>
            <a:ext cx="1728788" cy="2889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2018 </a:t>
            </a:r>
            <a:r>
              <a:rPr lang="ru-RU" dirty="0"/>
              <a:t>год</a:t>
            </a:r>
          </a:p>
        </p:txBody>
      </p:sp>
      <p:sp>
        <p:nvSpPr>
          <p:cNvPr id="6" name="Овал 5"/>
          <p:cNvSpPr/>
          <p:nvPr/>
        </p:nvSpPr>
        <p:spPr>
          <a:xfrm>
            <a:off x="3708400" y="836613"/>
            <a:ext cx="1727200" cy="2889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2019 </a:t>
            </a:r>
            <a:r>
              <a:rPr lang="ru-RU" dirty="0"/>
              <a:t>год</a:t>
            </a:r>
          </a:p>
        </p:txBody>
      </p:sp>
      <p:sp>
        <p:nvSpPr>
          <p:cNvPr id="7" name="Овал 6"/>
          <p:cNvSpPr/>
          <p:nvPr/>
        </p:nvSpPr>
        <p:spPr>
          <a:xfrm>
            <a:off x="6443663" y="836613"/>
            <a:ext cx="1728787" cy="2889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2020 </a:t>
            </a:r>
            <a:r>
              <a:rPr lang="ru-RU" dirty="0"/>
              <a:t>год</a:t>
            </a:r>
          </a:p>
        </p:txBody>
      </p:sp>
      <p:graphicFrame>
        <p:nvGraphicFramePr>
          <p:cNvPr id="2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6210212"/>
              </p:ext>
            </p:extLst>
          </p:nvPr>
        </p:nvGraphicFramePr>
        <p:xfrm>
          <a:off x="269875" y="1196975"/>
          <a:ext cx="2592388" cy="1944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470" name="TextBox 9"/>
          <p:cNvSpPr txBox="1">
            <a:spLocks noChangeArrowheads="1"/>
          </p:cNvSpPr>
          <p:nvPr/>
        </p:nvSpPr>
        <p:spPr bwMode="auto">
          <a:xfrm>
            <a:off x="395288" y="2636838"/>
            <a:ext cx="2447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200" b="1" dirty="0" smtClean="0"/>
              <a:t>112524,9</a:t>
            </a:r>
            <a:r>
              <a:rPr lang="ru-RU" altLang="ru-RU" sz="1200" dirty="0" smtClean="0"/>
              <a:t> </a:t>
            </a:r>
            <a:r>
              <a:rPr lang="ru-RU" altLang="ru-RU" sz="1200" dirty="0" err="1"/>
              <a:t>тыс.рублей</a:t>
            </a:r>
            <a:r>
              <a:rPr lang="ru-RU" altLang="ru-RU" sz="1200" dirty="0"/>
              <a:t> – всего</a:t>
            </a:r>
          </a:p>
          <a:p>
            <a:pPr algn="ctr" eaLnBrk="1" hangingPunct="1"/>
            <a:r>
              <a:rPr lang="ru-RU" altLang="ru-RU" sz="1200" dirty="0"/>
              <a:t>безвозмездных поступлений.</a:t>
            </a:r>
          </a:p>
          <a:p>
            <a:pPr algn="ctr" eaLnBrk="1" hangingPunct="1"/>
            <a:r>
              <a:rPr lang="ru-RU" altLang="ru-RU" sz="1200" dirty="0"/>
              <a:t>Это составляет </a:t>
            </a:r>
            <a:r>
              <a:rPr lang="ru-RU" altLang="ru-RU" sz="1200" b="1" dirty="0" smtClean="0"/>
              <a:t>69,9 </a:t>
            </a:r>
            <a:r>
              <a:rPr lang="ru-RU" altLang="ru-RU" sz="1200" b="1" dirty="0"/>
              <a:t>%</a:t>
            </a:r>
            <a:r>
              <a:rPr lang="ru-RU" altLang="ru-RU" sz="1200" dirty="0"/>
              <a:t> в </a:t>
            </a:r>
          </a:p>
          <a:p>
            <a:pPr algn="ctr" eaLnBrk="1" hangingPunct="1"/>
            <a:r>
              <a:rPr lang="ru-RU" altLang="ru-RU" sz="1200" dirty="0"/>
              <a:t>общем объеме доходов.</a:t>
            </a: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076794199"/>
              </p:ext>
            </p:extLst>
          </p:nvPr>
        </p:nvGraphicFramePr>
        <p:xfrm>
          <a:off x="539552" y="3395663"/>
          <a:ext cx="2376264" cy="3129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4586871"/>
              </p:ext>
            </p:extLst>
          </p:nvPr>
        </p:nvGraphicFramePr>
        <p:xfrm>
          <a:off x="3203575" y="1196975"/>
          <a:ext cx="2736850" cy="1439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9473" name="TextBox 12"/>
          <p:cNvSpPr txBox="1">
            <a:spLocks noChangeArrowheads="1"/>
          </p:cNvSpPr>
          <p:nvPr/>
        </p:nvSpPr>
        <p:spPr bwMode="auto">
          <a:xfrm>
            <a:off x="3348038" y="2636838"/>
            <a:ext cx="2736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200" b="1" dirty="0" smtClean="0"/>
              <a:t>65139,2</a:t>
            </a:r>
            <a:r>
              <a:rPr lang="ru-RU" altLang="ru-RU" sz="1200" dirty="0" smtClean="0"/>
              <a:t> </a:t>
            </a:r>
            <a:r>
              <a:rPr lang="ru-RU" altLang="ru-RU" sz="1200" dirty="0"/>
              <a:t>тыс</a:t>
            </a:r>
            <a:r>
              <a:rPr lang="ru-RU" altLang="ru-RU" sz="1200" dirty="0" smtClean="0"/>
              <a:t>. рублей </a:t>
            </a:r>
            <a:r>
              <a:rPr lang="ru-RU" altLang="ru-RU" sz="1200" dirty="0"/>
              <a:t>– всего</a:t>
            </a:r>
          </a:p>
          <a:p>
            <a:pPr algn="ctr" eaLnBrk="1" hangingPunct="1"/>
            <a:r>
              <a:rPr lang="ru-RU" altLang="ru-RU" sz="1200" dirty="0"/>
              <a:t>безвозмездных поступлений.</a:t>
            </a:r>
          </a:p>
          <a:p>
            <a:pPr algn="ctr" eaLnBrk="1" hangingPunct="1"/>
            <a:r>
              <a:rPr lang="ru-RU" altLang="ru-RU" sz="1200" dirty="0"/>
              <a:t>Это составляет </a:t>
            </a:r>
            <a:r>
              <a:rPr lang="ru-RU" altLang="ru-RU" sz="1200" b="1" dirty="0" smtClean="0"/>
              <a:t>59,2 </a:t>
            </a:r>
            <a:r>
              <a:rPr lang="ru-RU" altLang="ru-RU" sz="1200" b="1" dirty="0"/>
              <a:t>%</a:t>
            </a:r>
            <a:r>
              <a:rPr lang="ru-RU" altLang="ru-RU" sz="1200" dirty="0"/>
              <a:t> в </a:t>
            </a:r>
          </a:p>
          <a:p>
            <a:pPr algn="ctr" eaLnBrk="1" hangingPunct="1"/>
            <a:r>
              <a:rPr lang="ru-RU" altLang="ru-RU" sz="1200" dirty="0"/>
              <a:t>общем объеме доходов.</a:t>
            </a:r>
          </a:p>
        </p:txBody>
      </p:sp>
      <p:graphicFrame>
        <p:nvGraphicFramePr>
          <p:cNvPr id="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5609030"/>
              </p:ext>
            </p:extLst>
          </p:nvPr>
        </p:nvGraphicFramePr>
        <p:xfrm>
          <a:off x="6227763" y="1125538"/>
          <a:ext cx="2447925" cy="1439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9475" name="TextBox 14"/>
          <p:cNvSpPr txBox="1">
            <a:spLocks noChangeArrowheads="1"/>
          </p:cNvSpPr>
          <p:nvPr/>
        </p:nvSpPr>
        <p:spPr bwMode="auto">
          <a:xfrm>
            <a:off x="6372225" y="2565400"/>
            <a:ext cx="2447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200" b="1" dirty="0" smtClean="0"/>
              <a:t>63218,7</a:t>
            </a:r>
            <a:r>
              <a:rPr lang="ru-RU" altLang="ru-RU" sz="1200" dirty="0" smtClean="0"/>
              <a:t> </a:t>
            </a:r>
            <a:r>
              <a:rPr lang="ru-RU" altLang="ru-RU" sz="1200" dirty="0"/>
              <a:t>тыс</a:t>
            </a:r>
            <a:r>
              <a:rPr lang="ru-RU" altLang="ru-RU" sz="1200" dirty="0" smtClean="0"/>
              <a:t>. рублей </a:t>
            </a:r>
            <a:r>
              <a:rPr lang="ru-RU" altLang="ru-RU" sz="1200" dirty="0"/>
              <a:t>– всего</a:t>
            </a:r>
          </a:p>
          <a:p>
            <a:pPr algn="ctr" eaLnBrk="1" hangingPunct="1"/>
            <a:r>
              <a:rPr lang="ru-RU" altLang="ru-RU" sz="1200" dirty="0"/>
              <a:t>безвозмездных поступлений.</a:t>
            </a:r>
          </a:p>
          <a:p>
            <a:pPr algn="ctr" eaLnBrk="1" hangingPunct="1"/>
            <a:r>
              <a:rPr lang="ru-RU" altLang="ru-RU" sz="1200" dirty="0"/>
              <a:t>Это составляет </a:t>
            </a:r>
            <a:r>
              <a:rPr lang="ru-RU" altLang="ru-RU" sz="1200" b="1" dirty="0" smtClean="0"/>
              <a:t>58,2 </a:t>
            </a:r>
            <a:r>
              <a:rPr lang="ru-RU" altLang="ru-RU" sz="1200" b="1" dirty="0"/>
              <a:t>%</a:t>
            </a:r>
            <a:r>
              <a:rPr lang="ru-RU" altLang="ru-RU" sz="1200" dirty="0"/>
              <a:t> в </a:t>
            </a:r>
          </a:p>
          <a:p>
            <a:pPr algn="ctr" eaLnBrk="1" hangingPunct="1"/>
            <a:r>
              <a:rPr lang="ru-RU" altLang="ru-RU" sz="1200" dirty="0"/>
              <a:t>общем объеме доходов.</a:t>
            </a: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121647982"/>
              </p:ext>
            </p:extLst>
          </p:nvPr>
        </p:nvGraphicFramePr>
        <p:xfrm>
          <a:off x="3275856" y="3645024"/>
          <a:ext cx="2592288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3726115372"/>
              </p:ext>
            </p:extLst>
          </p:nvPr>
        </p:nvGraphicFramePr>
        <p:xfrm>
          <a:off x="6300192" y="3645024"/>
          <a:ext cx="2520280" cy="2960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2284083"/>
              </p:ext>
            </p:extLst>
          </p:nvPr>
        </p:nvGraphicFramePr>
        <p:xfrm>
          <a:off x="395288" y="115888"/>
          <a:ext cx="8353425" cy="6265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188913"/>
            <a:ext cx="82073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Расходы районного бюджета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Constantia" pitchFamily="18" charset="0"/>
              </a:rPr>
              <a:t>по разделам бюджетной классификации расходов бюджетов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5409502"/>
              </p:ext>
            </p:extLst>
          </p:nvPr>
        </p:nvGraphicFramePr>
        <p:xfrm>
          <a:off x="0" y="1124744"/>
          <a:ext cx="8893175" cy="547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6632"/>
            <a:ext cx="686463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Объем и структура расходов районного бюджета по разделам на </a:t>
            </a: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2018 </a:t>
            </a:r>
            <a:r>
              <a:rPr lang="ru-RU" sz="2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год, тыс.рублей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110649"/>
              </p:ext>
            </p:extLst>
          </p:nvPr>
        </p:nvGraphicFramePr>
        <p:xfrm>
          <a:off x="0" y="765175"/>
          <a:ext cx="9144000" cy="5472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5" y="260648"/>
            <a:ext cx="8856984" cy="33855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dirty="0"/>
              <a:t>Расходы на реализацию муниципальных программ </a:t>
            </a:r>
            <a:r>
              <a:rPr lang="ru-RU" sz="1600" dirty="0" smtClean="0"/>
              <a:t>Новосильского </a:t>
            </a:r>
            <a:r>
              <a:rPr lang="ru-RU" sz="1600" dirty="0"/>
              <a:t>района на </a:t>
            </a:r>
            <a:r>
              <a:rPr lang="ru-RU" sz="1600" dirty="0" smtClean="0"/>
              <a:t>2018 </a:t>
            </a:r>
            <a:r>
              <a:rPr lang="ru-RU" sz="1600" dirty="0"/>
              <a:t>– </a:t>
            </a:r>
            <a:r>
              <a:rPr lang="ru-RU" sz="1600" dirty="0" smtClean="0"/>
              <a:t>2020 </a:t>
            </a:r>
            <a:r>
              <a:rPr lang="ru-RU" sz="1600" dirty="0"/>
              <a:t>годы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570001"/>
              </p:ext>
            </p:extLst>
          </p:nvPr>
        </p:nvGraphicFramePr>
        <p:xfrm>
          <a:off x="539552" y="599201"/>
          <a:ext cx="8280920" cy="588340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328592"/>
                <a:gridCol w="1008112"/>
                <a:gridCol w="936104"/>
                <a:gridCol w="1008112"/>
              </a:tblGrid>
              <a:tr h="582415"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Наименование муниципальной</a:t>
                      </a:r>
                      <a:r>
                        <a:rPr lang="ru-RU" sz="1200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программы</a:t>
                      </a:r>
                      <a:endParaRPr lang="ru-RU" sz="12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2018 </a:t>
                      </a:r>
                      <a:r>
                        <a:rPr lang="ru-RU" sz="1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год, сумма (тыс. руб.)</a:t>
                      </a:r>
                      <a:endParaRPr lang="ru-RU" sz="12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2019 </a:t>
                      </a:r>
                      <a:r>
                        <a:rPr lang="ru-RU" sz="1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год, сумма (тыс. руб.)</a:t>
                      </a:r>
                      <a:endParaRPr lang="ru-RU" sz="12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2020 </a:t>
                      </a:r>
                      <a:r>
                        <a:rPr lang="ru-RU" sz="120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год, сумма (тыс. руб.)</a:t>
                      </a:r>
                      <a:endParaRPr lang="ru-RU" sz="12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1601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МП «Обеспечение условий формирования комфортной среды проживания в Новосильском районе (2014-2020гг.)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1070,0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550,0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550,0</a:t>
                      </a:r>
                      <a:endParaRPr lang="ru-RU" sz="1200" dirty="0"/>
                    </a:p>
                  </a:txBody>
                  <a:tcPr/>
                </a:tc>
              </a:tr>
              <a:tr h="24960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МП «Молодежь Новосильского района на 2017-2020</a:t>
                      </a:r>
                      <a:r>
                        <a:rPr lang="ru-RU" sz="1200" baseline="0" dirty="0" smtClean="0"/>
                        <a:t> гг.»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616,3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516,0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517,5</a:t>
                      </a:r>
                      <a:endParaRPr lang="ru-RU" sz="1200" dirty="0"/>
                    </a:p>
                  </a:txBody>
                  <a:tcPr/>
                </a:tc>
              </a:tr>
              <a:tr h="41601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МП «Поддержка социально ориентированных некоммерческих организаций в Новосильском районе на 2017-2020 годы»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20,0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20,0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</a:t>
                      </a:r>
                      <a:endParaRPr lang="ru-RU" sz="1200" dirty="0"/>
                    </a:p>
                  </a:txBody>
                  <a:tcPr/>
                </a:tc>
              </a:tr>
              <a:tr h="24960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МП «Развитие транспортной системы в Новосильском районе (2014-2018гг.)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5079,4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5402,1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5536,9</a:t>
                      </a:r>
                      <a:endParaRPr lang="ru-RU" sz="1200" dirty="0" smtClean="0"/>
                    </a:p>
                  </a:txBody>
                  <a:tcPr/>
                </a:tc>
              </a:tr>
              <a:tr h="41601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МП «Устойчивое</a:t>
                      </a:r>
                      <a:r>
                        <a:rPr lang="ru-RU" sz="1200" baseline="0" dirty="0" smtClean="0"/>
                        <a:t> развитие сельских территорий Новосильского района Орловской области на 2014 – 2017годы и на плановый период 2020 года»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40,0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940,0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240,0</a:t>
                      </a:r>
                      <a:endParaRPr lang="ru-RU" sz="1200" dirty="0"/>
                    </a:p>
                  </a:txBody>
                  <a:tcPr/>
                </a:tc>
              </a:tr>
              <a:tr h="34675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МП </a:t>
                      </a:r>
                      <a:r>
                        <a:rPr lang="ru-RU" sz="1200" dirty="0" smtClean="0"/>
                        <a:t>«Образование в Новосильском районе на 2018-2020 годы</a:t>
                      </a:r>
                      <a:r>
                        <a:rPr lang="ru-RU" sz="1200" baseline="0" dirty="0" smtClean="0"/>
                        <a:t>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23429,9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19102,0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20223,3</a:t>
                      </a:r>
                      <a:endParaRPr lang="ru-RU" sz="1200" dirty="0"/>
                    </a:p>
                  </a:txBody>
                  <a:tcPr/>
                </a:tc>
              </a:tr>
              <a:tr h="249606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41601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МП </a:t>
                      </a:r>
                      <a:r>
                        <a:rPr lang="ru-RU" sz="1200" dirty="0" smtClean="0"/>
                        <a:t>«Развитие</a:t>
                      </a:r>
                      <a:r>
                        <a:rPr lang="ru-RU" sz="1200" baseline="0" dirty="0" smtClean="0"/>
                        <a:t> культуры и искусства, дополнительного образования в Новосильском районе на 2018-2020 годы 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11551,9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10583,6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10715,6</a:t>
                      </a:r>
                      <a:endParaRPr lang="ru-RU" sz="1200" dirty="0"/>
                    </a:p>
                  </a:txBody>
                  <a:tcPr/>
                </a:tc>
              </a:tr>
              <a:tr h="416011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1601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МП «Развитие и поддержка</a:t>
                      </a:r>
                      <a:r>
                        <a:rPr lang="ru-RU" sz="1200" baseline="0" dirty="0" smtClean="0"/>
                        <a:t> малого и среднего предпринимательства в Новосильском районе на 2014-2020гг.»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120,0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120,0</a:t>
                      </a:r>
                      <a:endParaRPr lang="ru-RU" sz="1200" dirty="0" smtClean="0"/>
                    </a:p>
                  </a:txBody>
                  <a:tcPr/>
                </a:tc>
              </a:tr>
              <a:tr h="58241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МП «Охрана окружающей среды</a:t>
                      </a:r>
                      <a:r>
                        <a:rPr lang="ru-RU" sz="1200" baseline="0" dirty="0" smtClean="0"/>
                        <a:t>, рациональное использование природных ресурсов и экологической безопасности Новосильского района на 2017-2020гг.»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100,0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100,0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80,0</a:t>
                      </a:r>
                    </a:p>
                  </a:txBody>
                  <a:tcPr/>
                </a:tc>
              </a:tr>
              <a:tr h="41601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МП «Управление муниципальными финансами Новосильского района на 2015-2018 годы»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2081,7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2081,7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2081,7</a:t>
                      </a:r>
                    </a:p>
                  </a:txBody>
                  <a:tcPr/>
                </a:tc>
              </a:tr>
              <a:tr h="249606"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Всего:</a:t>
                      </a:r>
                      <a:endParaRPr lang="ru-RU" sz="12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43989,2</a:t>
                      </a:r>
                      <a:endParaRPr lang="ru-RU" sz="12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39415,4</a:t>
                      </a:r>
                      <a:endParaRPr lang="ru-RU" sz="1200" b="1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40065,0</a:t>
                      </a:r>
                      <a:endParaRPr lang="ru-RU" sz="12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7848872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Расходы на общегосударственные вопросы, тыс.рублей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0082509"/>
              </p:ext>
            </p:extLst>
          </p:nvPr>
        </p:nvGraphicFramePr>
        <p:xfrm>
          <a:off x="107950" y="1125538"/>
          <a:ext cx="5903913" cy="5732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940425" y="4292600"/>
            <a:ext cx="3024188" cy="2305050"/>
          </a:xfrm>
          <a:prstGeom prst="round2Diag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Руководство и управление в сфере установленных функций</a:t>
            </a:r>
          </a:p>
          <a:p>
            <a:pPr algn="ctr">
              <a:buFont typeface="Wingdings" pitchFamily="2" charset="2"/>
              <a:buChar char="q"/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Обеспечение деятельности главы района, администрации района и её структурных подразделений, Контрольно-счетной комиссии</a:t>
            </a: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5940425" y="3213100"/>
            <a:ext cx="2952750" cy="914400"/>
          </a:xfrm>
          <a:prstGeom prst="round2Same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Резервные фонды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940425" y="981075"/>
            <a:ext cx="2952750" cy="2160588"/>
          </a:xfrm>
          <a:prstGeom prst="round2DiagRect">
            <a:avLst/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bg2">
                    <a:lumMod val="25000"/>
                  </a:schemeClr>
                </a:solidFill>
              </a:rPr>
              <a:t>Другие общегосударственные вопросы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Финансовое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</a:rPr>
              <a:t>обеспечение службы хозяйственного обеспечения</a:t>
            </a:r>
          </a:p>
          <a:p>
            <a:pPr algn="ctr">
              <a:defRPr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5364088" y="1821585"/>
            <a:ext cx="431800" cy="431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848872" cy="4392488"/>
          </a:xfrm>
        </p:spPr>
        <p:txBody>
          <a:bodyPr>
            <a:noAutofit/>
          </a:bodyPr>
          <a:lstStyle/>
          <a:p>
            <a:r>
              <a:rPr lang="ru-RU" sz="2000" dirty="0" smtClean="0"/>
              <a:t>«Бюджет для граждан» познакомит вас с основными положениями бюджета Новосильского района на 2018 год и плановый период 2019-2020 годов.  </a:t>
            </a:r>
            <a:br>
              <a:rPr lang="ru-RU" sz="2000" dirty="0" smtClean="0"/>
            </a:br>
            <a:r>
              <a:rPr lang="ru-RU" sz="2000" dirty="0" smtClean="0"/>
              <a:t>Граждане – как налогоплательщики и как потребители муниципальных услуг –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результаты, как для общества в целом, так и для каждой семьи, для каждого человека. </a:t>
            </a:r>
            <a:br>
              <a:rPr lang="ru-RU" sz="2000" dirty="0" smtClean="0"/>
            </a:br>
            <a:r>
              <a:rPr lang="ru-RU" sz="2000" dirty="0" smtClean="0"/>
              <a:t>«Бюджет для граждан» нацелен на получение обратной связи от граждан, которым интересны современные проблемы муниципальных финансов в Новосильском районе.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7342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511805"/>
            <a:ext cx="864096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Расходы на национальную оборону, содержание МКУ АХС ЕДДС,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тыс.рублей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4883614"/>
              </p:ext>
            </p:extLst>
          </p:nvPr>
        </p:nvGraphicFramePr>
        <p:xfrm>
          <a:off x="179388" y="1196975"/>
          <a:ext cx="5616575" cy="5111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5940425" y="1268413"/>
            <a:ext cx="2952750" cy="1944687"/>
          </a:xfrm>
          <a:prstGeom prst="snip2Diag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Национальная оборона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Субвенции местным бюджетам на реализацию полномочий по осуществлению первичного воинского учета на территориях, где отсутствуют военные комиссариаты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724128" y="2529682"/>
            <a:ext cx="3025775" cy="2087562"/>
          </a:xfrm>
          <a:prstGeom prst="round2Diag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5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5">
                  <a:lumMod val="60000"/>
                  <a:lumOff val="40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Wingdings" pitchFamily="2" charset="2"/>
              <a:buChar char="q"/>
              <a:defRPr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Содержание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единой дежурно-диспетчерской службы</a:t>
            </a: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района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7814136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Расходы на национальную экономику, тыс.рублей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06504129"/>
              </p:ext>
            </p:extLst>
          </p:nvPr>
        </p:nvGraphicFramePr>
        <p:xfrm>
          <a:off x="395536" y="764704"/>
          <a:ext cx="856895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0078095"/>
              </p:ext>
            </p:extLst>
          </p:nvPr>
        </p:nvGraphicFramePr>
        <p:xfrm>
          <a:off x="539552" y="4941168"/>
          <a:ext cx="2590800" cy="1727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895430"/>
              </p:ext>
            </p:extLst>
          </p:nvPr>
        </p:nvGraphicFramePr>
        <p:xfrm>
          <a:off x="3348038" y="4653136"/>
          <a:ext cx="2592387" cy="2015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6710853"/>
              </p:ext>
            </p:extLst>
          </p:nvPr>
        </p:nvGraphicFramePr>
        <p:xfrm>
          <a:off x="6372225" y="5063976"/>
          <a:ext cx="2592388" cy="1533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7836709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Расходы на сельское хозяйство, тыс.рублей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4030522"/>
              </p:ext>
            </p:extLst>
          </p:nvPr>
        </p:nvGraphicFramePr>
        <p:xfrm>
          <a:off x="539552" y="2276475"/>
          <a:ext cx="3527623" cy="2016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0927307"/>
              </p:ext>
            </p:extLst>
          </p:nvPr>
        </p:nvGraphicFramePr>
        <p:xfrm>
          <a:off x="468313" y="692150"/>
          <a:ext cx="3240087" cy="1728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4356100" y="908050"/>
            <a:ext cx="4319588" cy="3529013"/>
          </a:xfrm>
          <a:prstGeom prst="round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1400" b="1" dirty="0">
                <a:solidFill>
                  <a:srgbClr val="800080"/>
                </a:solidFill>
              </a:rPr>
              <a:t>Данный раздел </a:t>
            </a:r>
            <a:r>
              <a:rPr lang="ru-RU" sz="1400" b="1" dirty="0" smtClean="0">
                <a:solidFill>
                  <a:srgbClr val="800080"/>
                </a:solidFill>
              </a:rPr>
              <a:t>включает в себя финансирование: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1400" b="1" dirty="0" smtClean="0">
                <a:solidFill>
                  <a:srgbClr val="800080"/>
                </a:solidFill>
              </a:rPr>
              <a:t>Отдела сельского хозяйства 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1400" b="1" dirty="0" smtClean="0">
                <a:solidFill>
                  <a:srgbClr val="800080"/>
                </a:solidFill>
              </a:rPr>
              <a:t> МП Новосильского района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1400" b="1" dirty="0" smtClean="0">
                <a:solidFill>
                  <a:srgbClr val="800080"/>
                </a:solidFill>
              </a:rPr>
              <a:t>«Устойчивое развитие сельских территорий Новосильского района Орловской области»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1400" b="1" dirty="0" smtClean="0">
                <a:solidFill>
                  <a:srgbClr val="800080"/>
                </a:solidFill>
              </a:rPr>
              <a:t>МП </a:t>
            </a:r>
            <a:r>
              <a:rPr lang="ru-RU" sz="1400" b="1" dirty="0">
                <a:solidFill>
                  <a:srgbClr val="800080"/>
                </a:solidFill>
              </a:rPr>
              <a:t>Новосильского района «Охрана окружающей среды, рациональное использование природных ресурсов и экологической безопасности Новосильского района»</a:t>
            </a:r>
          </a:p>
          <a:p>
            <a:pPr algn="ctr">
              <a:defRPr/>
            </a:pP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654" name="TextBox 10"/>
          <p:cNvSpPr txBox="1">
            <a:spLocks noChangeArrowheads="1"/>
          </p:cNvSpPr>
          <p:nvPr/>
        </p:nvSpPr>
        <p:spPr bwMode="auto">
          <a:xfrm>
            <a:off x="1042988" y="1125538"/>
            <a:ext cx="93662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900" b="1" dirty="0" smtClean="0"/>
              <a:t>40,0  </a:t>
            </a:r>
            <a:r>
              <a:rPr lang="ru-RU" altLang="ru-RU" sz="900" b="1" dirty="0"/>
              <a:t>тыс</a:t>
            </a:r>
            <a:r>
              <a:rPr lang="ru-RU" altLang="ru-RU" sz="900" b="1" dirty="0" smtClean="0"/>
              <a:t>. руб</a:t>
            </a:r>
            <a:r>
              <a:rPr lang="ru-RU" altLang="ru-RU" sz="900" b="1" dirty="0"/>
              <a:t>. </a:t>
            </a:r>
          </a:p>
          <a:p>
            <a:pPr algn="ctr" eaLnBrk="1" hangingPunct="1"/>
            <a:r>
              <a:rPr lang="ru-RU" altLang="ru-RU" sz="900" b="1" dirty="0" smtClean="0"/>
              <a:t>5,5%</a:t>
            </a:r>
            <a:endParaRPr lang="ru-RU" altLang="ru-RU" sz="900" b="1" dirty="0"/>
          </a:p>
        </p:txBody>
      </p:sp>
      <p:sp>
        <p:nvSpPr>
          <p:cNvPr id="27655" name="TextBox 11"/>
          <p:cNvSpPr txBox="1">
            <a:spLocks noChangeArrowheads="1"/>
          </p:cNvSpPr>
          <p:nvPr/>
        </p:nvSpPr>
        <p:spPr bwMode="auto">
          <a:xfrm>
            <a:off x="2339975" y="1125538"/>
            <a:ext cx="12239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850</a:t>
            </a:r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,0 </a:t>
            </a:r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altLang="ru-RU" sz="11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/>
            <a:r>
              <a:rPr lang="ru-RU" altLang="ru-RU" sz="11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95,5%</a:t>
            </a:r>
            <a:endParaRPr lang="ru-RU" alt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6" name="TextBox 12"/>
          <p:cNvSpPr txBox="1">
            <a:spLocks noChangeArrowheads="1"/>
          </p:cNvSpPr>
          <p:nvPr/>
        </p:nvSpPr>
        <p:spPr bwMode="auto">
          <a:xfrm>
            <a:off x="2960744" y="2852738"/>
            <a:ext cx="110479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850</a:t>
            </a:r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,0 </a:t>
            </a:r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altLang="ru-RU" sz="11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/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95,5%</a:t>
            </a:r>
            <a:endParaRPr lang="ru-RU" alt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932542"/>
              </p:ext>
            </p:extLst>
          </p:nvPr>
        </p:nvGraphicFramePr>
        <p:xfrm>
          <a:off x="-2413000" y="4149725"/>
          <a:ext cx="10872788" cy="2447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658" name="TextBox 14"/>
          <p:cNvSpPr txBox="1">
            <a:spLocks noChangeArrowheads="1"/>
          </p:cNvSpPr>
          <p:nvPr/>
        </p:nvSpPr>
        <p:spPr bwMode="auto">
          <a:xfrm>
            <a:off x="2916238" y="4292600"/>
            <a:ext cx="114005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950</a:t>
            </a:r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,0 </a:t>
            </a:r>
            <a:r>
              <a:rPr lang="ru-RU" altLang="ru-RU" sz="1100" b="1" dirty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altLang="ru-RU" sz="1100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/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95,9%</a:t>
            </a:r>
            <a:endParaRPr lang="ru-RU" alt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60" name="TextBox 16"/>
          <p:cNvSpPr txBox="1">
            <a:spLocks noChangeArrowheads="1"/>
          </p:cNvSpPr>
          <p:nvPr/>
        </p:nvSpPr>
        <p:spPr bwMode="auto">
          <a:xfrm>
            <a:off x="1926828" y="4076700"/>
            <a:ext cx="103425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40,0 </a:t>
            </a:r>
            <a:r>
              <a:rPr lang="ru-RU" altLang="ru-RU" sz="1100" b="1" dirty="0" err="1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altLang="ru-RU" sz="1100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 eaLnBrk="1" hangingPunct="1"/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4,5</a:t>
            </a:r>
            <a:r>
              <a:rPr lang="ru-RU" altLang="ru-RU" sz="1100" b="1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alt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7544" y="4581128"/>
            <a:ext cx="69762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2018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8064896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Расходы на дорожное хозяйство (дорожный фонд), тыс.руб.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652764079"/>
              </p:ext>
            </p:extLst>
          </p:nvPr>
        </p:nvGraphicFramePr>
        <p:xfrm>
          <a:off x="611560" y="1124744"/>
          <a:ext cx="777686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9756138"/>
              </p:ext>
            </p:extLst>
          </p:nvPr>
        </p:nvGraphicFramePr>
        <p:xfrm>
          <a:off x="611188" y="3860800"/>
          <a:ext cx="2447925" cy="299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6649" y="332656"/>
            <a:ext cx="746960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Расходы на транспорт и другие вопросы </a:t>
            </a:r>
          </a:p>
          <a:p>
            <a:pPr algn="ctr">
              <a:defRPr/>
            </a:pPr>
            <a:r>
              <a:rPr lang="ru-RU" sz="2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 области национальной политики, тыс.рублей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23850" y="1341438"/>
            <a:ext cx="3168650" cy="1943100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latin typeface="Times New Roman" pitchFamily="18" charset="0"/>
              </a:rPr>
              <a:t>ТРАНСПОРТ</a:t>
            </a:r>
          </a:p>
          <a:p>
            <a:pPr algn="ctr">
              <a:defRPr/>
            </a:pPr>
            <a:r>
              <a:rPr lang="ru-RU" sz="1400" dirty="0">
                <a:latin typeface="Times New Roman" pitchFamily="18" charset="0"/>
              </a:rPr>
              <a:t>Предоставление субсидий юридическим лицам, осуществляющим перевозку пассажиров автомобильным транспортом общего </a:t>
            </a:r>
            <a:r>
              <a:rPr lang="ru-RU" sz="1400" dirty="0" smtClean="0">
                <a:latin typeface="Times New Roman" pitchFamily="18" charset="0"/>
              </a:rPr>
              <a:t>пользования в Новосильском районе</a:t>
            </a:r>
            <a:endParaRPr lang="ru-RU" sz="1200" dirty="0"/>
          </a:p>
        </p:txBody>
      </p:sp>
      <p:graphicFrame>
        <p:nvGraphicFramePr>
          <p:cNvPr id="4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387546"/>
              </p:ext>
            </p:extLst>
          </p:nvPr>
        </p:nvGraphicFramePr>
        <p:xfrm>
          <a:off x="3635375" y="1397000"/>
          <a:ext cx="5257800" cy="2247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616649" y="3933056"/>
            <a:ext cx="2952328" cy="22322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Другие вопросы в области национальной политики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1400" dirty="0" smtClean="0"/>
              <a:t>МП Новосильского района «Развитие  и поддержка малого и среднего предпринимательства в Новосильском районе»</a:t>
            </a:r>
            <a:endParaRPr lang="ru-RU" sz="1400" dirty="0"/>
          </a:p>
        </p:txBody>
      </p:sp>
      <p:graphicFrame>
        <p:nvGraphicFramePr>
          <p:cNvPr id="5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6746233"/>
              </p:ext>
            </p:extLst>
          </p:nvPr>
        </p:nvGraphicFramePr>
        <p:xfrm>
          <a:off x="3492500" y="3716338"/>
          <a:ext cx="5327650" cy="2736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713" y="260350"/>
            <a:ext cx="5761037" cy="3698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РАСХОДЫ НА ОБРАЗОВАНИЕ</a:t>
            </a:r>
          </a:p>
        </p:txBody>
      </p:sp>
      <p:sp>
        <p:nvSpPr>
          <p:cNvPr id="3" name="TextBox 2"/>
          <p:cNvSpPr txBox="1"/>
          <p:nvPr/>
        </p:nvSpPr>
        <p:spPr>
          <a:xfrm rot="5400000" flipV="1">
            <a:off x="-285750" y="1420813"/>
            <a:ext cx="2041525" cy="533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Times New Roman" pitchFamily="18" charset="0"/>
              </a:rPr>
              <a:t>81570,8 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</a:rPr>
              <a:t>в </a:t>
            </a:r>
            <a:r>
              <a:rPr lang="ru-RU" sz="1400" b="1" dirty="0" smtClean="0">
                <a:latin typeface="Times New Roman" pitchFamily="18" charset="0"/>
              </a:rPr>
              <a:t>2018 </a:t>
            </a:r>
            <a:r>
              <a:rPr lang="ru-RU" sz="1400" b="1" dirty="0">
                <a:latin typeface="Times New Roman" pitchFamily="18" charset="0"/>
              </a:rPr>
              <a:t>году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</a:rPr>
              <a:t>тыс.руб.</a:t>
            </a:r>
          </a:p>
        </p:txBody>
      </p:sp>
      <p:sp>
        <p:nvSpPr>
          <p:cNvPr id="4" name="TextBox 3"/>
          <p:cNvSpPr txBox="1"/>
          <p:nvPr/>
        </p:nvSpPr>
        <p:spPr>
          <a:xfrm rot="5400000" flipV="1">
            <a:off x="-292894" y="3454728"/>
            <a:ext cx="2016125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Times New Roman" pitchFamily="18" charset="0"/>
              </a:rPr>
              <a:t>68487,1</a:t>
            </a:r>
            <a:r>
              <a:rPr lang="ru-RU" sz="1400" b="1" dirty="0" smtClean="0">
                <a:latin typeface="Times New Roman" pitchFamily="18" charset="0"/>
              </a:rPr>
              <a:t>  </a:t>
            </a:r>
            <a:r>
              <a:rPr lang="ru-RU" sz="1400" b="1" dirty="0">
                <a:latin typeface="Times New Roman" pitchFamily="18" charset="0"/>
              </a:rPr>
              <a:t>в </a:t>
            </a:r>
            <a:r>
              <a:rPr lang="ru-RU" sz="1400" b="1" dirty="0" smtClean="0">
                <a:latin typeface="Times New Roman" pitchFamily="18" charset="0"/>
              </a:rPr>
              <a:t>2019 </a:t>
            </a:r>
            <a:r>
              <a:rPr lang="ru-RU" sz="1400" b="1" dirty="0">
                <a:latin typeface="Times New Roman" pitchFamily="18" charset="0"/>
              </a:rPr>
              <a:t>году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</a:rPr>
              <a:t>тыс.руб.</a:t>
            </a:r>
          </a:p>
        </p:txBody>
      </p:sp>
      <p:sp>
        <p:nvSpPr>
          <p:cNvPr id="5" name="TextBox 4"/>
          <p:cNvSpPr txBox="1"/>
          <p:nvPr/>
        </p:nvSpPr>
        <p:spPr>
          <a:xfrm rot="5400000" flipV="1">
            <a:off x="-261937" y="5435600"/>
            <a:ext cx="1944688" cy="5222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latin typeface="Times New Roman" pitchFamily="18" charset="0"/>
              </a:rPr>
              <a:t>69629,9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</a:rPr>
              <a:t>в </a:t>
            </a:r>
            <a:r>
              <a:rPr lang="ru-RU" sz="1400" b="1" dirty="0" smtClean="0">
                <a:latin typeface="Times New Roman" pitchFamily="18" charset="0"/>
              </a:rPr>
              <a:t>2020 </a:t>
            </a:r>
            <a:r>
              <a:rPr lang="ru-RU" sz="1400" b="1" dirty="0">
                <a:latin typeface="Times New Roman" pitchFamily="18" charset="0"/>
              </a:rPr>
              <a:t>году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</a:rPr>
              <a:t>тыс.руб.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4190074"/>
              </p:ext>
            </p:extLst>
          </p:nvPr>
        </p:nvGraphicFramePr>
        <p:xfrm>
          <a:off x="1116013" y="836613"/>
          <a:ext cx="3455987" cy="1871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572000" y="765175"/>
            <a:ext cx="4464050" cy="12239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</a:rPr>
              <a:t>Дошкольное образование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900" b="1" dirty="0">
                <a:solidFill>
                  <a:schemeClr val="accent4">
                    <a:lumMod val="50000"/>
                  </a:schemeClr>
                </a:solidFill>
              </a:rPr>
              <a:t>Финансовое обеспечение </a:t>
            </a:r>
            <a:r>
              <a:rPr lang="ru-RU" sz="900" b="1" dirty="0" smtClean="0">
                <a:solidFill>
                  <a:schemeClr val="accent4">
                    <a:lumMod val="50000"/>
                  </a:schemeClr>
                </a:solidFill>
              </a:rPr>
              <a:t>2 детских </a:t>
            </a:r>
            <a:r>
              <a:rPr lang="ru-RU" sz="900" b="1" dirty="0">
                <a:solidFill>
                  <a:schemeClr val="accent4">
                    <a:lumMod val="50000"/>
                  </a:schemeClr>
                </a:solidFill>
              </a:rPr>
              <a:t>дошкольных учреждений;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900" b="1" dirty="0">
                <a:solidFill>
                  <a:schemeClr val="accent4">
                    <a:lumMod val="50000"/>
                  </a:schemeClr>
                </a:solidFill>
              </a:rPr>
              <a:t>Средства областного бюджета на обеспечение государственных гарантий реализации прав на получение общедоступного и бесплатного дошкольного образования в муниципальных дошкольных образовательных организациях</a:t>
            </a:r>
          </a:p>
          <a:p>
            <a:pPr algn="ctr">
              <a:defRPr/>
            </a:pPr>
            <a:endParaRPr lang="ru-RU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060575"/>
            <a:ext cx="4464050" cy="1584325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 b="1" dirty="0">
              <a:solidFill>
                <a:srgbClr val="800080"/>
              </a:solidFill>
            </a:endParaRPr>
          </a:p>
          <a:p>
            <a:pPr algn="ctr">
              <a:defRPr/>
            </a:pPr>
            <a:r>
              <a:rPr lang="ru-RU" sz="1100" b="1" dirty="0">
                <a:solidFill>
                  <a:srgbClr val="800080"/>
                </a:solidFill>
              </a:rPr>
              <a:t>Общее образование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900" b="1" dirty="0">
                <a:solidFill>
                  <a:srgbClr val="800080"/>
                </a:solidFill>
              </a:rPr>
              <a:t>Финансовое обеспечение </a:t>
            </a:r>
            <a:r>
              <a:rPr lang="ru-RU" sz="900" b="1" dirty="0" smtClean="0">
                <a:solidFill>
                  <a:srgbClr val="800080"/>
                </a:solidFill>
              </a:rPr>
              <a:t>7 </a:t>
            </a:r>
            <a:r>
              <a:rPr lang="ru-RU" sz="900" b="1" dirty="0">
                <a:solidFill>
                  <a:srgbClr val="800080"/>
                </a:solidFill>
              </a:rPr>
              <a:t>муниципальных  общеобразовательных учреждений;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900" b="1" dirty="0">
                <a:solidFill>
                  <a:srgbClr val="800080"/>
                </a:solidFill>
              </a:rPr>
              <a:t>Средства областного бюджета на обеспечение государственных гарантий реализации прав на получение общедоступного и бесплатного дошкольного, начального общего, основного общего, среднего общего и дополнительного образования детей в муниципальных общеобразовательных  организациях;</a:t>
            </a:r>
          </a:p>
          <a:p>
            <a:pPr algn="ctr">
              <a:defRPr/>
            </a:pPr>
            <a:endParaRPr lang="ru-RU" sz="900" b="1" dirty="0">
              <a:solidFill>
                <a:srgbClr val="80008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3716338"/>
            <a:ext cx="4464050" cy="576262"/>
          </a:xfrm>
          <a:prstGeom prst="rect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accent6">
                    <a:lumMod val="50000"/>
                  </a:schemeClr>
                </a:solidFill>
              </a:rPr>
              <a:t>Дополнительное образование</a:t>
            </a:r>
          </a:p>
          <a:p>
            <a:pPr algn="ctr">
              <a:defRPr/>
            </a:pPr>
            <a:r>
              <a:rPr lang="ru-RU" sz="900" b="1" dirty="0">
                <a:solidFill>
                  <a:schemeClr val="accent6">
                    <a:lumMod val="50000"/>
                  </a:schemeClr>
                </a:solidFill>
              </a:rPr>
              <a:t>Финансовое обеспечение МБУДО ДЮСШ Новосильского района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4365625"/>
            <a:ext cx="4464050" cy="1366838"/>
          </a:xfrm>
          <a:prstGeom prst="rect">
            <a:avLst/>
          </a:prstGeom>
          <a:solidFill>
            <a:srgbClr val="00CCFF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900" b="1" dirty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defRPr/>
            </a:pPr>
            <a:endParaRPr lang="ru-RU" sz="900" b="1" dirty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defRPr/>
            </a:pPr>
            <a:r>
              <a:rPr lang="ru-RU" sz="1050" b="1" dirty="0">
                <a:solidFill>
                  <a:schemeClr val="bg2">
                    <a:lumMod val="10000"/>
                  </a:schemeClr>
                </a:solidFill>
              </a:rPr>
              <a:t>Молодежная политика и оздоровление детей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800" b="1" dirty="0">
                <a:solidFill>
                  <a:schemeClr val="bg2">
                    <a:lumMod val="10000"/>
                  </a:schemeClr>
                </a:solidFill>
              </a:rPr>
              <a:t> средства на реализацию муниципальной программы </a:t>
            </a:r>
            <a:r>
              <a:rPr lang="ru-RU" sz="800" b="1" dirty="0" smtClean="0">
                <a:solidFill>
                  <a:schemeClr val="bg2">
                    <a:lumMod val="10000"/>
                  </a:schemeClr>
                </a:solidFill>
              </a:rPr>
              <a:t>« Молодежь Новосильского района», в том числе финансирование в рамках данной программы Подпрограммы «Дети Новосильского района на 2014-2020 годы», «Комплексные меры противодействия злоупотреблению наркотиками и их незаконному обороту на 2014-2020 годы»</a:t>
            </a:r>
          </a:p>
          <a:p>
            <a:pPr algn="ctr">
              <a:buFont typeface="Arial" pitchFamily="34" charset="0"/>
              <a:buChar char="•"/>
              <a:defRPr/>
            </a:pPr>
            <a:endParaRPr lang="ru-RU" sz="800" b="1" dirty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defRPr/>
            </a:pPr>
            <a:endParaRPr lang="ru-RU" sz="9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5805488"/>
            <a:ext cx="4464050" cy="936625"/>
          </a:xfrm>
          <a:prstGeom prst="rect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100" b="1" dirty="0"/>
          </a:p>
          <a:p>
            <a:pPr algn="ctr">
              <a:defRPr/>
            </a:pPr>
            <a:r>
              <a:rPr lang="ru-RU" sz="1100" b="1" dirty="0"/>
              <a:t>Другие вопросы в области образования</a:t>
            </a:r>
          </a:p>
          <a:p>
            <a:pPr algn="ctr">
              <a:buFont typeface="Arial" pitchFamily="34" charset="0"/>
              <a:buChar char="•"/>
              <a:defRPr/>
            </a:pPr>
            <a:r>
              <a:rPr lang="ru-RU" sz="800" dirty="0"/>
              <a:t>Обеспечение деятельности Муниципального казенного учреждения «Централизованная бухгалтерия муниципальных образовательных учреждений </a:t>
            </a:r>
            <a:r>
              <a:rPr lang="ru-RU" sz="800" dirty="0" smtClean="0"/>
              <a:t>Новосильского </a:t>
            </a:r>
            <a:r>
              <a:rPr lang="ru-RU" sz="800" dirty="0"/>
              <a:t>района </a:t>
            </a:r>
            <a:r>
              <a:rPr lang="ru-RU" sz="800" dirty="0" smtClean="0"/>
              <a:t>Орловской </a:t>
            </a:r>
            <a:r>
              <a:rPr lang="ru-RU" sz="800" dirty="0"/>
              <a:t>области</a:t>
            </a:r>
            <a:r>
              <a:rPr lang="ru-RU" sz="800" dirty="0" smtClean="0"/>
              <a:t>»</a:t>
            </a:r>
            <a:endParaRPr lang="ru-RU" sz="800" dirty="0"/>
          </a:p>
          <a:p>
            <a:pPr algn="ctr">
              <a:buFont typeface="Arial" pitchFamily="34" charset="0"/>
              <a:buChar char="•"/>
              <a:defRPr/>
            </a:pPr>
            <a:r>
              <a:rPr lang="ru-RU" sz="800" dirty="0" smtClean="0"/>
              <a:t>Расходы на </a:t>
            </a:r>
            <a:r>
              <a:rPr lang="ru-RU" sz="800" dirty="0"/>
              <a:t>с</a:t>
            </a:r>
            <a:r>
              <a:rPr lang="ru-RU" sz="800" dirty="0" smtClean="0"/>
              <a:t>одержание отдела </a:t>
            </a:r>
            <a:r>
              <a:rPr lang="ru-RU" sz="800" dirty="0" err="1" smtClean="0"/>
              <a:t>образованния</a:t>
            </a:r>
            <a:r>
              <a:rPr lang="ru-RU" sz="800" dirty="0" smtClean="0"/>
              <a:t>.</a:t>
            </a:r>
            <a:endParaRPr lang="ru-RU" sz="900" dirty="0"/>
          </a:p>
          <a:p>
            <a:pPr algn="ctr">
              <a:buFont typeface="Arial" pitchFamily="34" charset="0"/>
              <a:buChar char="•"/>
              <a:defRPr/>
            </a:pPr>
            <a:endParaRPr lang="ru-RU" sz="900" dirty="0"/>
          </a:p>
          <a:p>
            <a:pPr algn="ctr">
              <a:buFont typeface="Arial" pitchFamily="34" charset="0"/>
              <a:buChar char="•"/>
              <a:defRPr/>
            </a:pPr>
            <a:endParaRPr lang="ru-RU" sz="900" b="1" dirty="0"/>
          </a:p>
        </p:txBody>
      </p:sp>
      <p:graphicFrame>
        <p:nvGraphicFramePr>
          <p:cNvPr id="12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1738827"/>
              </p:ext>
            </p:extLst>
          </p:nvPr>
        </p:nvGraphicFramePr>
        <p:xfrm>
          <a:off x="1116013" y="2781300"/>
          <a:ext cx="3455987" cy="1871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2415002"/>
              </p:ext>
            </p:extLst>
          </p:nvPr>
        </p:nvGraphicFramePr>
        <p:xfrm>
          <a:off x="1042988" y="4797425"/>
          <a:ext cx="3457575" cy="1871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60648"/>
            <a:ext cx="381642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Расходы на культуру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4213" y="981075"/>
            <a:ext cx="2663825" cy="3323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>
                <a:latin typeface="+mj-lt"/>
              </a:rPr>
              <a:t>Расходы  </a:t>
            </a:r>
            <a:r>
              <a:rPr lang="ru-RU" sz="1400" dirty="0" smtClean="0">
                <a:latin typeface="+mj-lt"/>
              </a:rPr>
              <a:t>бюджета муниципального образования Новосильского района Орловской области на учреждения культуры на </a:t>
            </a:r>
            <a:r>
              <a:rPr lang="ru-RU" sz="1400" dirty="0" smtClean="0">
                <a:latin typeface="+mj-lt"/>
              </a:rPr>
              <a:t>2018 </a:t>
            </a:r>
            <a:r>
              <a:rPr lang="ru-RU" sz="1400" dirty="0" smtClean="0">
                <a:latin typeface="+mj-lt"/>
              </a:rPr>
              <a:t>год запланированы </a:t>
            </a:r>
            <a:r>
              <a:rPr lang="ru-RU" sz="1400" dirty="0" smtClean="0">
                <a:latin typeface="+mj-lt"/>
              </a:rPr>
              <a:t> в рамках муниципальной программы «Развитие культуры и искусства, дополнительного образования в Новосильском районе на 2018-2020 годы»  в </a:t>
            </a:r>
            <a:r>
              <a:rPr lang="ru-RU" sz="1400" dirty="0" smtClean="0">
                <a:latin typeface="+mj-lt"/>
              </a:rPr>
              <a:t>сумме </a:t>
            </a:r>
            <a:r>
              <a:rPr lang="ru-RU" sz="1400" dirty="0" smtClean="0">
                <a:latin typeface="+mj-lt"/>
              </a:rPr>
              <a:t>11222,92</a:t>
            </a:r>
            <a:r>
              <a:rPr lang="ru-RU" sz="1400" dirty="0" smtClean="0">
                <a:latin typeface="+mj-lt"/>
              </a:rPr>
              <a:t> </a:t>
            </a:r>
            <a:r>
              <a:rPr lang="ru-RU" sz="1400" dirty="0" smtClean="0">
                <a:latin typeface="+mj-lt"/>
              </a:rPr>
              <a:t>тыс. руб. На плановый период  </a:t>
            </a:r>
            <a:r>
              <a:rPr lang="ru-RU" sz="1400" dirty="0" smtClean="0">
                <a:latin typeface="+mj-lt"/>
              </a:rPr>
              <a:t>2019 г. </a:t>
            </a:r>
            <a:r>
              <a:rPr lang="ru-RU" sz="1400" dirty="0" smtClean="0">
                <a:latin typeface="+mj-lt"/>
              </a:rPr>
              <a:t>– </a:t>
            </a:r>
            <a:r>
              <a:rPr lang="ru-RU" sz="1400" dirty="0" smtClean="0">
                <a:latin typeface="+mj-lt"/>
              </a:rPr>
              <a:t> </a:t>
            </a:r>
            <a:r>
              <a:rPr lang="ru-RU" sz="1400" dirty="0" smtClean="0">
                <a:latin typeface="+mj-lt"/>
              </a:rPr>
              <a:t>9998,6 </a:t>
            </a:r>
            <a:r>
              <a:rPr lang="ru-RU" sz="1400" dirty="0" smtClean="0">
                <a:latin typeface="+mj-lt"/>
              </a:rPr>
              <a:t>тыс</a:t>
            </a:r>
            <a:r>
              <a:rPr lang="ru-RU" sz="1400" dirty="0" smtClean="0">
                <a:latin typeface="+mj-lt"/>
              </a:rPr>
              <a:t>. руб</a:t>
            </a:r>
            <a:r>
              <a:rPr lang="ru-RU" sz="1400" dirty="0" smtClean="0">
                <a:latin typeface="+mj-lt"/>
              </a:rPr>
              <a:t>., на 2020 г. – 10110,6 тыс. руб.</a:t>
            </a:r>
            <a:endParaRPr lang="ru-RU" sz="1400" dirty="0">
              <a:latin typeface="+mj-lt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6464079"/>
              </p:ext>
            </p:extLst>
          </p:nvPr>
        </p:nvGraphicFramePr>
        <p:xfrm>
          <a:off x="3492500" y="908050"/>
          <a:ext cx="4824413" cy="4465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0895106"/>
              </p:ext>
            </p:extLst>
          </p:nvPr>
        </p:nvGraphicFramePr>
        <p:xfrm>
          <a:off x="1547664" y="5301208"/>
          <a:ext cx="5256212" cy="1800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332656"/>
            <a:ext cx="460851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dirty="0"/>
              <a:t>Расходы на социальную политику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0327" y="1340792"/>
            <a:ext cx="2519362" cy="100806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/>
              <a:t>Пенсионное обеспечение</a:t>
            </a:r>
          </a:p>
          <a:p>
            <a:pPr>
              <a:defRPr/>
            </a:pPr>
            <a:r>
              <a:rPr lang="ru-RU" sz="1200" dirty="0"/>
              <a:t>выплата пенсий за выслугу лет муниципальным служащим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650" y="2636912"/>
            <a:ext cx="2520950" cy="1419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/>
              <a:t>Социальное обеспечение населения</a:t>
            </a:r>
          </a:p>
          <a:p>
            <a:pPr>
              <a:defRPr/>
            </a:pPr>
            <a:r>
              <a:rPr lang="ru-RU" sz="1200" b="1" dirty="0"/>
              <a:t>меры социальной поддержки гражданам за счет средств областного бюджета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881" y="4597978"/>
            <a:ext cx="2376487" cy="1346200"/>
          </a:xfrm>
          <a:prstGeom prst="rect">
            <a:avLst/>
          </a:prstGeom>
          <a:solidFill>
            <a:srgbClr val="FFFF66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</a:rPr>
              <a:t>Охрана семьи и детства</a:t>
            </a:r>
          </a:p>
          <a:p>
            <a:pPr>
              <a:defRPr/>
            </a:pPr>
            <a:r>
              <a:rPr lang="ru-RU" sz="1400" dirty="0">
                <a:solidFill>
                  <a:schemeClr val="accent4">
                    <a:lumMod val="50000"/>
                  </a:schemeClr>
                </a:solidFill>
              </a:rPr>
              <a:t>меры социальной поддержки семей с детьми за счет средств областного бюджета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1720549"/>
              </p:ext>
            </p:extLst>
          </p:nvPr>
        </p:nvGraphicFramePr>
        <p:xfrm>
          <a:off x="3492500" y="692150"/>
          <a:ext cx="5651500" cy="5976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>
            <a:off x="3348038" y="2997200"/>
            <a:ext cx="7191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348038" y="4365625"/>
            <a:ext cx="719137" cy="1008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76600" y="6092825"/>
            <a:ext cx="7905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4283968" y="733834"/>
            <a:ext cx="1418456" cy="82295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7600,963 </a:t>
            </a:r>
            <a:r>
              <a:rPr lang="ru-RU" dirty="0" err="1" smtClean="0"/>
              <a:t>тыс.рублей</a:t>
            </a:r>
            <a:r>
              <a:rPr lang="ru-RU" dirty="0" smtClean="0"/>
              <a:t> 2018г.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436096" y="1628800"/>
            <a:ext cx="1418456" cy="79208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6498,583 </a:t>
            </a:r>
            <a:r>
              <a:rPr lang="ru-RU" dirty="0" err="1" smtClean="0"/>
              <a:t>тыс.рублей</a:t>
            </a:r>
            <a:r>
              <a:rPr lang="ru-RU" dirty="0" smtClean="0"/>
              <a:t> 2019 г.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625398"/>
            <a:ext cx="1418456" cy="7873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6474,683 </a:t>
            </a:r>
            <a:r>
              <a:rPr lang="ru-RU" dirty="0" err="1" smtClean="0"/>
              <a:t>тыс.рублей</a:t>
            </a:r>
            <a:r>
              <a:rPr lang="ru-RU" dirty="0" smtClean="0"/>
              <a:t> 2020г.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332656"/>
            <a:ext cx="59046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Расходы на физическую культуру и </a:t>
            </a:r>
            <a:r>
              <a:rPr lang="ru-RU" dirty="0" smtClean="0"/>
              <a:t>спорт тыс. рублей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24744"/>
            <a:ext cx="7056784" cy="151216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Расходы будут осуществляться</a:t>
            </a:r>
            <a:r>
              <a:rPr lang="ru-RU" sz="1600" dirty="0"/>
              <a:t> </a:t>
            </a:r>
          </a:p>
          <a:p>
            <a:pPr algn="ctr">
              <a:defRPr/>
            </a:pPr>
            <a:r>
              <a:rPr lang="ru-RU" sz="1400" dirty="0"/>
              <a:t>в рамках муниципальной  программы: «Развитие физической культуры и спорта в </a:t>
            </a:r>
            <a:r>
              <a:rPr lang="ru-RU" sz="1400" dirty="0" smtClean="0"/>
              <a:t>Новосильском районе Орловской области</a:t>
            </a:r>
            <a:r>
              <a:rPr lang="ru-RU" sz="1400" dirty="0"/>
              <a:t>» за счет средств районного бюджета</a:t>
            </a:r>
            <a:r>
              <a:rPr lang="ru-RU" sz="1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1400" dirty="0"/>
              <a:t>Предусмотрены расходы  по организации и проведению мероприятий по физической культуре и спорту.</a:t>
            </a:r>
          </a:p>
          <a:p>
            <a:pPr algn="ctr">
              <a:defRPr/>
            </a:pPr>
            <a:endParaRPr lang="ru-RU" sz="1400" dirty="0">
              <a:ln w="1016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0170457"/>
              </p:ext>
            </p:extLst>
          </p:nvPr>
        </p:nvGraphicFramePr>
        <p:xfrm>
          <a:off x="1042988" y="2636838"/>
          <a:ext cx="6985000" cy="3744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260648"/>
            <a:ext cx="640871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Предоставление межбюджетных трансфертов  из районного бюджета в бюджеты поселений</a:t>
            </a:r>
          </a:p>
        </p:txBody>
      </p:sp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869094"/>
              </p:ext>
            </p:extLst>
          </p:nvPr>
        </p:nvGraphicFramePr>
        <p:xfrm>
          <a:off x="179512" y="1124744"/>
          <a:ext cx="8686800" cy="4752528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tableStyleId>{93296810-A885-4BE3-A3E7-6D5BEEA58F35}</a:tableStyleId>
              </a:tblPr>
              <a:tblGrid>
                <a:gridCol w="3771528"/>
                <a:gridCol w="1800200"/>
                <a:gridCol w="1584176"/>
                <a:gridCol w="1530896"/>
              </a:tblGrid>
              <a:tr h="77783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2018 год</a:t>
                      </a: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2019 год</a:t>
                      </a:r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2020 год</a:t>
                      </a:r>
                    </a:p>
                  </a:txBody>
                  <a:tcPr marT="45708" marB="45708"/>
                </a:tc>
              </a:tr>
              <a:tr h="5490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T="45708" marB="45708" horzOverflow="overflow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2376,8</a:t>
                      </a:r>
                      <a:endParaRPr lang="ru-RU" sz="1800" dirty="0"/>
                    </a:p>
                  </a:txBody>
                  <a:tcPr marT="45708" marB="45708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2379,9</a:t>
                      </a:r>
                    </a:p>
                  </a:txBody>
                  <a:tcPr marT="45708" marB="45708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2390,6</a:t>
                      </a:r>
                      <a:endParaRPr lang="ru-RU" sz="1800" dirty="0"/>
                    </a:p>
                  </a:txBody>
                  <a:tcPr marT="45708" marB="45708">
                    <a:solidFill>
                      <a:srgbClr val="3366FF"/>
                    </a:solidFill>
                  </a:tcPr>
                </a:tc>
              </a:tr>
              <a:tr h="1098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Дотация на выравнивание бюджетной обеспеченности поселений Новосильского района, тыс.рублей</a:t>
                      </a:r>
                    </a:p>
                  </a:txBody>
                  <a:tcPr marT="45708" marB="45708" horzOverflow="overflow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2081,7</a:t>
                      </a:r>
                      <a:endParaRPr lang="ru-RU" sz="1800" dirty="0"/>
                    </a:p>
                  </a:txBody>
                  <a:tcPr marT="45708" marB="45708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2081,7</a:t>
                      </a:r>
                      <a:endParaRPr lang="ru-RU" sz="1800" dirty="0"/>
                    </a:p>
                  </a:txBody>
                  <a:tcPr marT="45708" marB="45708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2081,7</a:t>
                      </a:r>
                      <a:endParaRPr lang="ru-RU" sz="1800" dirty="0"/>
                    </a:p>
                  </a:txBody>
                  <a:tcPr marT="45708" marB="45708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4184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Субвенции на осуществление первичного воинского учета на территории, где отсутствуют военные комиссариаты, тыс.рублей</a:t>
                      </a:r>
                    </a:p>
                  </a:txBody>
                  <a:tcPr marT="45708" marB="45708" horzOverflow="overflow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295,1</a:t>
                      </a:r>
                      <a:endParaRPr lang="ru-RU" sz="1800" dirty="0"/>
                    </a:p>
                  </a:txBody>
                  <a:tcPr marT="45708" marB="45708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298,2</a:t>
                      </a:r>
                      <a:endParaRPr lang="ru-RU" sz="1800" dirty="0"/>
                    </a:p>
                  </a:txBody>
                  <a:tcPr marT="45708" marB="45708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308,9</a:t>
                      </a:r>
                      <a:endParaRPr lang="ru-RU" sz="1800" dirty="0"/>
                    </a:p>
                  </a:txBody>
                  <a:tcPr marT="45708" marB="45708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909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marT="45708" marB="45708" horzOverflow="overflow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T="45708" marB="45708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08" marB="45708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08" marB="45708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135592"/>
            <a:ext cx="8712968" cy="36619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ru-RU" sz="2400">
                <a:solidFill>
                  <a:prstClr val="black"/>
                </a:solidFill>
              </a:rPr>
              <a:t>Этапы бюджета района</a:t>
            </a:r>
          </a:p>
        </p:txBody>
      </p:sp>
      <p:sp>
        <p:nvSpPr>
          <p:cNvPr id="3" name="Скругленный прямоугольник 1"/>
          <p:cNvSpPr/>
          <p:nvPr/>
        </p:nvSpPr>
        <p:spPr>
          <a:xfrm>
            <a:off x="242154" y="517937"/>
            <a:ext cx="8595521" cy="60109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/>
            <a:r>
              <a:rPr lang="ru-RU" sz="2000" dirty="0">
                <a:solidFill>
                  <a:srgbClr val="5A6378"/>
                </a:solidFill>
                <a:latin typeface="Chiller" pitchFamily="82" charset="0"/>
              </a:rPr>
              <a:t>Составление и утверждение бюджета района- сложный и многоуровневый процесс, основанный на правовых нормах</a:t>
            </a:r>
          </a:p>
        </p:txBody>
      </p:sp>
      <p:sp>
        <p:nvSpPr>
          <p:cNvPr id="4" name="Скругленный прямоугольник 1"/>
          <p:cNvSpPr/>
          <p:nvPr/>
        </p:nvSpPr>
        <p:spPr>
          <a:xfrm>
            <a:off x="0" y="1320981"/>
            <a:ext cx="8985444" cy="180327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Chiller" pitchFamily="82" charset="0"/>
              </a:rPr>
              <a:t>Составление проекта бюджета: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Chiller" pitchFamily="82" charset="0"/>
              </a:rPr>
              <a:t>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До начала составления проекта бюджета района Администрацией района принято постановление, которым определены ответственные исполнители, порядок и сроки работы над документами и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материалами необходимыми, для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составления проекта бюджета района.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Непосредственное составление бюджета района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осуществляет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 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финансовый отдел  администрации Новосильского района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.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Составленный проект бюджета района финансовым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отделом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представляется на рассмотрение администрации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howcard Gothic" pitchFamily="82" charset="0"/>
              </a:rPr>
              <a:t>Новосильского района.</a:t>
            </a:r>
            <a:endParaRPr lang="ru-RU" sz="16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howcard Gothic" pitchFamily="82" charset="0"/>
            </a:endParaRPr>
          </a:p>
        </p:txBody>
      </p:sp>
      <p:sp>
        <p:nvSpPr>
          <p:cNvPr id="5" name="Скругленный прямоугольник 1"/>
          <p:cNvSpPr/>
          <p:nvPr/>
        </p:nvSpPr>
        <p:spPr>
          <a:xfrm>
            <a:off x="12235" y="3455120"/>
            <a:ext cx="9019895" cy="180207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Chiller" pitchFamily="82" charset="0"/>
              </a:rPr>
              <a:t>Рассмотрение проекта бюджета: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Chiller" pitchFamily="82" charset="0"/>
              </a:rPr>
              <a:t>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Проект бюджета района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 рассматривается 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администрацией района  до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10.11.2017. Администрация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района не позднее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14.11.2017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вносит на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рассмотрение Новосильскому районной Совету народных депутатов,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а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финансовый отдел в Ревизионную комиссию Новосильского района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.</a:t>
            </a:r>
          </a:p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01 декабря проект 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решения о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бюджете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рассмотрен на заседании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Новосильского районного Совета народных депутатов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в первом чтении, а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26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декабря во втором чтении.</a:t>
            </a:r>
          </a:p>
        </p:txBody>
      </p:sp>
      <p:sp>
        <p:nvSpPr>
          <p:cNvPr id="6" name="Скругленный прямоугольник 1"/>
          <p:cNvSpPr/>
          <p:nvPr/>
        </p:nvSpPr>
        <p:spPr>
          <a:xfrm>
            <a:off x="-34451" y="5453467"/>
            <a:ext cx="9019895" cy="123591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Chiller" pitchFamily="82" charset="0"/>
              </a:rPr>
              <a:t>Утверждение бюджета: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Chiller" pitchFamily="82" charset="0"/>
              </a:rPr>
              <a:t>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Решение о бюджете на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2018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год и на плановый период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2019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и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2020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годов 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утверждается депутатами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Новосильского районной Совета 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до начала финансового года.</a:t>
            </a:r>
          </a:p>
        </p:txBody>
      </p:sp>
    </p:spTree>
    <p:extLst>
      <p:ext uri="{BB962C8B-B14F-4D97-AF65-F5344CB8AC3E}">
        <p14:creationId xmlns:p14="http://schemas.microsoft.com/office/powerpoint/2010/main" val="231377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91880" y="0"/>
            <a:ext cx="5328592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ea typeface="+mj-ea"/>
                <a:cs typeface="Arial" charset="0"/>
              </a:rPr>
              <a:t>Объем муниципального </a:t>
            </a:r>
            <a:r>
              <a:rPr lang="ru-RU" sz="2000" dirty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ea typeface="+mj-ea"/>
                <a:cs typeface="Arial" charset="0"/>
              </a:rPr>
              <a:t>долга</a:t>
            </a:r>
            <a:r>
              <a:rPr lang="ru-RU" sz="2400" dirty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ea typeface="+mj-ea"/>
                <a:cs typeface="Arial" charset="0"/>
              </a:rPr>
              <a:t> </a:t>
            </a:r>
            <a:r>
              <a:rPr lang="ru-RU" sz="200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ea typeface="+mj-ea"/>
                <a:cs typeface="Arial" charset="0"/>
              </a:rPr>
              <a:t>Новосильского</a:t>
            </a:r>
            <a:r>
              <a:rPr lang="ru-RU" sz="2400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ea typeface="+mj-ea"/>
                <a:cs typeface="Arial" charset="0"/>
              </a:rPr>
              <a:t> района</a:t>
            </a:r>
            <a:endParaRPr lang="ru-RU" sz="2400" dirty="0">
              <a:ln w="10541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Georgia" pitchFamily="18" charset="0"/>
              <a:ea typeface="+mj-ea"/>
              <a:cs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n w="10541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latin typeface="Georgia" pitchFamily="18" charset="0"/>
              <a:ea typeface="+mj-ea"/>
              <a:cs typeface="Arial" charset="0"/>
            </a:endParaRPr>
          </a:p>
        </p:txBody>
      </p:sp>
      <p:sp>
        <p:nvSpPr>
          <p:cNvPr id="36868" name="TextBox 6"/>
          <p:cNvSpPr txBox="1">
            <a:spLocks noChangeArrowheads="1"/>
          </p:cNvSpPr>
          <p:nvPr/>
        </p:nvSpPr>
        <p:spPr bwMode="auto">
          <a:xfrm>
            <a:off x="1008063" y="5661025"/>
            <a:ext cx="29432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dirty="0">
              <a:latin typeface="Calibri" pitchFamily="34" charset="0"/>
            </a:endParaRPr>
          </a:p>
          <a:p>
            <a:pPr eaLnBrk="1" hangingPunct="1"/>
            <a:endParaRPr lang="ru-RU" altLang="ru-RU" dirty="0">
              <a:latin typeface="Calibri" pitchFamily="34" charset="0"/>
            </a:endParaRPr>
          </a:p>
        </p:txBody>
      </p:sp>
      <p:pic>
        <p:nvPicPr>
          <p:cNvPr id="36869" name="Picture 2" descr="http://businessportal.pro/data/2016/01/money-rubles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03575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40688970"/>
              </p:ext>
            </p:extLst>
          </p:nvPr>
        </p:nvGraphicFramePr>
        <p:xfrm>
          <a:off x="4716016" y="954088"/>
          <a:ext cx="4248472" cy="4923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031694910"/>
              </p:ext>
            </p:extLst>
          </p:nvPr>
        </p:nvGraphicFramePr>
        <p:xfrm>
          <a:off x="179512" y="2060848"/>
          <a:ext cx="4416425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Верхний предел муниципального долга Новосильского района 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5387611"/>
              </p:ext>
            </p:extLst>
          </p:nvPr>
        </p:nvGraphicFramePr>
        <p:xfrm>
          <a:off x="762000" y="685800"/>
          <a:ext cx="75438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487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Предельный объем муниципального долга Новосильского района 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4387332"/>
              </p:ext>
            </p:extLst>
          </p:nvPr>
        </p:nvGraphicFramePr>
        <p:xfrm>
          <a:off x="762000" y="685800"/>
          <a:ext cx="7543800" cy="4039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1923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0825"/>
            <a:ext cx="8229600" cy="6191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/>
                </a:solidFill>
                <a:latin typeface="Bookman Old Style" pitchFamily="18" charset="0"/>
              </a:rPr>
              <a:t>Информация для контактов</a:t>
            </a:r>
          </a:p>
        </p:txBody>
      </p:sp>
      <p:sp>
        <p:nvSpPr>
          <p:cNvPr id="38915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7073333-4D2E-4F77-9CFF-C4FC439B99CA}" type="slidenum">
              <a:rPr lang="ru-RU" altLang="ru-RU">
                <a:solidFill>
                  <a:srgbClr val="FFFFFF"/>
                </a:solidFill>
              </a:rPr>
              <a:pPr eaLnBrk="1" hangingPunct="1"/>
              <a:t>33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22884" name="Line 4"/>
          <p:cNvSpPr>
            <a:spLocks noChangeShapeType="1"/>
          </p:cNvSpPr>
          <p:nvPr/>
        </p:nvSpPr>
        <p:spPr bwMode="auto">
          <a:xfrm>
            <a:off x="288925" y="865188"/>
            <a:ext cx="8496300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17" name="Rectangle 7"/>
          <p:cNvSpPr>
            <a:spLocks noChangeArrowheads="1"/>
          </p:cNvSpPr>
          <p:nvPr/>
        </p:nvSpPr>
        <p:spPr bwMode="auto">
          <a:xfrm>
            <a:off x="718944" y="1119912"/>
            <a:ext cx="7761677" cy="175432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dirty="0"/>
              <a:t>Контактная информация:</a:t>
            </a:r>
          </a:p>
          <a:p>
            <a:pPr algn="ctr" eaLnBrk="1" hangingPunct="1"/>
            <a:r>
              <a:rPr lang="ru-RU" altLang="ru-RU" dirty="0"/>
              <a:t>Начальник </a:t>
            </a:r>
            <a:r>
              <a:rPr lang="ru-RU" altLang="ru-RU" dirty="0" smtClean="0"/>
              <a:t>Финансового отдела администрации Новосильского района</a:t>
            </a:r>
            <a:endParaRPr lang="ru-RU" altLang="ru-RU" dirty="0"/>
          </a:p>
          <a:p>
            <a:pPr algn="ctr" eaLnBrk="1" hangingPunct="1"/>
            <a:r>
              <a:rPr lang="ru-RU" altLang="ru-RU" dirty="0"/>
              <a:t> – </a:t>
            </a:r>
            <a:r>
              <a:rPr lang="ru-RU" altLang="ru-RU" dirty="0" smtClean="0"/>
              <a:t>Сергеева Екатерина Алексеевна</a:t>
            </a:r>
            <a:endParaRPr lang="ru-RU" altLang="ru-RU" dirty="0"/>
          </a:p>
          <a:p>
            <a:pPr algn="ctr" eaLnBrk="1" hangingPunct="1"/>
            <a:r>
              <a:rPr lang="ru-RU" altLang="ru-RU" dirty="0"/>
              <a:t>График работы с </a:t>
            </a:r>
            <a:r>
              <a:rPr lang="ru-RU" altLang="ru-RU" dirty="0" smtClean="0"/>
              <a:t>8-00 </a:t>
            </a:r>
            <a:r>
              <a:rPr lang="ru-RU" altLang="ru-RU" dirty="0"/>
              <a:t>до 17-00, перерыв с 12-00 до 13-00.</a:t>
            </a:r>
          </a:p>
          <a:p>
            <a:pPr algn="ctr" eaLnBrk="1" hangingPunct="1"/>
            <a:r>
              <a:rPr lang="ru-RU" altLang="ru-RU" dirty="0"/>
              <a:t>Адрес </a:t>
            </a:r>
            <a:r>
              <a:rPr lang="ru-RU" altLang="ru-RU" dirty="0" smtClean="0"/>
              <a:t>:Орловская область</a:t>
            </a:r>
            <a:r>
              <a:rPr lang="ru-RU" altLang="ru-RU" dirty="0"/>
              <a:t>, </a:t>
            </a:r>
            <a:r>
              <a:rPr lang="ru-RU" altLang="ru-RU" dirty="0" smtClean="0"/>
              <a:t>г. Новосиль, ул. Карла Маркса, д.16.</a:t>
            </a:r>
            <a:endParaRPr lang="ru-RU" altLang="ru-RU" dirty="0"/>
          </a:p>
          <a:p>
            <a:pPr algn="ctr" eaLnBrk="1" hangingPunct="1"/>
            <a:r>
              <a:rPr lang="ru-RU" altLang="ru-RU" dirty="0"/>
              <a:t>Телефоны </a:t>
            </a:r>
            <a:r>
              <a:rPr lang="ru-RU" altLang="ru-RU" dirty="0" smtClean="0"/>
              <a:t>(8 48673) 2-13-81, </a:t>
            </a:r>
            <a:r>
              <a:rPr lang="ru-RU" altLang="ru-RU" dirty="0"/>
              <a:t>факс ( 8 </a:t>
            </a:r>
            <a:r>
              <a:rPr lang="ru-RU" altLang="ru-RU" dirty="0" smtClean="0"/>
              <a:t>48673) 2-15-71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/>
          </p:cNvSpPr>
          <p:nvPr>
            <p:ph type="title"/>
          </p:nvPr>
        </p:nvSpPr>
        <p:spPr bwMode="auto">
          <a:xfrm>
            <a:off x="179388" y="188913"/>
            <a:ext cx="8785225" cy="86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ОСНОВНЫЕ НАПРАВЛЕНИЯ БЮДЖЕТНОЙ ПОЛИТИКИ И  НАЛОГОВОЙ ПОЛИТИКИ НА  2018 год И НА ПЛАНОВЫЙ ПЕРИОД 2019 и 2020 ГОДОВ</a:t>
            </a:r>
          </a:p>
        </p:txBody>
      </p:sp>
      <p:sp>
        <p:nvSpPr>
          <p:cNvPr id="134147" name="Rectangle 3"/>
          <p:cNvSpPr>
            <a:spLocks noGrp="1"/>
          </p:cNvSpPr>
          <p:nvPr>
            <p:ph idx="1"/>
          </p:nvPr>
        </p:nvSpPr>
        <p:spPr>
          <a:xfrm>
            <a:off x="467545" y="620713"/>
            <a:ext cx="8676456" cy="5688012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endParaRPr lang="ru-RU" sz="2000" dirty="0" smtClean="0"/>
          </a:p>
          <a:p>
            <a:pPr>
              <a:lnSpc>
                <a:spcPct val="90000"/>
              </a:lnSpc>
            </a:pPr>
            <a:endParaRPr lang="ru-RU" sz="2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Укрепление доходной базы бюджета, обеспечение сбалансированности районного бюджета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Сохранение социальной направленности бюджета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Разработка пакета мер по «легализации» неформального  рынка труда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Усиление межведомственного взаимодействия в вопросах налоговой дисциплины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Совершенствование системы управления и распоряжения муниципальным имуществом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Исключение нерезультативных расходов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Повышение эффективности предоставления субсидий юридическим лицам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Безусловное исполнение принятых расходных обязательств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Сокращение объема муниципального долга</a:t>
            </a:r>
          </a:p>
          <a:p>
            <a:pPr>
              <a:lnSpc>
                <a:spcPct val="90000"/>
              </a:lnSpc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618128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520701" y="27999"/>
            <a:ext cx="8540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>
                <a:latin typeface="Constantia" pitchFamily="18" charset="0"/>
              </a:rPr>
              <a:t>Основные </a:t>
            </a:r>
            <a:r>
              <a:rPr lang="ru-RU" altLang="ru-RU" sz="2000" dirty="0">
                <a:latin typeface="Constantia" pitchFamily="18" charset="0"/>
              </a:rPr>
              <a:t>характеристики</a:t>
            </a:r>
            <a:r>
              <a:rPr lang="ru-RU" altLang="ru-RU" sz="2400" dirty="0">
                <a:latin typeface="Constantia" pitchFamily="18" charset="0"/>
              </a:rPr>
              <a:t> районного бюджета, </a:t>
            </a:r>
            <a:r>
              <a:rPr lang="ru-RU" altLang="ru-RU" sz="2400" dirty="0" err="1">
                <a:latin typeface="Constantia" pitchFamily="18" charset="0"/>
              </a:rPr>
              <a:t>тыс.рублей</a:t>
            </a:r>
            <a:endParaRPr lang="ru-RU" altLang="ru-RU" sz="2400" dirty="0">
              <a:latin typeface="Constantia" pitchFamily="18" charset="0"/>
            </a:endParaRPr>
          </a:p>
        </p:txBody>
      </p:sp>
      <p:graphicFrame>
        <p:nvGraphicFramePr>
          <p:cNvPr id="2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7151044"/>
              </p:ext>
            </p:extLst>
          </p:nvPr>
        </p:nvGraphicFramePr>
        <p:xfrm>
          <a:off x="250825" y="620713"/>
          <a:ext cx="8713788" cy="604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1258888" y="260350"/>
            <a:ext cx="6049962" cy="3698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Динамика собственных доходов районного бюджета </a:t>
            </a:r>
          </a:p>
        </p:txBody>
      </p:sp>
      <p:graphicFrame>
        <p:nvGraphicFramePr>
          <p:cNvPr id="2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0437747"/>
              </p:ext>
            </p:extLst>
          </p:nvPr>
        </p:nvGraphicFramePr>
        <p:xfrm>
          <a:off x="519113" y="765175"/>
          <a:ext cx="8250237" cy="6042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право с вырезом 4"/>
          <p:cNvSpPr/>
          <p:nvPr/>
        </p:nvSpPr>
        <p:spPr>
          <a:xfrm rot="19561415">
            <a:off x="3526920" y="3265341"/>
            <a:ext cx="842962" cy="45878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с вырезом 5"/>
          <p:cNvSpPr/>
          <p:nvPr/>
        </p:nvSpPr>
        <p:spPr>
          <a:xfrm rot="19529371">
            <a:off x="4860726" y="2411005"/>
            <a:ext cx="977900" cy="56038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право с вырезом 6"/>
          <p:cNvSpPr/>
          <p:nvPr/>
        </p:nvSpPr>
        <p:spPr>
          <a:xfrm rot="19743707">
            <a:off x="5998856" y="1965727"/>
            <a:ext cx="1038225" cy="49371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250825" y="115888"/>
            <a:ext cx="8281988" cy="8318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latin typeface="Constantia" pitchFamily="18" charset="0"/>
              </a:rPr>
              <a:t>Структура доходов районного бюджета, тыс.рублей</a:t>
            </a:r>
          </a:p>
          <a:p>
            <a:pPr>
              <a:defRPr/>
            </a:pPr>
            <a:endParaRPr lang="ru-RU" sz="2400" dirty="0"/>
          </a:p>
        </p:txBody>
      </p:sp>
      <p:graphicFrame>
        <p:nvGraphicFramePr>
          <p:cNvPr id="2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4742025"/>
              </p:ext>
            </p:extLst>
          </p:nvPr>
        </p:nvGraphicFramePr>
        <p:xfrm>
          <a:off x="50800" y="815975"/>
          <a:ext cx="9042400" cy="547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1403350" y="3213100"/>
            <a:ext cx="14398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b="1" dirty="0"/>
              <a:t> </a:t>
            </a:r>
            <a:endParaRPr lang="ru-RU" altLang="ru-RU" sz="1200" dirty="0"/>
          </a:p>
        </p:txBody>
      </p:sp>
      <p:sp>
        <p:nvSpPr>
          <p:cNvPr id="11270" name="TextBox 9"/>
          <p:cNvSpPr txBox="1">
            <a:spLocks noChangeArrowheads="1"/>
          </p:cNvSpPr>
          <p:nvPr/>
        </p:nvSpPr>
        <p:spPr bwMode="auto">
          <a:xfrm>
            <a:off x="4643438" y="3284538"/>
            <a:ext cx="1584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b="1" dirty="0" smtClean="0"/>
              <a:t>.</a:t>
            </a:r>
            <a:endParaRPr lang="ru-RU" altLang="ru-RU" sz="1200" b="1" dirty="0"/>
          </a:p>
        </p:txBody>
      </p:sp>
      <p:sp>
        <p:nvSpPr>
          <p:cNvPr id="11274" name="TextBox 21"/>
          <p:cNvSpPr txBox="1">
            <a:spLocks noChangeArrowheads="1"/>
          </p:cNvSpPr>
          <p:nvPr/>
        </p:nvSpPr>
        <p:spPr bwMode="auto">
          <a:xfrm>
            <a:off x="1979613" y="6308725"/>
            <a:ext cx="30241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i="1"/>
              <a:t>* первоначальный прогноз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088" y="333375"/>
            <a:ext cx="659923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nstantia" pitchFamily="18" charset="0"/>
              </a:rPr>
              <a:t>Объем и структура налоговых доходов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7913027"/>
              </p:ext>
            </p:extLst>
          </p:nvPr>
        </p:nvGraphicFramePr>
        <p:xfrm>
          <a:off x="374650" y="1392238"/>
          <a:ext cx="2663825" cy="194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395288" y="2708275"/>
            <a:ext cx="27368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100" b="1" dirty="0" smtClean="0"/>
              <a:t>34499,4</a:t>
            </a:r>
            <a:r>
              <a:rPr lang="ru-RU" altLang="ru-RU" sz="1100" dirty="0" smtClean="0"/>
              <a:t> </a:t>
            </a:r>
            <a:r>
              <a:rPr lang="ru-RU" altLang="ru-RU" sz="1100" dirty="0"/>
              <a:t>тыс</a:t>
            </a:r>
            <a:r>
              <a:rPr lang="ru-RU" altLang="ru-RU" sz="1100" dirty="0" smtClean="0"/>
              <a:t>. руб</a:t>
            </a:r>
            <a:r>
              <a:rPr lang="ru-RU" altLang="ru-RU" sz="1100" dirty="0"/>
              <a:t>. – всего </a:t>
            </a:r>
          </a:p>
          <a:p>
            <a:pPr algn="ctr" eaLnBrk="1" hangingPunct="1"/>
            <a:r>
              <a:rPr lang="ru-RU" altLang="ru-RU" sz="1100" dirty="0"/>
              <a:t>налоговых доходов.</a:t>
            </a:r>
          </a:p>
          <a:p>
            <a:pPr algn="ctr" eaLnBrk="1" hangingPunct="1"/>
            <a:r>
              <a:rPr lang="ru-RU" altLang="ru-RU" sz="1100" dirty="0"/>
              <a:t>Это составляет </a:t>
            </a:r>
            <a:r>
              <a:rPr lang="ru-RU" altLang="ru-RU" sz="1100" b="1" dirty="0" smtClean="0"/>
              <a:t>21,4 %</a:t>
            </a:r>
            <a:r>
              <a:rPr lang="ru-RU" altLang="ru-RU" sz="1100" dirty="0" smtClean="0"/>
              <a:t> </a:t>
            </a:r>
            <a:endParaRPr lang="ru-RU" altLang="ru-RU" sz="1100" dirty="0"/>
          </a:p>
          <a:p>
            <a:pPr algn="ctr" eaLnBrk="1" hangingPunct="1"/>
            <a:r>
              <a:rPr lang="ru-RU" altLang="ru-RU" sz="1100" dirty="0"/>
              <a:t>в общем объеме доходов.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8313" y="908050"/>
            <a:ext cx="1582737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2018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год</a:t>
            </a:r>
          </a:p>
        </p:txBody>
      </p:sp>
      <p:graphicFrame>
        <p:nvGraphicFramePr>
          <p:cNvPr id="4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1191766"/>
              </p:ext>
            </p:extLst>
          </p:nvPr>
        </p:nvGraphicFramePr>
        <p:xfrm>
          <a:off x="3327400" y="958850"/>
          <a:ext cx="2590800" cy="2160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595002660"/>
              </p:ext>
            </p:extLst>
          </p:nvPr>
        </p:nvGraphicFramePr>
        <p:xfrm>
          <a:off x="3419872" y="3501008"/>
          <a:ext cx="280831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071650457"/>
              </p:ext>
            </p:extLst>
          </p:nvPr>
        </p:nvGraphicFramePr>
        <p:xfrm>
          <a:off x="251520" y="3501008"/>
          <a:ext cx="3024336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5502704"/>
              </p:ext>
            </p:extLst>
          </p:nvPr>
        </p:nvGraphicFramePr>
        <p:xfrm>
          <a:off x="5867400" y="836613"/>
          <a:ext cx="2952750" cy="2305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795963" y="908050"/>
            <a:ext cx="10382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2020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</a:rPr>
              <a:t>год</a:t>
            </a:r>
          </a:p>
        </p:txBody>
      </p:sp>
      <p:sp>
        <p:nvSpPr>
          <p:cNvPr id="12299" name="TextBox 16"/>
          <p:cNvSpPr txBox="1">
            <a:spLocks noChangeArrowheads="1"/>
          </p:cNvSpPr>
          <p:nvPr/>
        </p:nvSpPr>
        <p:spPr bwMode="auto">
          <a:xfrm>
            <a:off x="3419475" y="2708275"/>
            <a:ext cx="25923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100" b="1" dirty="0" smtClean="0"/>
              <a:t>35450,1 </a:t>
            </a:r>
            <a:r>
              <a:rPr lang="ru-RU" altLang="ru-RU" sz="1100" dirty="0"/>
              <a:t>тыс</a:t>
            </a:r>
            <a:r>
              <a:rPr lang="ru-RU" altLang="ru-RU" sz="1100" dirty="0" smtClean="0"/>
              <a:t>. руб</a:t>
            </a:r>
            <a:r>
              <a:rPr lang="ru-RU" altLang="ru-RU" sz="1100" dirty="0"/>
              <a:t>. – всего </a:t>
            </a:r>
          </a:p>
          <a:p>
            <a:pPr algn="ctr" eaLnBrk="1" hangingPunct="1"/>
            <a:r>
              <a:rPr lang="ru-RU" altLang="ru-RU" sz="1100" dirty="0"/>
              <a:t>налоговых доходов. </a:t>
            </a:r>
          </a:p>
          <a:p>
            <a:pPr algn="ctr" eaLnBrk="1" hangingPunct="1"/>
            <a:r>
              <a:rPr lang="ru-RU" altLang="ru-RU" sz="1100" dirty="0"/>
              <a:t>Это составляет </a:t>
            </a:r>
            <a:r>
              <a:rPr lang="ru-RU" altLang="ru-RU" sz="1100" b="1" dirty="0" smtClean="0"/>
              <a:t>32,2 </a:t>
            </a:r>
            <a:r>
              <a:rPr lang="ru-RU" altLang="ru-RU" sz="1100" b="1" dirty="0"/>
              <a:t>% </a:t>
            </a:r>
            <a:r>
              <a:rPr lang="ru-RU" altLang="ru-RU" sz="1100" dirty="0"/>
              <a:t>в общем объеме доходов.</a:t>
            </a:r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468159018"/>
              </p:ext>
            </p:extLst>
          </p:nvPr>
        </p:nvGraphicFramePr>
        <p:xfrm>
          <a:off x="6372200" y="3573016"/>
          <a:ext cx="2592288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12301" name="TextBox 18"/>
          <p:cNvSpPr txBox="1">
            <a:spLocks noChangeArrowheads="1"/>
          </p:cNvSpPr>
          <p:nvPr/>
        </p:nvSpPr>
        <p:spPr bwMode="auto">
          <a:xfrm>
            <a:off x="6372225" y="2781300"/>
            <a:ext cx="2384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100" b="1" dirty="0" smtClean="0"/>
              <a:t>36035,9 </a:t>
            </a:r>
            <a:r>
              <a:rPr lang="ru-RU" altLang="ru-RU" sz="1100" dirty="0"/>
              <a:t>тыс</a:t>
            </a:r>
            <a:r>
              <a:rPr lang="ru-RU" altLang="ru-RU" sz="1100" dirty="0" smtClean="0"/>
              <a:t>. руб</a:t>
            </a:r>
            <a:r>
              <a:rPr lang="ru-RU" altLang="ru-RU" sz="1100" dirty="0"/>
              <a:t>. – всего налоговых доходов. </a:t>
            </a:r>
          </a:p>
          <a:p>
            <a:pPr algn="ctr" eaLnBrk="1" hangingPunct="1"/>
            <a:r>
              <a:rPr lang="ru-RU" altLang="ru-RU" sz="1100" dirty="0"/>
              <a:t>Это </a:t>
            </a:r>
            <a:r>
              <a:rPr lang="ru-RU" altLang="ru-RU" sz="1200" dirty="0"/>
              <a:t>составляет </a:t>
            </a:r>
            <a:r>
              <a:rPr lang="ru-RU" altLang="ru-RU" sz="1200" b="1" dirty="0" smtClean="0"/>
              <a:t>33,2%</a:t>
            </a:r>
            <a:r>
              <a:rPr lang="ru-RU" altLang="ru-RU" sz="1200" dirty="0" smtClean="0"/>
              <a:t> </a:t>
            </a:r>
            <a:r>
              <a:rPr lang="ru-RU" altLang="ru-RU" sz="1200" dirty="0"/>
              <a:t>в общем объеме доходов.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550" y="188913"/>
            <a:ext cx="73231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>Налог на доходы физических лиц, тыс.рублей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5959614"/>
              </p:ext>
            </p:extLst>
          </p:nvPr>
        </p:nvGraphicFramePr>
        <p:xfrm>
          <a:off x="0" y="836613"/>
          <a:ext cx="5219700" cy="3024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1636509"/>
              </p:ext>
            </p:extLst>
          </p:nvPr>
        </p:nvGraphicFramePr>
        <p:xfrm>
          <a:off x="323850" y="4508500"/>
          <a:ext cx="2016125" cy="2016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755650" y="4076700"/>
            <a:ext cx="4248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100" i="1" dirty="0"/>
              <a:t>Доля поступлений налога в общем объеме налоговых и неналоговых доходов районного бюджета </a:t>
            </a:r>
          </a:p>
          <a:p>
            <a:pPr algn="ctr" eaLnBrk="1" hangingPunct="1"/>
            <a:r>
              <a:rPr lang="ru-RU" altLang="ru-RU" sz="1100" i="1" dirty="0"/>
              <a:t>в 2017, 2018 и 2019 годах</a:t>
            </a:r>
          </a:p>
        </p:txBody>
      </p:sp>
      <p:graphicFrame>
        <p:nvGraphicFramePr>
          <p:cNvPr id="5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5999542"/>
              </p:ext>
            </p:extLst>
          </p:nvPr>
        </p:nvGraphicFramePr>
        <p:xfrm>
          <a:off x="1938341" y="4509120"/>
          <a:ext cx="1409523" cy="1800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2011845"/>
              </p:ext>
            </p:extLst>
          </p:nvPr>
        </p:nvGraphicFramePr>
        <p:xfrm>
          <a:off x="3234535" y="4609379"/>
          <a:ext cx="1841521" cy="1728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322" name="TextBox 10"/>
          <p:cNvSpPr txBox="1">
            <a:spLocks noChangeArrowheads="1"/>
          </p:cNvSpPr>
          <p:nvPr/>
        </p:nvSpPr>
        <p:spPr bwMode="auto">
          <a:xfrm>
            <a:off x="5580063" y="1052513"/>
            <a:ext cx="338455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i="1" dirty="0"/>
              <a:t>Налог на доходы физических лиц (НДФЛ) – основной вид прямых налогов. Исчисляется в процентах от совокупного дохода физических лиц за вычетом документально подтвержденных  расходов, в соответствии с действующим законодательством.</a:t>
            </a:r>
          </a:p>
        </p:txBody>
      </p:sp>
      <p:graphicFrame>
        <p:nvGraphicFramePr>
          <p:cNvPr id="13" name="Схема 12"/>
          <p:cNvGraphicFramePr/>
          <p:nvPr/>
        </p:nvGraphicFramePr>
        <p:xfrm>
          <a:off x="5292080" y="2420888"/>
          <a:ext cx="36004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6245</TotalTime>
  <Words>2331</Words>
  <Application>Microsoft Office PowerPoint</Application>
  <PresentationFormat>Экран (4:3)</PresentationFormat>
  <Paragraphs>411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35" baseType="lpstr">
      <vt:lpstr>1_Апекс</vt:lpstr>
      <vt:lpstr>NewsPrint</vt:lpstr>
      <vt:lpstr>Презентация PowerPoint</vt:lpstr>
      <vt:lpstr>«Бюджет для граждан» познакомит вас с основными положениями бюджета Новосильского района на 2018 год и плановый период 2019-2020 годов.   Граждане – как налогоплательщики и как потребители муниципальных услуг –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результаты, как для общества в целом, так и для каждой семьи, для каждого человека.  «Бюджет для граждан» нацелен на получение обратной связи от граждан, которым интересны современные проблемы муниципальных финансов в Новосильском районе.</vt:lpstr>
      <vt:lpstr>Презентация PowerPoint</vt:lpstr>
      <vt:lpstr>ОСНОВНЫЕ НАПРАВЛЕНИЯ БЮДЖЕТНОЙ ПОЛИТИКИ И  НАЛОГОВОЙ ПОЛИТИКИ НА  2018 год И НА ПЛАНОВЫЙ ПЕРИОД 2019 и 2020 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Верхний предел муниципального долга Новосильского района </vt:lpstr>
      <vt:lpstr>Предельный объем муниципального долга Новосильского района </vt:lpstr>
      <vt:lpstr>Информация для контактов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Шкода</dc:creator>
  <cp:lastModifiedBy>director</cp:lastModifiedBy>
  <cp:revision>500</cp:revision>
  <cp:lastPrinted>2017-08-23T12:15:16Z</cp:lastPrinted>
  <dcterms:created xsi:type="dcterms:W3CDTF">2014-01-21T08:42:27Z</dcterms:created>
  <dcterms:modified xsi:type="dcterms:W3CDTF">2018-12-05T13:27:03Z</dcterms:modified>
</cp:coreProperties>
</file>