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6" r:id="rId9"/>
    <p:sldId id="267" r:id="rId10"/>
    <p:sldId id="263" r:id="rId11"/>
    <p:sldId id="265" r:id="rId12"/>
    <p:sldId id="264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6699"/>
    <a:srgbClr val="33CC33"/>
    <a:srgbClr val="00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20" autoAdjust="0"/>
  </p:normalViewPr>
  <p:slideViewPr>
    <p:cSldViewPr>
      <p:cViewPr>
        <p:scale>
          <a:sx n="55" d="100"/>
          <a:sy n="55" d="100"/>
        </p:scale>
        <p:origin x="-936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F403F-766E-4B51-A27C-2B1F7956A576}" type="datetimeFigureOut">
              <a:rPr lang="ru-RU"/>
              <a:pPr>
                <a:defRPr/>
              </a:pPr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69B23-9455-4716-9266-B028CA9D9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35440-F2B2-4DAF-A368-FA1B19580C86}" type="datetimeFigureOut">
              <a:rPr lang="ru-RU"/>
              <a:pPr>
                <a:defRPr/>
              </a:pPr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7EE94-E92C-4CDC-86B8-B4DF21B1B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6248B-9E39-4338-992E-BBE08C3595F2}" type="datetimeFigureOut">
              <a:rPr lang="ru-RU"/>
              <a:pPr>
                <a:defRPr/>
              </a:pPr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F0E5E-64AA-4386-864F-91867F7A1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06812-6F69-413F-9B71-324F1948400C}" type="datetimeFigureOut">
              <a:rPr lang="ru-RU"/>
              <a:pPr>
                <a:defRPr/>
              </a:pPr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6B773-E9AE-4395-99CF-21804059E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6C330-B95A-40D8-AAAE-6309DC05A496}" type="datetimeFigureOut">
              <a:rPr lang="ru-RU"/>
              <a:pPr>
                <a:defRPr/>
              </a:pPr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931E8-0626-4E80-9006-96D008CCD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6842C-6E6C-47F9-8F24-B6F3A9CEEA4E}" type="datetimeFigureOut">
              <a:rPr lang="ru-RU"/>
              <a:pPr>
                <a:defRPr/>
              </a:pPr>
              <a:t>07.04.2021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7070C-1064-444F-A490-9C744F027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E430-6C79-4205-9AC6-4660FCB52CBD}" type="datetimeFigureOut">
              <a:rPr lang="ru-RU"/>
              <a:pPr>
                <a:defRPr/>
              </a:pPr>
              <a:t>07.04.2021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B5D11-E100-4030-9B19-B1B681BD5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1100F-4A26-4214-AE6A-71469C4FED7A}" type="datetimeFigureOut">
              <a:rPr lang="ru-RU"/>
              <a:pPr>
                <a:defRPr/>
              </a:pPr>
              <a:t>07.04.2021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1581D-BEEB-4DCA-A369-EA96048AC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9CE5E-3345-44EB-82B3-6FA670A12056}" type="datetimeFigureOut">
              <a:rPr lang="ru-RU"/>
              <a:pPr>
                <a:defRPr/>
              </a:pPr>
              <a:t>07.04.2021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3CBB1-A099-4E1C-8EE8-B18B47BDE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1F9A8-5650-469F-A9DE-5DA9051D9765}" type="datetimeFigureOut">
              <a:rPr lang="ru-RU"/>
              <a:pPr>
                <a:defRPr/>
              </a:pPr>
              <a:t>07.04.2021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CC6DF-7323-4A4C-98DA-85F104032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B99B8-3762-4CDD-B4F1-B0A85725C4F1}" type="datetimeFigureOut">
              <a:rPr lang="ru-RU"/>
              <a:pPr>
                <a:defRPr/>
              </a:pPr>
              <a:t>07.04.2021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6C8B0-399B-40ED-8E7C-9FBE967E1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1D5C16-8CA4-4E64-9A2B-B2BEB6697CBC}" type="datetimeFigureOut">
              <a:rPr lang="ru-RU"/>
              <a:pPr>
                <a:defRPr/>
              </a:pPr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58E96D-3B8B-4F61-A80A-BF27CA68A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81903096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4000500" y="4941888"/>
            <a:ext cx="46434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376092"/>
                </a:solidFill>
              </a:rPr>
              <a:t>Сектор опеки и попечительства отдела общего образования, молодежной политики и спорта администрации Новосильского района Орловской области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000108"/>
            <a:ext cx="850109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6"/>
                </a:solidFill>
                <a:latin typeface="+mn-lt"/>
              </a:rPr>
              <a:t>Обеспечение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6"/>
                </a:solidFill>
                <a:latin typeface="+mn-lt"/>
              </a:rPr>
              <a:t>жилыми помещениями детей-сирот и детей, </a:t>
            </a:r>
            <a:br>
              <a:rPr lang="ru-RU" sz="3600" b="1" dirty="0">
                <a:solidFill>
                  <a:schemeClr val="accent6"/>
                </a:solidFill>
                <a:latin typeface="+mn-lt"/>
              </a:rPr>
            </a:br>
            <a:r>
              <a:rPr lang="ru-RU" sz="3600" b="1" dirty="0">
                <a:solidFill>
                  <a:schemeClr val="accent6"/>
                </a:solidFill>
                <a:latin typeface="+mn-lt"/>
              </a:rPr>
              <a:t>оставшихся без попечения родителей, лиц из числа детей-сирот и детей, </a:t>
            </a:r>
            <a:br>
              <a:rPr lang="ru-RU" sz="3600" b="1" dirty="0">
                <a:solidFill>
                  <a:schemeClr val="accent6"/>
                </a:solidFill>
                <a:latin typeface="+mn-lt"/>
              </a:rPr>
            </a:br>
            <a:r>
              <a:rPr lang="ru-RU" sz="3600" b="1" dirty="0">
                <a:solidFill>
                  <a:schemeClr val="accent6"/>
                </a:solidFill>
                <a:latin typeface="+mn-lt"/>
              </a:rPr>
              <a:t>оставшихся без попечения родителей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Основание для получения жилья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300" smtClean="0">
                <a:solidFill>
                  <a:srgbClr val="FF0000"/>
                </a:solidFill>
              </a:rPr>
              <a:t> </a:t>
            </a:r>
            <a:r>
              <a:rPr lang="ru-RU" sz="3300" b="1" smtClean="0">
                <a:solidFill>
                  <a:schemeClr val="accent2"/>
                </a:solidFill>
              </a:rPr>
              <a:t>достижение  возраста 18 лет</a:t>
            </a:r>
          </a:p>
          <a:p>
            <a:pPr marL="0" indent="0" algn="ctr" eaLnBrk="1" hangingPunct="1">
              <a:lnSpc>
                <a:spcPct val="80000"/>
              </a:lnSpc>
            </a:pPr>
            <a:r>
              <a:rPr lang="ru-RU" sz="2500" smtClean="0">
                <a:solidFill>
                  <a:srgbClr val="33CC33"/>
                </a:solidFill>
              </a:rPr>
              <a:t>по окончанию срока пребывания в образовательных учреждениях </a:t>
            </a:r>
          </a:p>
          <a:p>
            <a:pPr marL="0" indent="0" algn="ctr" eaLnBrk="1" hangingPunct="1">
              <a:lnSpc>
                <a:spcPct val="80000"/>
              </a:lnSpc>
            </a:pPr>
            <a:r>
              <a:rPr lang="ru-RU" sz="2500" smtClean="0">
                <a:solidFill>
                  <a:srgbClr val="33CC33"/>
                </a:solidFill>
              </a:rPr>
              <a:t>по завершению обучения в образовательных организациях профессионального образования </a:t>
            </a:r>
          </a:p>
          <a:p>
            <a:pPr marL="0" indent="0" algn="ctr" eaLnBrk="1" hangingPunct="1">
              <a:lnSpc>
                <a:spcPct val="80000"/>
              </a:lnSpc>
            </a:pPr>
            <a:r>
              <a:rPr lang="ru-RU" sz="2500" smtClean="0">
                <a:solidFill>
                  <a:srgbClr val="33CC33"/>
                </a:solidFill>
              </a:rPr>
              <a:t>по окончанию прохождения военной службы по призыву </a:t>
            </a:r>
          </a:p>
          <a:p>
            <a:pPr marL="0" indent="0" algn="ctr" eaLnBrk="1" hangingPunct="1">
              <a:lnSpc>
                <a:spcPct val="80000"/>
              </a:lnSpc>
            </a:pPr>
            <a:r>
              <a:rPr lang="ru-RU" sz="2500" smtClean="0">
                <a:solidFill>
                  <a:srgbClr val="33CC33"/>
                </a:solidFill>
              </a:rPr>
              <a:t>по окончанию отбывания наказания в исправительных учреждениях</a:t>
            </a:r>
            <a:endParaRPr lang="ru-RU" sz="3300" smtClean="0">
              <a:solidFill>
                <a:srgbClr val="33CC33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900" smtClean="0">
              <a:solidFill>
                <a:srgbClr val="92D050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Предоставление жилья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4294967295"/>
          </p:nvPr>
        </p:nvSpPr>
        <p:spPr>
          <a:xfrm>
            <a:off x="500063" y="785813"/>
            <a:ext cx="8229600" cy="33575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/>
              <a:t>      </a:t>
            </a:r>
            <a:r>
              <a:rPr lang="ru-RU" smtClean="0">
                <a:solidFill>
                  <a:srgbClr val="33CC33"/>
                </a:solidFill>
              </a:rPr>
              <a:t>Заявление о предоставлении жилья должно быть оформлено письменно с указанием соответствующих обстоятельств и оснований и приложением копий документов</a:t>
            </a:r>
          </a:p>
          <a:p>
            <a:pPr eaLnBrk="1" hangingPunct="1"/>
            <a:endParaRPr lang="ru-RU" smtClean="0"/>
          </a:p>
        </p:txBody>
      </p:sp>
      <p:pic>
        <p:nvPicPr>
          <p:cNvPr id="23555" name="Рисунок 5" descr="a_tREQ78qI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9850" y="3524250"/>
            <a:ext cx="27241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395288" y="3860800"/>
            <a:ext cx="5432425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ru-RU" sz="4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Адрес </a:t>
            </a:r>
          </a:p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Сектор опеки и попечительства отдела общего образования, молодежной политики и спорта администрации Новосильского района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:</a:t>
            </a:r>
            <a:endParaRPr lang="ru-RU" sz="2800">
              <a:solidFill>
                <a:srgbClr val="FF0000"/>
              </a:solidFill>
              <a:latin typeface="Calibri" pitchFamily="34" charset="0"/>
              <a:ea typeface="Calibri" pitchFamily="34" charset="0"/>
              <a:cs typeface="Arial" charset="0"/>
            </a:endParaRPr>
          </a:p>
          <a:p>
            <a:pPr algn="ctr" eaLnBrk="0" hangingPunct="0"/>
            <a:r>
              <a:rPr lang="ru-RU" sz="24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303500</a:t>
            </a:r>
            <a:endParaRPr lang="ru-RU" sz="240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  <a:p>
            <a:pPr algn="ctr" eaLnBrk="0" hangingPunct="0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г.Новосиль, ул. К.Маркса д.16, каб. 13</a:t>
            </a:r>
            <a:endParaRPr lang="ru-RU" sz="240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Предоставление жилья</a:t>
            </a:r>
          </a:p>
        </p:txBody>
      </p:sp>
      <p:pic>
        <p:nvPicPr>
          <p:cNvPr id="2457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3175" y="3573463"/>
            <a:ext cx="5334000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Объект 2"/>
          <p:cNvSpPr>
            <a:spLocks noGrp="1"/>
          </p:cNvSpPr>
          <p:nvPr>
            <p:ph idx="4294967295"/>
          </p:nvPr>
        </p:nvSpPr>
        <p:spPr>
          <a:xfrm>
            <a:off x="900113" y="1412875"/>
            <a:ext cx="8243887" cy="2520950"/>
          </a:xfrm>
          <a:solidFill>
            <a:schemeClr val="tx2"/>
          </a:solidFill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smtClean="0"/>
              <a:t> </a:t>
            </a:r>
            <a:r>
              <a:rPr lang="ru-RU" sz="3000" smtClean="0">
                <a:solidFill>
                  <a:srgbClr val="33CC33"/>
                </a:solidFill>
              </a:rPr>
              <a:t>В порядке очередности списка лиц из числа детей-сирот и детей, оставшихся без попечения родителей и подлежащих обеспечению благоустроенными жилыми помещениями специализированного жилищного фонда Новосильского района </a:t>
            </a:r>
          </a:p>
        </p:txBody>
      </p:sp>
      <p:pic>
        <p:nvPicPr>
          <p:cNvPr id="24580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573463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Реализация права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smtClean="0"/>
              <a:t>    </a:t>
            </a:r>
            <a:r>
              <a:rPr lang="ru-RU" sz="6100" b="1" smtClean="0">
                <a:solidFill>
                  <a:srgbClr val="33CC33"/>
                </a:solidFill>
              </a:rPr>
              <a:t>Воспользоваться правом получения социального жилья можно лишь один раз!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4294967295"/>
          </p:nvPr>
        </p:nvSpPr>
        <p:spPr>
          <a:xfrm>
            <a:off x="4211638" y="2047875"/>
            <a:ext cx="4572000" cy="4810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33CC33"/>
                </a:solidFill>
              </a:rPr>
              <a:t>Договор, который является единственным основанием для вселения в предоставленное жилое помещение, заключается сроком на 5 лет</a:t>
            </a:r>
          </a:p>
        </p:txBody>
      </p:sp>
      <p:pic>
        <p:nvPicPr>
          <p:cNvPr id="26626" name="Рисунок 3" descr="25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57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404813"/>
            <a:ext cx="8786812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3300"/>
                </a:solidFill>
              </a:rPr>
              <a:t>Договор найма муниципального специализированного     </a:t>
            </a:r>
            <a:br>
              <a:rPr lang="ru-RU" sz="3200" b="1" smtClean="0">
                <a:solidFill>
                  <a:srgbClr val="FF3300"/>
                </a:solidFill>
              </a:rPr>
            </a:br>
            <a:r>
              <a:rPr lang="ru-RU" sz="3200" b="1" smtClean="0">
                <a:solidFill>
                  <a:srgbClr val="FF3300"/>
                </a:solidFill>
              </a:rPr>
              <a:t>      жилищного фонда Новосильского района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Обязанности по договору:</a:t>
            </a:r>
            <a:br>
              <a:rPr lang="ru-RU" sz="4000" b="1" smtClean="0">
                <a:solidFill>
                  <a:schemeClr val="accent2"/>
                </a:solidFill>
              </a:rPr>
            </a:br>
            <a:endParaRPr lang="ru-RU" sz="4000" b="1" smtClean="0">
              <a:solidFill>
                <a:schemeClr val="accent2"/>
              </a:solidFill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4294967295"/>
          </p:nvPr>
        </p:nvSpPr>
        <p:spPr>
          <a:xfrm>
            <a:off x="714375" y="1600200"/>
            <a:ext cx="7972425" cy="45259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33CC33"/>
                </a:solidFill>
              </a:rPr>
              <a:t>содержать квартиру в надлежащем санитарном состоянии и нести все расходы по ее содержанию; </a:t>
            </a:r>
          </a:p>
          <a:p>
            <a:pPr eaLnBrk="1" hangingPunct="1"/>
            <a:r>
              <a:rPr lang="ru-RU" sz="3600" b="1" smtClean="0">
                <a:solidFill>
                  <a:srgbClr val="33CC33"/>
                </a:solidFill>
              </a:rPr>
              <a:t>ежемесячно производить оплату жилищных и коммунальных услуг; </a:t>
            </a:r>
          </a:p>
          <a:p>
            <a:pPr eaLnBrk="1" hangingPunct="1"/>
            <a:r>
              <a:rPr lang="ru-RU" sz="3600" b="1" smtClean="0">
                <a:solidFill>
                  <a:srgbClr val="33CC33"/>
                </a:solidFill>
              </a:rPr>
              <a:t>использовать жилое помещение только для личного проживания.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bg1"/>
                </a:solidFill>
              </a:rPr>
              <a:t>          </a:t>
            </a:r>
            <a:r>
              <a:rPr lang="ru-RU" sz="3600" b="1" smtClean="0">
                <a:solidFill>
                  <a:srgbClr val="FF3300"/>
                </a:solidFill>
              </a:rPr>
              <a:t>Жилое помещение по договору найма специализированного     </a:t>
            </a:r>
            <a:br>
              <a:rPr lang="ru-RU" sz="3600" b="1" smtClean="0">
                <a:solidFill>
                  <a:srgbClr val="FF3300"/>
                </a:solidFill>
              </a:rPr>
            </a:br>
            <a:r>
              <a:rPr lang="ru-RU" sz="3600" b="1" smtClean="0">
                <a:solidFill>
                  <a:srgbClr val="FF3300"/>
                </a:solidFill>
              </a:rPr>
              <a:t>      жилого помещения</a:t>
            </a:r>
            <a:r>
              <a:rPr lang="ru-RU" sz="3600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8674" name="Рисунок 3" descr="1444634162-760497563_jp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3214688"/>
            <a:ext cx="4894262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smtClean="0"/>
              <a:t>    </a:t>
            </a:r>
            <a:r>
              <a:rPr lang="ru-RU" sz="3000" smtClean="0">
                <a:solidFill>
                  <a:srgbClr val="FF0000"/>
                </a:solidFill>
              </a:rPr>
              <a:t> 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6000" b="1" smtClean="0">
                <a:solidFill>
                  <a:srgbClr val="FF0000"/>
                </a:solidFill>
              </a:rPr>
              <a:t>Н Е Л Ь З Я 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sz="1400" b="1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sz="14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5000" smtClean="0">
                <a:solidFill>
                  <a:srgbClr val="F79646"/>
                </a:solidFill>
              </a:rPr>
              <a:t>  </a:t>
            </a:r>
            <a:r>
              <a:rPr lang="ru-RU" sz="5000" smtClean="0">
                <a:solidFill>
                  <a:srgbClr val="33CC33"/>
                </a:solidFill>
              </a:rPr>
              <a:t>продать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5000" smtClean="0">
                <a:solidFill>
                  <a:srgbClr val="33CC33"/>
                </a:solidFill>
              </a:rPr>
              <a:t>  сдавать в наём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5000" smtClean="0">
                <a:solidFill>
                  <a:srgbClr val="33CC33"/>
                </a:solidFill>
              </a:rPr>
              <a:t>  подарить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5000" b="1" smtClean="0">
                <a:solidFill>
                  <a:schemeClr val="accent2"/>
                </a:solidFill>
              </a:rPr>
              <a:t>Договор социального найма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5400" smtClean="0"/>
              <a:t>    </a:t>
            </a:r>
            <a:r>
              <a:rPr lang="ru-RU" sz="4000" b="1" smtClean="0">
                <a:solidFill>
                  <a:srgbClr val="33CC33"/>
                </a:solidFill>
              </a:rPr>
              <a:t>Истечение пятилетнего срока </a:t>
            </a:r>
          </a:p>
          <a:p>
            <a:pPr algn="ctr" eaLnBrk="1" hangingPunct="1">
              <a:buFont typeface="Arial" charset="0"/>
              <a:buNone/>
            </a:pPr>
            <a:r>
              <a:rPr lang="ru-RU" sz="4000" b="1" smtClean="0">
                <a:solidFill>
                  <a:srgbClr val="33CC33"/>
                </a:solidFill>
              </a:rPr>
              <a:t>дает право приватизировать жилое помещение, то есть стать его собственником и распоряжаться им по своему усмотрению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3150" y="274638"/>
            <a:ext cx="7613650" cy="1143000"/>
          </a:xfrm>
        </p:spPr>
        <p:txBody>
          <a:bodyPr/>
          <a:lstStyle/>
          <a:p>
            <a:pPr eaLnBrk="1" hangingPunct="1"/>
            <a:r>
              <a:rPr lang="ru-RU" sz="4900" smtClean="0">
                <a:solidFill>
                  <a:schemeClr val="accent2"/>
                </a:solidFill>
              </a:rPr>
              <a:t>СПАСИБО ЗА ВНИМАНИЕ!</a:t>
            </a:r>
          </a:p>
        </p:txBody>
      </p:sp>
      <p:pic>
        <p:nvPicPr>
          <p:cNvPr id="30722" name="Содержимое 3" descr="fundament-pod-dom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75" y="1928813"/>
            <a:ext cx="6858000" cy="4525962"/>
          </a:xfr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176735"/>
            <a:ext cx="49192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Основные нормативные акты: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50" y="1500188"/>
            <a:ext cx="7272338" cy="4824412"/>
          </a:xfrm>
          <a:prstGeom prst="roundRect">
            <a:avLst>
              <a:gd name="adj" fmla="val 353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pic>
        <p:nvPicPr>
          <p:cNvPr id="1433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25400"/>
            <a:ext cx="2697162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539750" y="1414463"/>
            <a:ext cx="8208963" cy="5013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ru-RU" sz="1900" b="1" i="1">
                <a:solidFill>
                  <a:schemeClr val="bg1"/>
                </a:solidFill>
                <a:latin typeface="Times New Roman" pitchFamily="18" charset="0"/>
                <a:hlinkClick r:id="rId3"/>
              </a:rPr>
              <a:t>Закон Орловской области от 6 декабря 2007 года N 727-ОЗ "О дополнительных гарантиях жилищных прав детей-сирот и детей, оставшихся без попечения родителей, лиц из числа детей-сирот и детей, оставшихся без попечения родителей, и наделении органов местного самоуправления Орловской области отдельными государственными полномочиями по обеспечению жилыми помещениями детей-сирот и детей, оставшихся без попечения родителей, лиц из числа детей-сирот и детей, оставшихся без попечения родителей"</a:t>
            </a:r>
            <a:r>
              <a:rPr lang="ru-RU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ru-RU" sz="1900" b="1" i="1" u="sng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ru-RU" sz="1900" b="1" i="1" u="sng">
              <a:solidFill>
                <a:schemeClr val="hlink"/>
              </a:solidFill>
              <a:latin typeface="Times New Roman" pitchFamily="18" charset="0"/>
            </a:endParaRPr>
          </a:p>
          <a:p>
            <a:pPr algn="ctr"/>
            <a:r>
              <a:rPr lang="ru-RU" sz="1900" b="1" i="1" u="sng">
                <a:solidFill>
                  <a:schemeClr val="hlink"/>
                </a:solidFill>
                <a:latin typeface="Times New Roman" pitchFamily="18" charset="0"/>
              </a:rPr>
              <a:t>Жилищный кодекс Российской </a:t>
            </a:r>
          </a:p>
          <a:p>
            <a:pPr algn="ctr"/>
            <a:r>
              <a:rPr lang="ru-RU" sz="1900" b="1" i="1" u="sng">
                <a:solidFill>
                  <a:schemeClr val="hlink"/>
                </a:solidFill>
                <a:latin typeface="Times New Roman" pitchFamily="18" charset="0"/>
              </a:rPr>
              <a:t>Федерации</a:t>
            </a:r>
          </a:p>
          <a:p>
            <a:pPr algn="ctr"/>
            <a:endParaRPr lang="ru-RU" sz="1900" b="1" i="1" u="sng">
              <a:solidFill>
                <a:schemeClr val="hlink"/>
              </a:solidFill>
              <a:latin typeface="Times New Roman" pitchFamily="18" charset="0"/>
            </a:endParaRPr>
          </a:p>
          <a:p>
            <a:pPr algn="ctr"/>
            <a:r>
              <a:rPr lang="ru-RU" sz="1900" b="1" i="1" u="sng">
                <a:solidFill>
                  <a:schemeClr val="hlink"/>
                </a:solidFill>
                <a:latin typeface="Times New Roman" pitchFamily="18" charset="0"/>
              </a:rPr>
              <a:t>Федеральный закон от 21.12.1996 г. № 159-ФЗ «О дополнительных гарантиях по социальной поддержке детей-сирот и детей, оставшихся без попечения родителей» (ст. 8)</a:t>
            </a:r>
          </a:p>
          <a:p>
            <a:pPr algn="ctr"/>
            <a:endParaRPr lang="ru-RU" sz="1900" b="1" i="1" u="sng">
              <a:solidFill>
                <a:schemeClr val="hlink"/>
              </a:solidFill>
              <a:latin typeface="Arial Rounded MT Bold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Закрепленное жилье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>
          <a:xfrm>
            <a:off x="900113" y="1557338"/>
            <a:ext cx="782955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mtClean="0">
                <a:solidFill>
                  <a:srgbClr val="008000"/>
                </a:solidFill>
              </a:rPr>
              <a:t> документы, подтверждающие право пользования жилым помещением</a:t>
            </a:r>
            <a:r>
              <a:rPr lang="ru-RU" smtClean="0">
                <a:solidFill>
                  <a:srgbClr val="984807"/>
                </a:solidFill>
              </a:rPr>
              <a:t> </a:t>
            </a:r>
            <a:r>
              <a:rPr lang="ru-RU" sz="2400" smtClean="0">
                <a:solidFill>
                  <a:schemeClr val="bg1"/>
                </a:solidFill>
              </a:rPr>
              <a:t>(свидетельство о регистрации права, договор купли-продажи, дарения, соц.найм и др.)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>
                <a:solidFill>
                  <a:srgbClr val="008000"/>
                </a:solidFill>
              </a:rPr>
              <a:t>наличие регистрационного учета по месту жительства или месту пребывания</a:t>
            </a:r>
          </a:p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chemeClr val="bg1"/>
                </a:solidFill>
              </a:rPr>
              <a:t>   </a:t>
            </a:r>
            <a:r>
              <a:rPr lang="ru-RU" sz="2400" smtClean="0">
                <a:solidFill>
                  <a:schemeClr val="bg1"/>
                </a:solidFill>
              </a:rPr>
              <a:t>(распоряжение о закреплении права ребенка на жилое помещение по месту регистрации)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76375" y="274638"/>
            <a:ext cx="6811963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Возврат</a:t>
            </a:r>
            <a:r>
              <a:rPr lang="ru-RU" sz="4000" b="1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ru-RU" sz="4000" b="1" smtClean="0">
                <a:solidFill>
                  <a:schemeClr val="accent2"/>
                </a:solidFill>
              </a:rPr>
              <a:t>детей в закрепленные жилые помещения возможен после: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4294967295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33CC33"/>
                </a:solidFill>
              </a:rPr>
              <a:t> периода пребывания в образовательном учреждении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33CC33"/>
                </a:solidFill>
              </a:rPr>
              <a:t>учреждений всех видов профессионального образования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33CC33"/>
                </a:solidFill>
              </a:rPr>
              <a:t>периода службы в рядах Вооруженных Сил Российской Федерации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33CC33"/>
                </a:solidFill>
              </a:rPr>
              <a:t>периода нахождения в учреждениях, исполняющих наказание в виде лишения свободы.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33CC33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accent2"/>
                </a:solidFill>
              </a:rPr>
              <a:t>Несоответствие закрепленного жилья</a:t>
            </a:r>
          </a:p>
        </p:txBody>
      </p:sp>
      <p:pic>
        <p:nvPicPr>
          <p:cNvPr id="17410" name="Объект 3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804988"/>
            <a:ext cx="7488237" cy="4703762"/>
          </a:xfr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Критерии: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4294967295"/>
          </p:nvPr>
        </p:nvSpPr>
        <p:spPr>
          <a:xfrm>
            <a:off x="684213" y="1600200"/>
            <a:ext cx="8002587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mtClean="0">
                <a:solidFill>
                  <a:srgbClr val="33CC33"/>
                </a:solidFill>
              </a:rPr>
              <a:t>проживание лиц страдающих тяжелой формой хронических заболеваний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mtClean="0">
                <a:solidFill>
                  <a:srgbClr val="33CC33"/>
                </a:solidFill>
              </a:rPr>
              <a:t>жилые помещения непригодны для постоянного проживания или не отвечают установленным для жилых помещений санитарным и техническим правилам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mtClean="0">
                <a:solidFill>
                  <a:srgbClr val="33CC33"/>
                </a:solidFill>
              </a:rPr>
              <a:t>общая площадь жилого помещения менее учетной нормы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552450"/>
            <a:ext cx="7354887" cy="355600"/>
          </a:xfrm>
        </p:spPr>
        <p:txBody>
          <a:bodyPr/>
          <a:lstStyle/>
          <a:p>
            <a:pPr eaLnBrk="1" hangingPunct="1"/>
            <a:endParaRPr lang="ru-RU" sz="1400" smtClean="0">
              <a:solidFill>
                <a:srgbClr val="FFFF00"/>
              </a:solidFill>
            </a:endParaRPr>
          </a:p>
        </p:txBody>
      </p:sp>
      <p:sp>
        <p:nvSpPr>
          <p:cNvPr id="19458" name="Объект 2"/>
          <p:cNvSpPr>
            <a:spLocks noGrp="1"/>
          </p:cNvSpPr>
          <p:nvPr>
            <p:ph idx="4294967295"/>
          </p:nvPr>
        </p:nvSpPr>
        <p:spPr>
          <a:xfrm>
            <a:off x="468313" y="260350"/>
            <a:ext cx="8229600" cy="5102225"/>
          </a:xfrm>
          <a:solidFill>
            <a:srgbClr val="336699"/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33CC33"/>
                </a:solidFill>
              </a:rPr>
              <a:t>Дети-сироты и дети, оставшиеся без попечения родителей, лица из числа детей-сирот и детей, оставшихся без попечения родителей, лица, которые относились к категории детей-сирот и детей, оставшихся без попечения родителей, лиц из числа детей-сирот и детей, оставшихся без попечения родителей, и достигли возраста 23 лет, которые подлежат обеспечению жилыми помещениями  муниципального специализированного жилищного фонда Новосильского района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accent2"/>
                </a:solidFill>
              </a:rPr>
              <a:t>Исключаются из списка по основаниям: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4294967295"/>
          </p:nvPr>
        </p:nvSpPr>
        <p:spPr>
          <a:xfrm>
            <a:off x="971550" y="1268413"/>
            <a:ext cx="8172450" cy="5589587"/>
          </a:xfrm>
        </p:spPr>
        <p:txBody>
          <a:bodyPr/>
          <a:lstStyle/>
          <a:p>
            <a:pPr marL="514350" indent="-514350"/>
            <a:r>
              <a:rPr lang="ru-RU" sz="2000" b="1" smtClean="0">
                <a:solidFill>
                  <a:schemeClr val="bg1"/>
                </a:solidFill>
              </a:rPr>
              <a:t> </a:t>
            </a:r>
            <a:r>
              <a:rPr lang="ru-RU" sz="2400" b="1" smtClean="0">
                <a:solidFill>
                  <a:schemeClr val="bg1"/>
                </a:solidFill>
              </a:rPr>
              <a:t>1) предоставление жилых помещений специализированного жилищного фонда по договорам найма специализированных жилых помещений;</a:t>
            </a:r>
          </a:p>
          <a:p>
            <a:pPr marL="514350" indent="-514350"/>
            <a:r>
              <a:rPr lang="ru-RU" sz="2400" b="1" smtClean="0">
                <a:solidFill>
                  <a:schemeClr val="bg1"/>
                </a:solidFill>
              </a:rPr>
              <a:t>2) утрата оснований для предоставления благоустроенных жилых помещений специализированного жилищного фонда по договорам найма специализированных жилых помещений;</a:t>
            </a:r>
          </a:p>
          <a:p>
            <a:pPr marL="514350" indent="-514350"/>
            <a:r>
              <a:rPr lang="ru-RU" sz="2400" b="1" smtClean="0">
                <a:solidFill>
                  <a:schemeClr val="bg1"/>
                </a:solidFill>
              </a:rPr>
              <a:t>3) включение в список в другом субъекте Российской Федерации в связи со сменой места жительства;</a:t>
            </a:r>
          </a:p>
          <a:p>
            <a:pPr marL="514350" indent="-514350"/>
            <a:r>
              <a:rPr lang="ru-RU" sz="2400" b="1" smtClean="0">
                <a:solidFill>
                  <a:schemeClr val="bg1"/>
                </a:solidFill>
              </a:rPr>
              <a:t>4) прекращение гражданства Российской Федерации в связи со сменой места жительства;</a:t>
            </a:r>
          </a:p>
          <a:p>
            <a:pPr marL="514350" indent="-514350"/>
            <a:r>
              <a:rPr lang="ru-RU" sz="2400" b="1" smtClean="0">
                <a:solidFill>
                  <a:schemeClr val="bg1"/>
                </a:solidFill>
              </a:rPr>
              <a:t>5) смерть или объявление умершим в порядке, установленном законодательством Российской Федерации</a:t>
            </a:r>
            <a:r>
              <a:rPr lang="ru-RU" sz="2400" smtClean="0">
                <a:solidFill>
                  <a:schemeClr val="bg1"/>
                </a:solidFill>
              </a:rPr>
              <a:t> </a:t>
            </a:r>
            <a:endParaRPr lang="ru-RU" sz="24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514350" indent="-514350" algn="ctr" eaLnBrk="1" hangingPunct="1">
              <a:buFont typeface="Arial" charset="0"/>
              <a:buNone/>
            </a:pPr>
            <a:endParaRPr lang="ru-RU" sz="2400" b="1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ОБЯЗАННОСТЬ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844675"/>
            <a:ext cx="8172450" cy="33845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700" i="1" smtClean="0">
                <a:solidFill>
                  <a:schemeClr val="accent2"/>
                </a:solidFill>
              </a:rPr>
              <a:t>Необходимо письменно извещать сектор опеки и попечительства</a:t>
            </a:r>
            <a:endParaRPr lang="ru-RU" sz="3700" i="1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700" i="1" smtClean="0"/>
              <a:t>     </a:t>
            </a:r>
            <a:r>
              <a:rPr lang="ru-RU" sz="2700" i="1" smtClean="0">
                <a:solidFill>
                  <a:srgbClr val="33CC33"/>
                </a:solidFill>
              </a:rPr>
              <a:t>обо всех изменениях состава семьи,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700" i="1" smtClean="0">
                <a:solidFill>
                  <a:srgbClr val="33CC33"/>
                </a:solidFill>
              </a:rPr>
              <a:t>перемене места жительства,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700" i="1" smtClean="0">
                <a:solidFill>
                  <a:srgbClr val="33CC33"/>
                </a:solidFill>
              </a:rPr>
              <a:t>возникновении или прекращении оснований для получения жилых помещений вне очереди с предоставлением соответствующих документов</a:t>
            </a:r>
            <a:endParaRPr lang="ru-RU" sz="2700" smtClean="0">
              <a:solidFill>
                <a:srgbClr val="33CC3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700" smtClean="0">
              <a:solidFill>
                <a:srgbClr val="33CC33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822</TotalTime>
  <Words>585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Arial Rounded MT Bold</vt:lpstr>
      <vt:lpstr>Wingdings</vt:lpstr>
      <vt:lpstr>Тема Office</vt:lpstr>
      <vt:lpstr>Слайд 1</vt:lpstr>
      <vt:lpstr>Слайд 2</vt:lpstr>
      <vt:lpstr>Закрепленное жилье</vt:lpstr>
      <vt:lpstr>Возврат детей в закрепленные жилые помещения возможен после:</vt:lpstr>
      <vt:lpstr>Несоответствие закрепленного жилья</vt:lpstr>
      <vt:lpstr>Критерии:</vt:lpstr>
      <vt:lpstr>Слайд 7</vt:lpstr>
      <vt:lpstr>Исключаются из списка по основаниям:</vt:lpstr>
      <vt:lpstr>ОБЯЗАННОСТЬ</vt:lpstr>
      <vt:lpstr>Основание для получения жилья</vt:lpstr>
      <vt:lpstr>Предоставление жилья</vt:lpstr>
      <vt:lpstr>Предоставление жилья</vt:lpstr>
      <vt:lpstr>Реализация права</vt:lpstr>
      <vt:lpstr>Договор найма муниципального специализированного            жилищного фонда Новосильского района </vt:lpstr>
      <vt:lpstr>Обязанности по договору: </vt:lpstr>
      <vt:lpstr>          Жилое помещение по договору найма специализированного            жилого помещения </vt:lpstr>
      <vt:lpstr>Договор социального найма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User</cp:lastModifiedBy>
  <cp:revision>47</cp:revision>
  <dcterms:created xsi:type="dcterms:W3CDTF">2012-08-03T12:49:07Z</dcterms:created>
  <dcterms:modified xsi:type="dcterms:W3CDTF">2021-04-07T07:43:11Z</dcterms:modified>
</cp:coreProperties>
</file>