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4.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7.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8.xml" ContentType="application/vnd.openxmlformats-officedocument.drawingml.chart+xml"/>
  <Override PartName="/ppt/charts/chart9.xml" ContentType="application/vnd.openxmlformats-officedocument.drawingml.chart+xml"/>
  <Override PartName="/ppt/drawings/drawing5.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3.xml" ContentType="application/vnd.openxmlformats-officedocument.drawingml.chart+xml"/>
  <Override PartName="/ppt/drawings/drawing6.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2.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3.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4.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25.xml" ContentType="application/vnd.openxmlformats-officedocument.drawingml.chart+xml"/>
  <Override PartName="/ppt/charts/chart26.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27.xml" ContentType="application/vnd.openxmlformats-officedocument.drawingml.chart+xml"/>
  <Override PartName="/ppt/drawings/drawing7.xml" ContentType="application/vnd.openxmlformats-officedocument.drawingml.chartshapes+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32.xml" ContentType="application/vnd.openxmlformats-officedocument.drawingml.chart+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50" r:id="rId1"/>
  </p:sldMasterIdLst>
  <p:notesMasterIdLst>
    <p:notesMasterId r:id="rId36"/>
  </p:notesMasterIdLst>
  <p:sldIdLst>
    <p:sldId id="256" r:id="rId2"/>
    <p:sldId id="329" r:id="rId3"/>
    <p:sldId id="337" r:id="rId4"/>
    <p:sldId id="338" r:id="rId5"/>
    <p:sldId id="336" r:id="rId6"/>
    <p:sldId id="334" r:id="rId7"/>
    <p:sldId id="291" r:id="rId8"/>
    <p:sldId id="308" r:id="rId9"/>
    <p:sldId id="293" r:id="rId10"/>
    <p:sldId id="292" r:id="rId11"/>
    <p:sldId id="294" r:id="rId12"/>
    <p:sldId id="295" r:id="rId13"/>
    <p:sldId id="296" r:id="rId14"/>
    <p:sldId id="299" r:id="rId15"/>
    <p:sldId id="300" r:id="rId16"/>
    <p:sldId id="301" r:id="rId17"/>
    <p:sldId id="305" r:id="rId18"/>
    <p:sldId id="302" r:id="rId19"/>
    <p:sldId id="307" r:id="rId20"/>
    <p:sldId id="311" r:id="rId21"/>
    <p:sldId id="312" r:id="rId22"/>
    <p:sldId id="313" r:id="rId23"/>
    <p:sldId id="314" r:id="rId24"/>
    <p:sldId id="315" r:id="rId25"/>
    <p:sldId id="316" r:id="rId26"/>
    <p:sldId id="318" r:id="rId27"/>
    <p:sldId id="319" r:id="rId28"/>
    <p:sldId id="320" r:id="rId29"/>
    <p:sldId id="321" r:id="rId30"/>
    <p:sldId id="323" r:id="rId31"/>
    <p:sldId id="325" r:id="rId32"/>
    <p:sldId id="326" r:id="rId33"/>
    <p:sldId id="335" r:id="rId34"/>
    <p:sldId id="282" r:id="rId35"/>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3366FF"/>
    <a:srgbClr val="66FF66"/>
    <a:srgbClr val="FFFF66"/>
    <a:srgbClr val="FF9900"/>
    <a:srgbClr val="CC0066"/>
    <a:srgbClr val="80008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92795" autoAdjust="0"/>
  </p:normalViewPr>
  <p:slideViewPr>
    <p:cSldViewPr>
      <p:cViewPr>
        <p:scale>
          <a:sx n="92" d="100"/>
          <a:sy n="92" d="100"/>
        </p:scale>
        <p:origin x="-1404" y="168"/>
      </p:cViewPr>
      <p:guideLst>
        <p:guide orient="horz" pos="2160"/>
        <p:guide pos="2880"/>
      </p:guideLst>
    </p:cSldViewPr>
  </p:slideViewPr>
  <p:outlineViewPr>
    <p:cViewPr>
      <p:scale>
        <a:sx n="33" d="100"/>
        <a:sy n="33" d="100"/>
      </p:scale>
      <p:origin x="0" y="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10"/>
      <c:rotY val="20"/>
      <c:depthPercent val="100"/>
      <c:rAngAx val="0"/>
      <c:perspective val="30"/>
    </c:view3D>
    <c:floor>
      <c:thickness val="0"/>
    </c:floor>
    <c:sideWall>
      <c:thickness val="0"/>
    </c:sideWall>
    <c:backWall>
      <c:thickness val="0"/>
    </c:backWall>
    <c:plotArea>
      <c:layout>
        <c:manualLayout>
          <c:layoutTarget val="inner"/>
          <c:xMode val="edge"/>
          <c:yMode val="edge"/>
          <c:x val="1.6033572027350514E-2"/>
          <c:y val="1.2597806592918249E-2"/>
          <c:w val="0.60395398648670362"/>
          <c:h val="0.86023444485004308"/>
        </c:manualLayout>
      </c:layout>
      <c:bar3DChart>
        <c:barDir val="col"/>
        <c:grouping val="standard"/>
        <c:varyColors val="0"/>
        <c:ser>
          <c:idx val="0"/>
          <c:order val="0"/>
          <c:tx>
            <c:strRef>
              <c:f>Лист1!$B$1</c:f>
              <c:strCache>
                <c:ptCount val="1"/>
                <c:pt idx="0">
                  <c:v>Профицит/Дефицит (-/+)</c:v>
                </c:pt>
              </c:strCache>
            </c:strRef>
          </c:tx>
          <c:invertIfNegative val="0"/>
          <c:dLbls>
            <c:dLbl>
              <c:idx val="2"/>
              <c:layout>
                <c:manualLayout>
                  <c:x val="0.11513936304165306"/>
                  <c:y val="3.359596585859838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2023 год</c:v>
                </c:pt>
                <c:pt idx="1">
                  <c:v>2024 год</c:v>
                </c:pt>
                <c:pt idx="2">
                  <c:v>2025 год</c:v>
                </c:pt>
              </c:strCache>
            </c:strRef>
          </c:cat>
          <c:val>
            <c:numRef>
              <c:f>Лист1!$B$2:$B$4</c:f>
              <c:numCache>
                <c:formatCode>#,##0.000</c:formatCode>
                <c:ptCount val="3"/>
                <c:pt idx="0">
                  <c:v>-690.67499999999995</c:v>
                </c:pt>
                <c:pt idx="1">
                  <c:v>1324.1769999999999</c:v>
                </c:pt>
                <c:pt idx="2">
                  <c:v>1048.33825</c:v>
                </c:pt>
              </c:numCache>
            </c:numRef>
          </c:val>
        </c:ser>
        <c:ser>
          <c:idx val="1"/>
          <c:order val="1"/>
          <c:tx>
            <c:strRef>
              <c:f>Лист1!$C$1</c:f>
              <c:strCache>
                <c:ptCount val="1"/>
                <c:pt idx="0">
                  <c:v>Доходы</c:v>
                </c:pt>
              </c:strCache>
            </c:strRef>
          </c:tx>
          <c:invertIfNegative val="0"/>
          <c:dLbls>
            <c:dLbl>
              <c:idx val="0"/>
              <c:layout>
                <c:manualLayout>
                  <c:x val="-4.5185521167987783E-2"/>
                  <c:y val="8.2603339432046244E-2"/>
                </c:manualLayout>
              </c:layout>
              <c:showLegendKey val="0"/>
              <c:showVal val="1"/>
              <c:showCatName val="0"/>
              <c:showSerName val="0"/>
              <c:showPercent val="0"/>
              <c:showBubbleSize val="0"/>
            </c:dLbl>
            <c:dLbl>
              <c:idx val="1"/>
              <c:layout>
                <c:manualLayout>
                  <c:x val="-1.8948766941414227E-2"/>
                  <c:y val="0.10716108899292492"/>
                </c:manualLayout>
              </c:layout>
              <c:showLegendKey val="0"/>
              <c:showVal val="1"/>
              <c:showCatName val="0"/>
              <c:showSerName val="0"/>
              <c:showPercent val="0"/>
              <c:showBubbleSize val="0"/>
            </c:dLbl>
            <c:dLbl>
              <c:idx val="2"/>
              <c:layout>
                <c:manualLayout>
                  <c:x val="1.4575974570318635E-3"/>
                  <c:y val="0.14734649736527208"/>
                </c:manualLayout>
              </c:layout>
              <c:showLegendKey val="0"/>
              <c:showVal val="1"/>
              <c:showCatName val="0"/>
              <c:showSerName val="0"/>
              <c:showPercent val="0"/>
              <c:showBubbleSize val="0"/>
            </c:dLbl>
            <c:dLbl>
              <c:idx val="3"/>
              <c:layout>
                <c:manualLayout>
                  <c:x val="1.4575974570318635E-3"/>
                  <c:y val="0.17190424692615044"/>
                </c:manualLayout>
              </c:layout>
              <c:showLegendKey val="0"/>
              <c:showVal val="1"/>
              <c:showCatName val="0"/>
              <c:showSerName val="0"/>
              <c:showPercent val="0"/>
              <c:showBubbleSize val="0"/>
            </c:dLbl>
            <c:dLbl>
              <c:idx val="4"/>
              <c:layout>
                <c:manualLayout>
                  <c:x val="1.8948766941414227E-2"/>
                  <c:y val="8.260333943204624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2023 год</c:v>
                </c:pt>
                <c:pt idx="1">
                  <c:v>2024 год</c:v>
                </c:pt>
                <c:pt idx="2">
                  <c:v>2025 год</c:v>
                </c:pt>
              </c:strCache>
            </c:strRef>
          </c:cat>
          <c:val>
            <c:numRef>
              <c:f>Лист1!$C$2:$C$4</c:f>
              <c:numCache>
                <c:formatCode>#,##0.000</c:formatCode>
                <c:ptCount val="3"/>
                <c:pt idx="0">
                  <c:v>274309.03062999999</c:v>
                </c:pt>
                <c:pt idx="1">
                  <c:v>209947.56581</c:v>
                </c:pt>
                <c:pt idx="2">
                  <c:v>204240.92483999999</c:v>
                </c:pt>
              </c:numCache>
            </c:numRef>
          </c:val>
        </c:ser>
        <c:ser>
          <c:idx val="2"/>
          <c:order val="2"/>
          <c:tx>
            <c:strRef>
              <c:f>Лист1!$D$1</c:f>
              <c:strCache>
                <c:ptCount val="1"/>
                <c:pt idx="0">
                  <c:v>Расходы</c:v>
                </c:pt>
              </c:strCache>
            </c:strRef>
          </c:tx>
          <c:invertIfNegative val="0"/>
          <c:dLbls>
            <c:dLbl>
              <c:idx val="2"/>
              <c:layout>
                <c:manualLayout>
                  <c:x val="3.9351427874995404E-2"/>
                  <c:y val="2.9396325459317585E-2"/>
                </c:manualLayout>
              </c:layout>
              <c:showLegendKey val="0"/>
              <c:showVal val="1"/>
              <c:showCatName val="0"/>
              <c:showSerName val="0"/>
              <c:showPercent val="0"/>
              <c:showBubbleSize val="0"/>
            </c:dLbl>
            <c:dLbl>
              <c:idx val="4"/>
              <c:layout>
                <c:manualLayout>
                  <c:x val="4.6643118625019513E-2"/>
                  <c:y val="6.697568062057803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2023 год</c:v>
                </c:pt>
                <c:pt idx="1">
                  <c:v>2024 год</c:v>
                </c:pt>
                <c:pt idx="2">
                  <c:v>2025 год</c:v>
                </c:pt>
              </c:strCache>
            </c:strRef>
          </c:cat>
          <c:val>
            <c:numRef>
              <c:f>Лист1!$D$2:$D$4</c:f>
              <c:numCache>
                <c:formatCode>#,##0.000</c:formatCode>
                <c:ptCount val="3"/>
                <c:pt idx="0">
                  <c:v>273618.35563000001</c:v>
                </c:pt>
                <c:pt idx="1">
                  <c:v>211271.58351</c:v>
                </c:pt>
                <c:pt idx="2">
                  <c:v>205289.26308999999</c:v>
                </c:pt>
              </c:numCache>
            </c:numRef>
          </c:val>
        </c:ser>
        <c:dLbls>
          <c:showLegendKey val="0"/>
          <c:showVal val="0"/>
          <c:showCatName val="0"/>
          <c:showSerName val="0"/>
          <c:showPercent val="0"/>
          <c:showBubbleSize val="0"/>
        </c:dLbls>
        <c:gapWidth val="150"/>
        <c:shape val="box"/>
        <c:axId val="165324288"/>
        <c:axId val="165325824"/>
        <c:axId val="172476608"/>
      </c:bar3DChart>
      <c:catAx>
        <c:axId val="165324288"/>
        <c:scaling>
          <c:orientation val="minMax"/>
        </c:scaling>
        <c:delete val="0"/>
        <c:axPos val="b"/>
        <c:numFmt formatCode="General" sourceLinked="1"/>
        <c:majorTickMark val="out"/>
        <c:minorTickMark val="none"/>
        <c:tickLblPos val="nextTo"/>
        <c:crossAx val="165325824"/>
        <c:crosses val="autoZero"/>
        <c:auto val="1"/>
        <c:lblAlgn val="ctr"/>
        <c:lblOffset val="100"/>
        <c:noMultiLvlLbl val="0"/>
      </c:catAx>
      <c:valAx>
        <c:axId val="165325824"/>
        <c:scaling>
          <c:orientation val="minMax"/>
        </c:scaling>
        <c:delete val="1"/>
        <c:axPos val="l"/>
        <c:majorGridlines/>
        <c:numFmt formatCode="#,##0.000" sourceLinked="1"/>
        <c:majorTickMark val="out"/>
        <c:minorTickMark val="none"/>
        <c:tickLblPos val="nextTo"/>
        <c:crossAx val="165324288"/>
        <c:crosses val="autoZero"/>
        <c:crossBetween val="between"/>
      </c:valAx>
      <c:serAx>
        <c:axId val="172476608"/>
        <c:scaling>
          <c:orientation val="minMax"/>
        </c:scaling>
        <c:delete val="1"/>
        <c:axPos val="b"/>
        <c:majorTickMark val="out"/>
        <c:minorTickMark val="none"/>
        <c:tickLblPos val="nextTo"/>
        <c:crossAx val="165325824"/>
        <c:crosses val="autoZero"/>
      </c:serAx>
    </c:plotArea>
    <c:legend>
      <c:legendPos val="r"/>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6345318024845682"/>
          <c:y val="0.23926342540515766"/>
          <c:w val="0.71710868728607002"/>
          <c:h val="0.70489466594453476"/>
        </c:manualLayout>
      </c:layout>
      <c:pieChart>
        <c:varyColors val="1"/>
        <c:ser>
          <c:idx val="0"/>
          <c:order val="0"/>
          <c:tx>
            <c:strRef>
              <c:f>Лист1!$B$1</c:f>
              <c:strCache>
                <c:ptCount val="1"/>
                <c:pt idx="0">
                  <c:v>Продажи</c:v>
                </c:pt>
              </c:strCache>
            </c:strRef>
          </c:tx>
          <c:explosion val="16"/>
          <c:dPt>
            <c:idx val="0"/>
            <c:bubble3D val="0"/>
          </c:dPt>
          <c:dPt>
            <c:idx val="1"/>
            <c:bubble3D val="0"/>
          </c:dPt>
          <c:dLbls>
            <c:dLbl>
              <c:idx val="0"/>
              <c:layout/>
              <c:showLegendKey val="0"/>
              <c:showVal val="1"/>
              <c:showCatName val="0"/>
              <c:showSerName val="0"/>
              <c:showPercent val="0"/>
              <c:showBubbleSize val="0"/>
            </c:dLbl>
            <c:txPr>
              <a:bodyPr/>
              <a:lstStyle/>
              <a:p>
                <a:pPr>
                  <a:defRPr sz="1100"/>
                </a:pPr>
                <a:endParaRPr lang="ru-RU"/>
              </a:p>
            </c:txPr>
            <c:showLegendKey val="0"/>
            <c:showVal val="0"/>
            <c:showCatName val="0"/>
            <c:showSerName val="0"/>
            <c:showPercent val="0"/>
            <c:showBubbleSize val="0"/>
          </c:dLbls>
          <c:cat>
            <c:strRef>
              <c:f>Лист1!$A$2:$A$3</c:f>
              <c:strCache>
                <c:ptCount val="2"/>
                <c:pt idx="0">
                  <c:v>Кв. 1</c:v>
                </c:pt>
                <c:pt idx="1">
                  <c:v>Кв. 2</c:v>
                </c:pt>
              </c:strCache>
            </c:strRef>
          </c:cat>
          <c:val>
            <c:numRef>
              <c:f>Лист1!$B$2:$B$3</c:f>
              <c:numCache>
                <c:formatCode>General</c:formatCode>
                <c:ptCount val="2"/>
                <c:pt idx="0">
                  <c:v>48.3</c:v>
                </c:pt>
                <c:pt idx="1">
                  <c:v>51.7</c:v>
                </c:pt>
              </c:numCache>
            </c:numRef>
          </c:val>
        </c:ser>
        <c:dLbls>
          <c:showLegendKey val="0"/>
          <c:showVal val="0"/>
          <c:showCatName val="0"/>
          <c:showSerName val="0"/>
          <c:showPercent val="0"/>
          <c:showBubbleSize val="0"/>
          <c:showLeaderLines val="1"/>
        </c:dLbls>
        <c:firstSliceAng val="0"/>
      </c:pieChart>
      <c:spPr>
        <a:noFill/>
        <a:ln w="25396">
          <a:noFill/>
        </a:ln>
      </c:spPr>
    </c:plotArea>
    <c:plotVisOnly val="1"/>
    <c:dispBlanksAs val="zero"/>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pieChart>
        <c:varyColors val="1"/>
        <c:ser>
          <c:idx val="0"/>
          <c:order val="0"/>
          <c:tx>
            <c:strRef>
              <c:f>Лист1!$B$1</c:f>
              <c:strCache>
                <c:ptCount val="1"/>
                <c:pt idx="0">
                  <c:v>Продажи</c:v>
                </c:pt>
              </c:strCache>
            </c:strRef>
          </c:tx>
          <c:explosion val="25"/>
          <c:dPt>
            <c:idx val="0"/>
            <c:bubble3D val="0"/>
          </c:dPt>
          <c:dPt>
            <c:idx val="1"/>
            <c:bubble3D val="0"/>
          </c:dPt>
          <c:dLbls>
            <c:dLbl>
              <c:idx val="0"/>
              <c:layout/>
              <c:showLegendKey val="0"/>
              <c:showVal val="1"/>
              <c:showCatName val="0"/>
              <c:showSerName val="0"/>
              <c:showPercent val="0"/>
              <c:showBubbleSize val="0"/>
            </c:dLbl>
            <c:txPr>
              <a:bodyPr/>
              <a:lstStyle/>
              <a:p>
                <a:pPr>
                  <a:defRPr sz="1100"/>
                </a:pPr>
                <a:endParaRPr lang="ru-RU"/>
              </a:p>
            </c:txPr>
            <c:showLegendKey val="0"/>
            <c:showVal val="0"/>
            <c:showCatName val="0"/>
            <c:showSerName val="0"/>
            <c:showPercent val="0"/>
            <c:showBubbleSize val="0"/>
          </c:dLbls>
          <c:cat>
            <c:strRef>
              <c:f>Лист1!$A$2:$A$3</c:f>
              <c:strCache>
                <c:ptCount val="2"/>
                <c:pt idx="0">
                  <c:v>Кв. 1</c:v>
                </c:pt>
                <c:pt idx="1">
                  <c:v>Кв. 2</c:v>
                </c:pt>
              </c:strCache>
            </c:strRef>
          </c:cat>
          <c:val>
            <c:numRef>
              <c:f>Лист1!$B$2:$B$3</c:f>
              <c:numCache>
                <c:formatCode>General</c:formatCode>
                <c:ptCount val="2"/>
                <c:pt idx="0">
                  <c:v>49.6</c:v>
                </c:pt>
                <c:pt idx="1">
                  <c:v>50.4</c:v>
                </c:pt>
              </c:numCache>
            </c:numRef>
          </c:val>
        </c:ser>
        <c:dLbls>
          <c:showLegendKey val="0"/>
          <c:showVal val="0"/>
          <c:showCatName val="0"/>
          <c:showSerName val="0"/>
          <c:showPercent val="0"/>
          <c:showBubbleSize val="0"/>
          <c:showLeaderLines val="1"/>
        </c:dLbls>
        <c:firstSliceAng val="0"/>
      </c:pieChart>
      <c:spPr>
        <a:noFill/>
        <a:ln w="25420">
          <a:noFill/>
        </a:ln>
      </c:spPr>
    </c:plotArea>
    <c:plotVisOnly val="1"/>
    <c:dispBlanksAs val="zero"/>
    <c:showDLblsOverMax val="0"/>
  </c:chart>
  <c:txPr>
    <a:bodyPr/>
    <a:lstStyle/>
    <a:p>
      <a:pPr>
        <a:defRPr sz="1803"/>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2023 год</c:v>
                </c:pt>
                <c:pt idx="1">
                  <c:v>2024 год</c:v>
                </c:pt>
                <c:pt idx="2">
                  <c:v>2025 год</c:v>
                </c:pt>
              </c:strCache>
            </c:strRef>
          </c:cat>
          <c:val>
            <c:numRef>
              <c:f>Лист1!$B$2:$B$4</c:f>
              <c:numCache>
                <c:formatCode>General</c:formatCode>
                <c:ptCount val="3"/>
                <c:pt idx="0">
                  <c:v>5121.5</c:v>
                </c:pt>
                <c:pt idx="1">
                  <c:v>5408.14</c:v>
                </c:pt>
                <c:pt idx="2">
                  <c:v>5674.43</c:v>
                </c:pt>
              </c:numCache>
            </c:numRef>
          </c:val>
        </c:ser>
        <c:dLbls>
          <c:showLegendKey val="0"/>
          <c:showVal val="0"/>
          <c:showCatName val="0"/>
          <c:showSerName val="0"/>
          <c:showPercent val="0"/>
          <c:showBubbleSize val="0"/>
        </c:dLbls>
        <c:gapWidth val="150"/>
        <c:shape val="box"/>
        <c:axId val="162384512"/>
        <c:axId val="162394496"/>
        <c:axId val="0"/>
      </c:bar3DChart>
      <c:catAx>
        <c:axId val="162384512"/>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62394496"/>
        <c:crosses val="autoZero"/>
        <c:auto val="1"/>
        <c:lblAlgn val="ctr"/>
        <c:lblOffset val="100"/>
        <c:noMultiLvlLbl val="0"/>
      </c:catAx>
      <c:valAx>
        <c:axId val="162394496"/>
        <c:scaling>
          <c:orientation val="minMax"/>
        </c:scaling>
        <c:delete val="0"/>
        <c:axPos val="l"/>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62384512"/>
        <c:crosses val="autoZero"/>
        <c:crossBetween val="between"/>
      </c:valAx>
      <c:spPr>
        <a:noFill/>
        <a:ln w="25369">
          <a:noFill/>
        </a:ln>
      </c:spPr>
    </c:plotArea>
    <c:plotVisOnly val="1"/>
    <c:dispBlanksAs val="gap"/>
    <c:showDLblsOverMax val="0"/>
  </c:chart>
  <c:txPr>
    <a:bodyPr/>
    <a:lstStyle/>
    <a:p>
      <a:pPr>
        <a:defRPr sz="1794"/>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6609265637151425E-2"/>
          <c:y val="3.5259414486200805E-2"/>
          <c:w val="0.80445283857349181"/>
          <c:h val="0.8069003459717774"/>
        </c:manualLayout>
      </c:layout>
      <c:pie3DChart>
        <c:varyColors val="1"/>
        <c:ser>
          <c:idx val="0"/>
          <c:order val="0"/>
          <c:tx>
            <c:strRef>
              <c:f>Лист1!$B$1</c:f>
              <c:strCache>
                <c:ptCount val="1"/>
                <c:pt idx="0">
                  <c:v>Продажи</c:v>
                </c:pt>
              </c:strCache>
            </c:strRef>
          </c:tx>
          <c:dPt>
            <c:idx val="0"/>
            <c:bubble3D val="0"/>
            <c:explosion val="93"/>
          </c:dPt>
          <c:dPt>
            <c:idx val="1"/>
            <c:bubble3D val="0"/>
          </c:dPt>
          <c:dLbls>
            <c:dLbl>
              <c:idx val="0"/>
              <c:layout>
                <c:manualLayout>
                  <c:x val="-1.9384553033811883E-2"/>
                  <c:y val="-1.7257915086830094E-2"/>
                </c:manualLayout>
              </c:layout>
              <c:showLegendKey val="0"/>
              <c:showVal val="1"/>
              <c:showCatName val="0"/>
              <c:showSerName val="0"/>
              <c:showPercent val="0"/>
              <c:showBubbleSize val="0"/>
            </c:dLbl>
            <c:dLbl>
              <c:idx val="1"/>
              <c:delete val="1"/>
            </c:dLbl>
            <c:txPr>
              <a:bodyPr/>
              <a:lstStyle/>
              <a:p>
                <a:pPr>
                  <a:defRPr sz="12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Лист1!$A$2:$A$3</c:f>
              <c:strCache>
                <c:ptCount val="2"/>
                <c:pt idx="0">
                  <c:v>Кв. 1</c:v>
                </c:pt>
                <c:pt idx="1">
                  <c:v>Кв. 2</c:v>
                </c:pt>
              </c:strCache>
            </c:strRef>
          </c:cat>
          <c:val>
            <c:numRef>
              <c:f>Лист1!$B$2:$B$3</c:f>
              <c:numCache>
                <c:formatCode>General</c:formatCode>
                <c:ptCount val="2"/>
                <c:pt idx="0">
                  <c:v>12.2</c:v>
                </c:pt>
                <c:pt idx="1">
                  <c:v>91.9</c:v>
                </c:pt>
              </c:numCache>
            </c:numRef>
          </c:val>
        </c:ser>
        <c:dLbls>
          <c:showLegendKey val="0"/>
          <c:showVal val="0"/>
          <c:showCatName val="0"/>
          <c:showSerName val="0"/>
          <c:showPercent val="0"/>
          <c:showBubbleSize val="0"/>
          <c:showLeaderLines val="1"/>
        </c:dLbls>
      </c:pie3DChart>
      <c:spPr>
        <a:noFill/>
        <a:ln w="25398">
          <a:noFill/>
        </a:ln>
      </c:spPr>
    </c:plotArea>
    <c:plotVisOnly val="1"/>
    <c:dispBlanksAs val="zero"/>
    <c:showDLblsOverMax val="0"/>
  </c:chart>
  <c:txPr>
    <a:bodyPr/>
    <a:lstStyle/>
    <a:p>
      <a:pPr>
        <a:defRPr sz="1794"/>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dPt>
            <c:idx val="0"/>
            <c:bubble3D val="0"/>
            <c:explosion val="101"/>
          </c:dPt>
          <c:dPt>
            <c:idx val="1"/>
            <c:bubble3D val="0"/>
          </c:dPt>
          <c:dLbls>
            <c:dLbl>
              <c:idx val="1"/>
              <c:delete val="1"/>
            </c:dLbl>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Лист1!$A$2:$A$3</c:f>
              <c:strCache>
                <c:ptCount val="2"/>
                <c:pt idx="0">
                  <c:v>Кв. 1</c:v>
                </c:pt>
                <c:pt idx="1">
                  <c:v>Кв. 2</c:v>
                </c:pt>
              </c:strCache>
            </c:strRef>
          </c:cat>
          <c:val>
            <c:numRef>
              <c:f>Лист1!$B$2:$B$3</c:f>
              <c:numCache>
                <c:formatCode>General</c:formatCode>
                <c:ptCount val="2"/>
                <c:pt idx="0">
                  <c:v>15.2</c:v>
                </c:pt>
                <c:pt idx="1">
                  <c:v>84.8</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4.9620940297282833E-2"/>
          <c:y val="0.11019283746556474"/>
          <c:w val="0.87870436816219755"/>
          <c:h val="0.75757575757575757"/>
        </c:manualLayout>
      </c:layout>
      <c:pie3DChart>
        <c:varyColors val="1"/>
        <c:ser>
          <c:idx val="0"/>
          <c:order val="0"/>
          <c:tx>
            <c:strRef>
              <c:f>Лист1!$B$1</c:f>
              <c:strCache>
                <c:ptCount val="1"/>
                <c:pt idx="0">
                  <c:v>Продажи</c:v>
                </c:pt>
              </c:strCache>
            </c:strRef>
          </c:tx>
          <c:explosion val="20"/>
          <c:dPt>
            <c:idx val="0"/>
            <c:bubble3D val="0"/>
            <c:explosion val="156"/>
          </c:dPt>
          <c:dPt>
            <c:idx val="1"/>
            <c:bubble3D val="0"/>
          </c:dPt>
          <c:dLbls>
            <c:dLbl>
              <c:idx val="1"/>
              <c:delete val="1"/>
            </c:dLbl>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Лист1!$A$2:$A$3</c:f>
              <c:strCache>
                <c:ptCount val="2"/>
                <c:pt idx="0">
                  <c:v>Кв. 1</c:v>
                </c:pt>
                <c:pt idx="1">
                  <c:v>Кв. 2</c:v>
                </c:pt>
              </c:strCache>
            </c:strRef>
          </c:cat>
          <c:val>
            <c:numRef>
              <c:f>Лист1!$B$2:$B$3</c:f>
              <c:numCache>
                <c:formatCode>General</c:formatCode>
                <c:ptCount val="2"/>
                <c:pt idx="0">
                  <c:v>14.8</c:v>
                </c:pt>
                <c:pt idx="1">
                  <c:v>90.9</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2023 год</c:v>
                </c:pt>
                <c:pt idx="1">
                  <c:v>2024 год</c:v>
                </c:pt>
                <c:pt idx="2">
                  <c:v>2025 год</c:v>
                </c:pt>
              </c:strCache>
            </c:strRef>
          </c:cat>
          <c:val>
            <c:numRef>
              <c:f>Лист1!$B$2:$B$4</c:f>
              <c:numCache>
                <c:formatCode>General</c:formatCode>
                <c:ptCount val="3"/>
                <c:pt idx="0">
                  <c:v>15248</c:v>
                </c:pt>
                <c:pt idx="1">
                  <c:v>15524</c:v>
                </c:pt>
                <c:pt idx="2">
                  <c:v>15696</c:v>
                </c:pt>
              </c:numCache>
            </c:numRef>
          </c:val>
        </c:ser>
        <c:dLbls>
          <c:showLegendKey val="0"/>
          <c:showVal val="0"/>
          <c:showCatName val="0"/>
          <c:showSerName val="0"/>
          <c:showPercent val="0"/>
          <c:showBubbleSize val="0"/>
        </c:dLbls>
        <c:gapWidth val="150"/>
        <c:shape val="cone"/>
        <c:axId val="163101312"/>
        <c:axId val="163103104"/>
        <c:axId val="0"/>
      </c:bar3DChart>
      <c:catAx>
        <c:axId val="163101312"/>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63103104"/>
        <c:crosses val="autoZero"/>
        <c:auto val="1"/>
        <c:lblAlgn val="ctr"/>
        <c:lblOffset val="100"/>
        <c:noMultiLvlLbl val="0"/>
      </c:catAx>
      <c:valAx>
        <c:axId val="163103104"/>
        <c:scaling>
          <c:orientation val="minMax"/>
        </c:scaling>
        <c:delete val="0"/>
        <c:axPos val="l"/>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63101312"/>
        <c:crosses val="autoZero"/>
        <c:crossBetween val="between"/>
      </c:valAx>
      <c:spPr>
        <a:noFill/>
        <a:ln w="25409">
          <a:noFill/>
        </a:ln>
      </c:spPr>
    </c:plotArea>
    <c:plotVisOnly val="1"/>
    <c:dispBlanksAs val="gap"/>
    <c:showDLblsOverMax val="0"/>
  </c:chart>
  <c:txPr>
    <a:bodyPr/>
    <a:lstStyle/>
    <a:p>
      <a:pPr>
        <a:defRPr sz="1803"/>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dLbls>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2023 год</c:v>
                </c:pt>
                <c:pt idx="1">
                  <c:v>2024 год</c:v>
                </c:pt>
                <c:pt idx="2">
                  <c:v>2025 год</c:v>
                </c:pt>
              </c:strCache>
            </c:strRef>
          </c:cat>
          <c:val>
            <c:numRef>
              <c:f>Лист1!$B$2:$B$4</c:f>
              <c:numCache>
                <c:formatCode>General</c:formatCode>
                <c:ptCount val="3"/>
                <c:pt idx="0">
                  <c:v>1240</c:v>
                </c:pt>
                <c:pt idx="1">
                  <c:v>1260</c:v>
                </c:pt>
                <c:pt idx="2">
                  <c:v>1280</c:v>
                </c:pt>
              </c:numCache>
            </c:numRef>
          </c:val>
        </c:ser>
        <c:dLbls>
          <c:showLegendKey val="0"/>
          <c:showVal val="0"/>
          <c:showCatName val="0"/>
          <c:showSerName val="0"/>
          <c:showPercent val="0"/>
          <c:showBubbleSize val="0"/>
        </c:dLbls>
        <c:gapWidth val="150"/>
        <c:shape val="pyramid"/>
        <c:axId val="163383936"/>
        <c:axId val="163385728"/>
        <c:axId val="0"/>
      </c:bar3DChart>
      <c:catAx>
        <c:axId val="163383936"/>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63385728"/>
        <c:crosses val="autoZero"/>
        <c:auto val="1"/>
        <c:lblAlgn val="ctr"/>
        <c:lblOffset val="100"/>
        <c:noMultiLvlLbl val="0"/>
      </c:catAx>
      <c:valAx>
        <c:axId val="163385728"/>
        <c:scaling>
          <c:orientation val="minMax"/>
        </c:scaling>
        <c:delete val="0"/>
        <c:axPos val="l"/>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63383936"/>
        <c:crosses val="autoZero"/>
        <c:crossBetween val="between"/>
      </c:valAx>
      <c:spPr>
        <a:noFill/>
        <a:ln w="25392">
          <a:noFill/>
        </a:ln>
      </c:spPr>
    </c:plotArea>
    <c:plotVisOnly val="1"/>
    <c:dispBlanksAs val="gap"/>
    <c:showDLblsOverMax val="0"/>
  </c:chart>
  <c:txPr>
    <a:bodyPr/>
    <a:lstStyle/>
    <a:p>
      <a:pPr>
        <a:defRPr sz="1797"/>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explosion val="25"/>
          <c:dPt>
            <c:idx val="0"/>
            <c:bubble3D val="0"/>
          </c:dPt>
          <c:dPt>
            <c:idx val="1"/>
            <c:bubble3D val="0"/>
            <c:explosion val="45"/>
          </c:dPt>
          <c:cat>
            <c:strRef>
              <c:f>Лист1!$A$2:$A$3</c:f>
              <c:strCache>
                <c:ptCount val="2"/>
                <c:pt idx="0">
                  <c:v>Кв. 1</c:v>
                </c:pt>
                <c:pt idx="1">
                  <c:v>Кв. 2</c:v>
                </c:pt>
              </c:strCache>
            </c:strRef>
          </c:cat>
          <c:val>
            <c:numRef>
              <c:f>Лист1!$B$2:$B$3</c:f>
              <c:numCache>
                <c:formatCode>General</c:formatCode>
                <c:ptCount val="2"/>
                <c:pt idx="0">
                  <c:v>1</c:v>
                </c:pt>
                <c:pt idx="1">
                  <c:v>98.7</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4.129517269185997E-2"/>
          <c:y val="0.11136890951276102"/>
          <c:w val="0.9174096546162801"/>
          <c:h val="0.79582366589327147"/>
        </c:manualLayout>
      </c:layout>
      <c:pie3DChart>
        <c:varyColors val="1"/>
        <c:ser>
          <c:idx val="0"/>
          <c:order val="0"/>
          <c:tx>
            <c:strRef>
              <c:f>Лист1!$B$1</c:f>
              <c:strCache>
                <c:ptCount val="1"/>
                <c:pt idx="0">
                  <c:v>Продажи</c:v>
                </c:pt>
              </c:strCache>
            </c:strRef>
          </c:tx>
          <c:dPt>
            <c:idx val="0"/>
            <c:bubble3D val="0"/>
          </c:dPt>
          <c:dPt>
            <c:idx val="1"/>
            <c:bubble3D val="0"/>
          </c:dPt>
          <c:cat>
            <c:strRef>
              <c:f>Лист1!$A$2:$A$3</c:f>
              <c:strCache>
                <c:ptCount val="2"/>
                <c:pt idx="0">
                  <c:v>Кв. 1</c:v>
                </c:pt>
                <c:pt idx="1">
                  <c:v>Кв. 2</c:v>
                </c:pt>
              </c:strCache>
            </c:strRef>
          </c:cat>
          <c:val>
            <c:numRef>
              <c:f>Лист1!$B$2:$B$3</c:f>
              <c:numCache>
                <c:formatCode>General</c:formatCode>
                <c:ptCount val="2"/>
                <c:pt idx="0">
                  <c:v>1.4</c:v>
                </c:pt>
                <c:pt idx="1">
                  <c:v>98.6</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bar"/>
        <c:grouping val="clustered"/>
        <c:varyColors val="0"/>
        <c:dLbls>
          <c:showLegendKey val="0"/>
          <c:showVal val="0"/>
          <c:showCatName val="0"/>
          <c:showSerName val="0"/>
          <c:showPercent val="0"/>
          <c:showBubbleSize val="0"/>
        </c:dLbls>
        <c:gapWidth val="150"/>
        <c:shape val="box"/>
        <c:axId val="172385408"/>
        <c:axId val="172386944"/>
        <c:axId val="0"/>
      </c:bar3DChart>
      <c:catAx>
        <c:axId val="172385408"/>
        <c:scaling>
          <c:orientation val="minMax"/>
        </c:scaling>
        <c:delete val="0"/>
        <c:axPos val="l"/>
        <c:numFmt formatCode="General" sourceLinked="1"/>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72386944"/>
        <c:crosses val="autoZero"/>
        <c:auto val="1"/>
        <c:lblAlgn val="ctr"/>
        <c:lblOffset val="100"/>
        <c:noMultiLvlLbl val="0"/>
      </c:catAx>
      <c:valAx>
        <c:axId val="172386944"/>
        <c:scaling>
          <c:orientation val="minMax"/>
          <c:max val="70000"/>
        </c:scaling>
        <c:delete val="0"/>
        <c:axPos val="b"/>
        <c:majorGridlines/>
        <c:numFmt formatCode="General" sourceLinked="1"/>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72385408"/>
        <c:crosses val="autoZero"/>
        <c:crossBetween val="between"/>
      </c:valAx>
      <c:dTable>
        <c:showHorzBorder val="1"/>
        <c:showVertBorder val="1"/>
        <c:showOutline val="1"/>
        <c:showKeys val="1"/>
      </c:dTable>
      <c:spPr>
        <a:noFill/>
        <a:ln w="25393">
          <a:noFill/>
        </a:ln>
      </c:spPr>
    </c:plotArea>
    <c:plotVisOnly val="1"/>
    <c:dispBlanksAs val="gap"/>
    <c:showDLblsOverMax val="0"/>
  </c:chart>
  <c:txPr>
    <a:bodyPr/>
    <a:lstStyle/>
    <a:p>
      <a:pPr>
        <a:defRPr sz="2303"/>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5.8800780858774077E-2"/>
          <c:y val="9.7023119560680424E-2"/>
          <c:w val="0.93191488532141953"/>
          <c:h val="0.80595376087863912"/>
        </c:manualLayout>
      </c:layout>
      <c:pie3DChart>
        <c:varyColors val="1"/>
        <c:ser>
          <c:idx val="0"/>
          <c:order val="0"/>
          <c:tx>
            <c:strRef>
              <c:f>Лист1!$B$1</c:f>
              <c:strCache>
                <c:ptCount val="1"/>
                <c:pt idx="0">
                  <c:v>Продажи</c:v>
                </c:pt>
              </c:strCache>
            </c:strRef>
          </c:tx>
          <c:explosion val="43"/>
          <c:dPt>
            <c:idx val="0"/>
            <c:bubble3D val="0"/>
          </c:dPt>
          <c:dPt>
            <c:idx val="1"/>
            <c:bubble3D val="0"/>
          </c:dPt>
          <c:cat>
            <c:strRef>
              <c:f>Лист1!$A$2:$A$3</c:f>
              <c:strCache>
                <c:ptCount val="2"/>
                <c:pt idx="0">
                  <c:v>Кв. 1</c:v>
                </c:pt>
                <c:pt idx="1">
                  <c:v>Кв. 2</c:v>
                </c:pt>
              </c:strCache>
            </c:strRef>
          </c:cat>
          <c:val>
            <c:numRef>
              <c:f>Лист1!$B$2:$B$3</c:f>
              <c:numCache>
                <c:formatCode>General</c:formatCode>
                <c:ptCount val="2"/>
                <c:pt idx="0">
                  <c:v>1.4</c:v>
                </c:pt>
                <c:pt idx="1">
                  <c:v>98.6</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3368748501628497"/>
          <c:y val="0"/>
          <c:w val="0.76040893117139063"/>
          <c:h val="1"/>
        </c:manualLayout>
      </c:layout>
      <c:pieChart>
        <c:varyColors val="1"/>
        <c:ser>
          <c:idx val="0"/>
          <c:order val="0"/>
          <c:tx>
            <c:strRef>
              <c:f>Лист1!$B$1</c:f>
              <c:strCache>
                <c:ptCount val="1"/>
                <c:pt idx="0">
                  <c:v>Продажи</c:v>
                </c:pt>
              </c:strCache>
            </c:strRef>
          </c:tx>
          <c:explosion val="25"/>
          <c:dPt>
            <c:idx val="0"/>
            <c:bubble3D val="0"/>
          </c:dPt>
          <c:dPt>
            <c:idx val="1"/>
            <c:bubble3D val="0"/>
          </c:dPt>
          <c:dPt>
            <c:idx val="2"/>
            <c:bubble3D val="0"/>
          </c:dPt>
          <c:dPt>
            <c:idx val="3"/>
            <c:bubble3D val="0"/>
          </c:dPt>
          <c:dPt>
            <c:idx val="4"/>
            <c:bubble3D val="0"/>
          </c:dPt>
          <c:dLbls>
            <c:dLbl>
              <c:idx val="1"/>
              <c:layout>
                <c:manualLayout>
                  <c:x val="-0.41450199113248182"/>
                  <c:y val="0.27911866517459666"/>
                </c:manualLayout>
              </c:layout>
              <c:showLegendKey val="0"/>
              <c:showVal val="1"/>
              <c:showCatName val="0"/>
              <c:showSerName val="0"/>
              <c:showPercent val="0"/>
              <c:showBubbleSize val="0"/>
            </c:dLbl>
            <c:txPr>
              <a:bodyPr/>
              <a:lstStyle/>
              <a:p>
                <a:pPr>
                  <a:defRPr sz="1100"/>
                </a:pPr>
                <a:endParaRPr lang="ru-RU"/>
              </a:p>
            </c:txPr>
            <c:showLegendKey val="0"/>
            <c:showVal val="1"/>
            <c:showCatName val="0"/>
            <c:showSerName val="0"/>
            <c:showPercent val="0"/>
            <c:showBubbleSize val="0"/>
            <c:showLeaderLines val="1"/>
          </c:dLbls>
          <c:cat>
            <c:strRef>
              <c:f>Лист1!$A$2:$A$5</c:f>
              <c:strCache>
                <c:ptCount val="4"/>
                <c:pt idx="0">
                  <c:v>штрафы</c:v>
                </c:pt>
                <c:pt idx="1">
                  <c:v>прир ресурсы</c:v>
                </c:pt>
                <c:pt idx="2">
                  <c:v>использ имущества</c:v>
                </c:pt>
                <c:pt idx="3">
                  <c:v>продажа</c:v>
                </c:pt>
              </c:strCache>
            </c:strRef>
          </c:cat>
          <c:val>
            <c:numRef>
              <c:f>Лист1!$B$2:$B$5</c:f>
              <c:numCache>
                <c:formatCode>General</c:formatCode>
                <c:ptCount val="4"/>
                <c:pt idx="0">
                  <c:v>0.9</c:v>
                </c:pt>
                <c:pt idx="1">
                  <c:v>7.0000000000000001E-3</c:v>
                </c:pt>
                <c:pt idx="2">
                  <c:v>23.2</c:v>
                </c:pt>
                <c:pt idx="3">
                  <c:v>75.900000000000006</c:v>
                </c:pt>
              </c:numCache>
            </c:numRef>
          </c:val>
        </c:ser>
        <c:dLbls>
          <c:showLegendKey val="0"/>
          <c:showVal val="0"/>
          <c:showCatName val="0"/>
          <c:showSerName val="0"/>
          <c:showPercent val="0"/>
          <c:showBubbleSize val="0"/>
          <c:showLeaderLines val="1"/>
        </c:dLbls>
        <c:firstSliceAng val="0"/>
      </c:pieChart>
      <c:spPr>
        <a:noFill/>
        <a:ln w="25368">
          <a:noFill/>
        </a:ln>
      </c:spPr>
    </c:plotArea>
    <c:plotVisOnly val="1"/>
    <c:dispBlanksAs val="zero"/>
    <c:showDLblsOverMax val="0"/>
  </c:chart>
  <c:txPr>
    <a:bodyPr/>
    <a:lstStyle/>
    <a:p>
      <a:pPr>
        <a:defRPr sz="1794"/>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view3D>
      <c:rotX val="75"/>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explosion val="29"/>
          <c:dPt>
            <c:idx val="0"/>
            <c:bubble3D val="0"/>
          </c:dPt>
          <c:dPt>
            <c:idx val="1"/>
            <c:bubble3D val="0"/>
          </c:dPt>
          <c:dPt>
            <c:idx val="2"/>
            <c:bubble3D val="0"/>
          </c:dPt>
          <c:dPt>
            <c:idx val="3"/>
            <c:bubble3D val="0"/>
          </c:dPt>
          <c:dPt>
            <c:idx val="4"/>
            <c:bubble3D val="0"/>
          </c:dPt>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Лист1!$A$2:$A$5</c:f>
              <c:strCache>
                <c:ptCount val="4"/>
                <c:pt idx="0">
                  <c:v>штрафы</c:v>
                </c:pt>
                <c:pt idx="1">
                  <c:v>пр ресурсы</c:v>
                </c:pt>
                <c:pt idx="2">
                  <c:v>использ имущества</c:v>
                </c:pt>
                <c:pt idx="3">
                  <c:v>продажа</c:v>
                </c:pt>
              </c:strCache>
            </c:strRef>
          </c:cat>
          <c:val>
            <c:numRef>
              <c:f>Лист1!$B$2:$B$5</c:f>
              <c:numCache>
                <c:formatCode>General</c:formatCode>
                <c:ptCount val="4"/>
                <c:pt idx="0">
                  <c:v>1.2</c:v>
                </c:pt>
                <c:pt idx="1">
                  <c:v>8.9999999999999993E-3</c:v>
                </c:pt>
                <c:pt idx="2">
                  <c:v>29.8</c:v>
                </c:pt>
                <c:pt idx="3">
                  <c:v>38.1</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pieChart>
        <c:varyColors val="1"/>
        <c:ser>
          <c:idx val="0"/>
          <c:order val="0"/>
          <c:tx>
            <c:strRef>
              <c:f>Лист1!$B$1</c:f>
              <c:strCache>
                <c:ptCount val="1"/>
                <c:pt idx="0">
                  <c:v>Продажи</c:v>
                </c:pt>
              </c:strCache>
            </c:strRef>
          </c:tx>
          <c:explosion val="10"/>
          <c:dPt>
            <c:idx val="0"/>
            <c:bubble3D val="0"/>
          </c:dPt>
          <c:dPt>
            <c:idx val="1"/>
            <c:bubble3D val="0"/>
          </c:dPt>
          <c:dPt>
            <c:idx val="2"/>
            <c:bubble3D val="0"/>
          </c:dPt>
          <c:dPt>
            <c:idx val="3"/>
            <c:bubble3D val="0"/>
          </c:dPt>
          <c:dPt>
            <c:idx val="4"/>
            <c:bubble3D val="0"/>
          </c:dPt>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Лист1!$A$2:$A$5</c:f>
              <c:strCache>
                <c:ptCount val="4"/>
                <c:pt idx="0">
                  <c:v>штрафы</c:v>
                </c:pt>
                <c:pt idx="1">
                  <c:v>ресурсы</c:v>
                </c:pt>
                <c:pt idx="2">
                  <c:v>использ имущества</c:v>
                </c:pt>
                <c:pt idx="3">
                  <c:v>продажа</c:v>
                </c:pt>
              </c:strCache>
            </c:strRef>
          </c:cat>
          <c:val>
            <c:numRef>
              <c:f>Лист1!$B$2:$B$5</c:f>
              <c:numCache>
                <c:formatCode>General</c:formatCode>
                <c:ptCount val="4"/>
                <c:pt idx="0">
                  <c:v>1.7</c:v>
                </c:pt>
                <c:pt idx="1">
                  <c:v>1.2999999999999999E-2</c:v>
                </c:pt>
                <c:pt idx="2">
                  <c:v>43.1</c:v>
                </c:pt>
                <c:pt idx="3">
                  <c:v>55.2</c:v>
                </c:pt>
              </c:numCache>
            </c:numRef>
          </c:val>
        </c:ser>
        <c:dLbls>
          <c:showLegendKey val="0"/>
          <c:showVal val="0"/>
          <c:showCatName val="0"/>
          <c:showSerName val="0"/>
          <c:showPercent val="0"/>
          <c:showBubbleSize val="0"/>
          <c:showLeaderLines val="1"/>
        </c:dLbls>
        <c:firstSliceAng val="0"/>
      </c:pieChart>
      <c:spPr>
        <a:noFill/>
        <a:ln w="25383">
          <a:noFill/>
        </a:ln>
      </c:spPr>
    </c:plotArea>
    <c:plotVisOnly val="1"/>
    <c:dispBlanksAs val="zero"/>
    <c:showDLblsOverMax val="0"/>
  </c:chart>
  <c:txPr>
    <a:bodyPr/>
    <a:lstStyle/>
    <a:p>
      <a:pPr>
        <a:defRPr sz="1797"/>
      </a:pPr>
      <a:endParaRPr lang="ru-R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2128739987995624"/>
          <c:y val="0.18005099018454374"/>
          <c:w val="0.76722311629277717"/>
          <c:h val="0.73132656755222436"/>
        </c:manualLayout>
      </c:layout>
      <c:pie3DChart>
        <c:varyColors val="1"/>
        <c:ser>
          <c:idx val="0"/>
          <c:order val="0"/>
          <c:tx>
            <c:strRef>
              <c:f>Лист1!$B$1</c:f>
              <c:strCache>
                <c:ptCount val="1"/>
                <c:pt idx="0">
                  <c:v>Продажи</c:v>
                </c:pt>
              </c:strCache>
            </c:strRef>
          </c:tx>
          <c:explosion val="25"/>
          <c:dPt>
            <c:idx val="0"/>
            <c:bubble3D val="0"/>
          </c:dPt>
          <c:dPt>
            <c:idx val="1"/>
            <c:bubble3D val="0"/>
          </c:dPt>
          <c:dPt>
            <c:idx val="2"/>
            <c:bubble3D val="0"/>
          </c:dPt>
          <c:dPt>
            <c:idx val="3"/>
            <c:bubble3D val="0"/>
          </c:dPt>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Лист1!$A$2:$A$5</c:f>
              <c:strCache>
                <c:ptCount val="4"/>
                <c:pt idx="0">
                  <c:v>дотация</c:v>
                </c:pt>
                <c:pt idx="1">
                  <c:v>субвенции</c:v>
                </c:pt>
                <c:pt idx="2">
                  <c:v>субсидии</c:v>
                </c:pt>
                <c:pt idx="3">
                  <c:v>мбт</c:v>
                </c:pt>
              </c:strCache>
            </c:strRef>
          </c:cat>
          <c:val>
            <c:numRef>
              <c:f>Лист1!$B$2:$B$5</c:f>
              <c:numCache>
                <c:formatCode>General</c:formatCode>
                <c:ptCount val="4"/>
                <c:pt idx="0">
                  <c:v>7.3</c:v>
                </c:pt>
                <c:pt idx="1">
                  <c:v>52.2</c:v>
                </c:pt>
                <c:pt idx="2">
                  <c:v>36.4</c:v>
                </c:pt>
                <c:pt idx="3">
                  <c:v>4.0999999999999996</c:v>
                </c:pt>
              </c:numCache>
            </c:numRef>
          </c:val>
        </c:ser>
        <c:dLbls>
          <c:showLegendKey val="0"/>
          <c:showVal val="0"/>
          <c:showCatName val="0"/>
          <c:showSerName val="0"/>
          <c:showPercent val="0"/>
          <c:showBubbleSize val="0"/>
          <c:showLeaderLines val="1"/>
        </c:dLbls>
      </c:pie3DChart>
      <c:spPr>
        <a:noFill/>
        <a:ln w="25384">
          <a:noFill/>
        </a:ln>
      </c:spPr>
    </c:plotArea>
    <c:plotVisOnly val="1"/>
    <c:dispBlanksAs val="zero"/>
    <c:showDLblsOverMax val="0"/>
  </c:chart>
  <c:txPr>
    <a:bodyPr/>
    <a:lstStyle/>
    <a:p>
      <a:pPr>
        <a:defRPr sz="1797"/>
      </a:pPr>
      <a:endParaRPr lang="ru-R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dPt>
            <c:idx val="0"/>
            <c:bubble3D val="0"/>
          </c:dPt>
          <c:dPt>
            <c:idx val="1"/>
            <c:bubble3D val="0"/>
          </c:dPt>
          <c:dPt>
            <c:idx val="2"/>
            <c:bubble3D val="0"/>
          </c:dPt>
          <c:dPt>
            <c:idx val="3"/>
            <c:bubble3D val="0"/>
          </c:dPt>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Лист1!$A$2:$A$5</c:f>
              <c:strCache>
                <c:ptCount val="4"/>
                <c:pt idx="0">
                  <c:v>дотация</c:v>
                </c:pt>
                <c:pt idx="1">
                  <c:v>субвенции</c:v>
                </c:pt>
                <c:pt idx="2">
                  <c:v>иные мт</c:v>
                </c:pt>
                <c:pt idx="3">
                  <c:v>субсидии</c:v>
                </c:pt>
              </c:strCache>
            </c:strRef>
          </c:cat>
          <c:val>
            <c:numRef>
              <c:f>Лист1!$B$2:$B$5</c:f>
              <c:numCache>
                <c:formatCode>General</c:formatCode>
                <c:ptCount val="4"/>
                <c:pt idx="0">
                  <c:v>4.8</c:v>
                </c:pt>
                <c:pt idx="1">
                  <c:v>63.8</c:v>
                </c:pt>
                <c:pt idx="2">
                  <c:v>26.6</c:v>
                </c:pt>
                <c:pt idx="3">
                  <c:v>4.7</c:v>
                </c:pt>
              </c:numCache>
            </c:numRef>
          </c:val>
        </c:ser>
        <c:dLbls>
          <c:showLegendKey val="0"/>
          <c:showVal val="0"/>
          <c:showCatName val="0"/>
          <c:showSerName val="0"/>
          <c:showPercent val="0"/>
          <c:showBubbleSize val="0"/>
          <c:showLeaderLines val="1"/>
        </c:dLbls>
      </c:pie3DChart>
      <c:spPr>
        <a:noFill/>
        <a:ln w="25377">
          <a:noFill/>
        </a:ln>
      </c:spPr>
    </c:plotArea>
    <c:plotVisOnly val="1"/>
    <c:dispBlanksAs val="zero"/>
    <c:showDLblsOverMax val="0"/>
  </c:chart>
  <c:txPr>
    <a:bodyPr/>
    <a:lstStyle/>
    <a:p>
      <a:pPr>
        <a:defRPr sz="1794"/>
      </a:pPr>
      <a:endParaRPr lang="ru-R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dPt>
            <c:idx val="0"/>
            <c:bubble3D val="0"/>
          </c:dPt>
          <c:dPt>
            <c:idx val="1"/>
            <c:bubble3D val="0"/>
          </c:dPt>
          <c:dPt>
            <c:idx val="2"/>
            <c:bubble3D val="0"/>
          </c:dPt>
          <c:dPt>
            <c:idx val="3"/>
            <c:bubble3D val="0"/>
          </c:dPt>
          <c:dLbls>
            <c:dLbl>
              <c:idx val="3"/>
              <c:delete val="1"/>
            </c:dLbl>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Лист1!$A$2:$A$5</c:f>
              <c:strCache>
                <c:ptCount val="4"/>
                <c:pt idx="0">
                  <c:v>дотации</c:v>
                </c:pt>
                <c:pt idx="1">
                  <c:v>субвенции</c:v>
                </c:pt>
                <c:pt idx="2">
                  <c:v>субсидии</c:v>
                </c:pt>
                <c:pt idx="3">
                  <c:v>мбт</c:v>
                </c:pt>
              </c:strCache>
            </c:strRef>
          </c:cat>
          <c:val>
            <c:numRef>
              <c:f>Лист1!$B$2:$B$5</c:f>
              <c:numCache>
                <c:formatCode>General</c:formatCode>
                <c:ptCount val="4"/>
                <c:pt idx="0">
                  <c:v>0.1</c:v>
                </c:pt>
                <c:pt idx="1">
                  <c:v>66.900000000000006</c:v>
                </c:pt>
                <c:pt idx="2">
                  <c:v>27.8</c:v>
                </c:pt>
                <c:pt idx="3">
                  <c:v>4.5</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latin typeface="Times New Roman" panose="02020603050405020304" pitchFamily="18" charset="0"/>
                <a:cs typeface="Times New Roman" panose="02020603050405020304" pitchFamily="18" charset="0"/>
              </a:defRPr>
            </a:pPr>
            <a:r>
              <a:rPr lang="ru-RU">
                <a:latin typeface="Times New Roman" panose="02020603050405020304" pitchFamily="18" charset="0"/>
                <a:cs typeface="Times New Roman" panose="02020603050405020304" pitchFamily="18" charset="0"/>
              </a:rPr>
              <a:t>Динамика РАСХОДОВ, тыс.рублей</a:t>
            </a:r>
          </a:p>
          <a:p>
            <a:pPr>
              <a:defRPr>
                <a:latin typeface="Times New Roman" panose="02020603050405020304" pitchFamily="18" charset="0"/>
                <a:cs typeface="Times New Roman" panose="02020603050405020304" pitchFamily="18" charset="0"/>
              </a:defRPr>
            </a:pPr>
            <a:endParaRPr lang="ru-RU">
              <a:latin typeface="Times New Roman" panose="02020603050405020304" pitchFamily="18" charset="0"/>
              <a:cs typeface="Times New Roman" panose="02020603050405020304" pitchFamily="18" charset="0"/>
            </a:endParaRPr>
          </a:p>
        </c:rich>
      </c:tx>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ВСЕГО РАСХОДОВ</c:v>
                </c:pt>
              </c:strCache>
            </c:strRef>
          </c:tx>
          <c:invertIfNegative val="0"/>
          <c:dLbls>
            <c:dLbl>
              <c:idx val="0"/>
              <c:layout>
                <c:manualLayout>
                  <c:x val="1.3683824402652617E-2"/>
                  <c:y val="-2.8306182714952111E-2"/>
                </c:manualLayout>
              </c:layout>
              <c:showLegendKey val="0"/>
              <c:showVal val="1"/>
              <c:showCatName val="0"/>
              <c:showSerName val="0"/>
              <c:showPercent val="0"/>
              <c:showBubbleSize val="0"/>
            </c:dLbl>
            <c:dLbl>
              <c:idx val="1"/>
              <c:layout>
                <c:manualLayout>
                  <c:x val="5.3214872676982168E-2"/>
                  <c:y val="-3.0483581385333042E-2"/>
                </c:manualLayout>
              </c:layout>
              <c:showLegendKey val="0"/>
              <c:showVal val="1"/>
              <c:showCatName val="0"/>
              <c:showSerName val="0"/>
              <c:showPercent val="0"/>
              <c:showBubbleSize val="0"/>
            </c:dLbl>
            <c:dLbl>
              <c:idx val="2"/>
              <c:layout>
                <c:manualLayout>
                  <c:x val="5.0174022809726132E-2"/>
                  <c:y val="-5.0906061523176907E-2"/>
                </c:manualLayout>
              </c:layout>
              <c:showLegendKey val="0"/>
              <c:showVal val="1"/>
              <c:showCatName val="0"/>
              <c:showSerName val="0"/>
              <c:showPercent val="0"/>
              <c:showBubbleSize val="0"/>
            </c:dLbl>
            <c:dLbl>
              <c:idx val="3"/>
              <c:layout>
                <c:manualLayout>
                  <c:x val="3.3449348539817472E-2"/>
                  <c:y val="-5.4434966759523452E-2"/>
                </c:manualLayout>
              </c:layout>
              <c:showLegendKey val="0"/>
              <c:showVal val="1"/>
              <c:showCatName val="0"/>
              <c:showSerName val="0"/>
              <c:showPercent val="0"/>
              <c:showBubbleSize val="0"/>
            </c:dLbl>
            <c:dLbl>
              <c:idx val="4"/>
              <c:layout>
                <c:manualLayout>
                  <c:x val="1.0642974535396562E-2"/>
                  <c:y val="-3.2660980055714002E-2"/>
                </c:manualLayout>
              </c:layout>
              <c:showLegendKey val="0"/>
              <c:showVal val="1"/>
              <c:showCatName val="0"/>
              <c:showSerName val="0"/>
              <c:showPercent val="0"/>
              <c:showBubbleSize val="0"/>
            </c:dLbl>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numRef>
              <c:f>Лист1!$A$2:$A$4</c:f>
              <c:numCache>
                <c:formatCode>General</c:formatCode>
                <c:ptCount val="3"/>
                <c:pt idx="0">
                  <c:v>2023</c:v>
                </c:pt>
                <c:pt idx="1">
                  <c:v>2024</c:v>
                </c:pt>
                <c:pt idx="2">
                  <c:v>2025</c:v>
                </c:pt>
              </c:numCache>
            </c:numRef>
          </c:cat>
          <c:val>
            <c:numRef>
              <c:f>Лист1!$B$2:$B$4</c:f>
              <c:numCache>
                <c:formatCode>General</c:formatCode>
                <c:ptCount val="3"/>
                <c:pt idx="0">
                  <c:v>273618.40000000002</c:v>
                </c:pt>
                <c:pt idx="1">
                  <c:v>211271.6</c:v>
                </c:pt>
                <c:pt idx="2">
                  <c:v>205289.3</c:v>
                </c:pt>
              </c:numCache>
            </c:numRef>
          </c:val>
        </c:ser>
        <c:dLbls>
          <c:showLegendKey val="0"/>
          <c:showVal val="0"/>
          <c:showCatName val="0"/>
          <c:showSerName val="0"/>
          <c:showPercent val="0"/>
          <c:showBubbleSize val="0"/>
        </c:dLbls>
        <c:gapWidth val="150"/>
        <c:shape val="cylinder"/>
        <c:axId val="195439232"/>
        <c:axId val="195441024"/>
        <c:axId val="0"/>
      </c:bar3DChart>
      <c:catAx>
        <c:axId val="195439232"/>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95441024"/>
        <c:crosses val="autoZero"/>
        <c:auto val="1"/>
        <c:lblAlgn val="ctr"/>
        <c:lblOffset val="100"/>
        <c:noMultiLvlLbl val="0"/>
      </c:catAx>
      <c:valAx>
        <c:axId val="195441024"/>
        <c:scaling>
          <c:orientation val="minMax"/>
        </c:scaling>
        <c:delete val="0"/>
        <c:axPos val="l"/>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95439232"/>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floor>
    <c:sideWall>
      <c:thickness val="0"/>
      <c:spPr>
        <a:noFill/>
        <a:ln w="25407">
          <a:noFill/>
        </a:ln>
      </c:spPr>
    </c:sideWall>
    <c:backWall>
      <c:thickness val="0"/>
      <c:spPr>
        <a:noFill/>
        <a:ln w="25407">
          <a:noFill/>
        </a:ln>
      </c:spPr>
    </c:backWall>
    <c:plotArea>
      <c:layout>
        <c:manualLayout>
          <c:layoutTarget val="inner"/>
          <c:xMode val="edge"/>
          <c:yMode val="edge"/>
          <c:x val="6.9770245159911953E-2"/>
          <c:y val="1.4129930394431554E-2"/>
          <c:w val="0.59532439201972298"/>
          <c:h val="0.93776841989878879"/>
        </c:manualLayout>
      </c:layout>
      <c:bar3DChart>
        <c:barDir val="col"/>
        <c:grouping val="clustered"/>
        <c:varyColors val="0"/>
        <c:ser>
          <c:idx val="0"/>
          <c:order val="0"/>
          <c:tx>
            <c:strRef>
              <c:f>Лист1!$B$1</c:f>
              <c:strCache>
                <c:ptCount val="1"/>
                <c:pt idx="0">
                  <c:v>Общегосударственные вопросы</c:v>
                </c:pt>
              </c:strCache>
            </c:strRef>
          </c:tx>
          <c:spPr>
            <a:solidFill>
              <a:srgbClr val="7030A0"/>
            </a:solidFill>
          </c:spPr>
          <c:invertIfNegative val="0"/>
          <c:cat>
            <c:strRef>
              <c:f>Лист1!$A$2:$A$4</c:f>
              <c:strCache>
                <c:ptCount val="3"/>
                <c:pt idx="0">
                  <c:v>2023 год</c:v>
                </c:pt>
                <c:pt idx="1">
                  <c:v>2024 год</c:v>
                </c:pt>
                <c:pt idx="2">
                  <c:v>2025 год</c:v>
                </c:pt>
              </c:strCache>
            </c:strRef>
          </c:cat>
          <c:val>
            <c:numRef>
              <c:f>Лист1!$B$2:$B$4</c:f>
              <c:numCache>
                <c:formatCode>General</c:formatCode>
                <c:ptCount val="3"/>
                <c:pt idx="0">
                  <c:v>33494.1</c:v>
                </c:pt>
                <c:pt idx="1">
                  <c:v>25243.3</c:v>
                </c:pt>
                <c:pt idx="2">
                  <c:v>24643.200000000001</c:v>
                </c:pt>
              </c:numCache>
            </c:numRef>
          </c:val>
        </c:ser>
        <c:ser>
          <c:idx val="1"/>
          <c:order val="1"/>
          <c:tx>
            <c:strRef>
              <c:f>Лист1!$C$1</c:f>
              <c:strCache>
                <c:ptCount val="1"/>
                <c:pt idx="0">
                  <c:v>Национальная оборона</c:v>
                </c:pt>
              </c:strCache>
            </c:strRef>
          </c:tx>
          <c:spPr>
            <a:solidFill>
              <a:srgbClr val="FFFF00"/>
            </a:solidFill>
          </c:spPr>
          <c:invertIfNegative val="0"/>
          <c:cat>
            <c:strRef>
              <c:f>Лист1!$A$2:$A$4</c:f>
              <c:strCache>
                <c:ptCount val="3"/>
                <c:pt idx="0">
                  <c:v>2023 год</c:v>
                </c:pt>
                <c:pt idx="1">
                  <c:v>2024 год</c:v>
                </c:pt>
                <c:pt idx="2">
                  <c:v>2025 год</c:v>
                </c:pt>
              </c:strCache>
            </c:strRef>
          </c:cat>
          <c:val>
            <c:numRef>
              <c:f>Лист1!$C$2:$C$4</c:f>
              <c:numCache>
                <c:formatCode>General</c:formatCode>
                <c:ptCount val="3"/>
                <c:pt idx="0">
                  <c:v>625.70000000000005</c:v>
                </c:pt>
                <c:pt idx="1">
                  <c:v>654.5</c:v>
                </c:pt>
                <c:pt idx="2">
                  <c:v>678.1</c:v>
                </c:pt>
              </c:numCache>
            </c:numRef>
          </c:val>
        </c:ser>
        <c:ser>
          <c:idx val="2"/>
          <c:order val="2"/>
          <c:tx>
            <c:strRef>
              <c:f>Лист1!$D$1</c:f>
              <c:strCache>
                <c:ptCount val="1"/>
                <c:pt idx="0">
                  <c:v>Национальная экономика</c:v>
                </c:pt>
              </c:strCache>
            </c:strRef>
          </c:tx>
          <c:spPr>
            <a:solidFill>
              <a:srgbClr val="FF00FF"/>
            </a:solidFill>
          </c:spPr>
          <c:invertIfNegative val="0"/>
          <c:dPt>
            <c:idx val="4"/>
            <c:invertIfNegative val="0"/>
            <c:bubble3D val="0"/>
            <c:spPr>
              <a:solidFill>
                <a:srgbClr val="FFFF00"/>
              </a:solidFill>
            </c:spPr>
          </c:dPt>
          <c:cat>
            <c:strRef>
              <c:f>Лист1!$A$2:$A$4</c:f>
              <c:strCache>
                <c:ptCount val="3"/>
                <c:pt idx="0">
                  <c:v>2023 год</c:v>
                </c:pt>
                <c:pt idx="1">
                  <c:v>2024 год</c:v>
                </c:pt>
                <c:pt idx="2">
                  <c:v>2025 год</c:v>
                </c:pt>
              </c:strCache>
            </c:strRef>
          </c:cat>
          <c:val>
            <c:numRef>
              <c:f>Лист1!$D$2:$D$4</c:f>
              <c:numCache>
                <c:formatCode>General</c:formatCode>
                <c:ptCount val="3"/>
                <c:pt idx="0">
                  <c:v>31472.1</c:v>
                </c:pt>
                <c:pt idx="1">
                  <c:v>31321.1</c:v>
                </c:pt>
                <c:pt idx="2">
                  <c:v>31719.7</c:v>
                </c:pt>
              </c:numCache>
            </c:numRef>
          </c:val>
        </c:ser>
        <c:ser>
          <c:idx val="3"/>
          <c:order val="3"/>
          <c:tx>
            <c:strRef>
              <c:f>Лист1!$E$1</c:f>
              <c:strCache>
                <c:ptCount val="1"/>
                <c:pt idx="0">
                  <c:v>Жилищно-коммунальное хозяйство</c:v>
                </c:pt>
              </c:strCache>
            </c:strRef>
          </c:tx>
          <c:invertIfNegative val="0"/>
          <c:cat>
            <c:strRef>
              <c:f>Лист1!$A$2:$A$4</c:f>
              <c:strCache>
                <c:ptCount val="3"/>
                <c:pt idx="0">
                  <c:v>2023 год</c:v>
                </c:pt>
                <c:pt idx="1">
                  <c:v>2024 год</c:v>
                </c:pt>
                <c:pt idx="2">
                  <c:v>2025 год</c:v>
                </c:pt>
              </c:strCache>
            </c:strRef>
          </c:cat>
          <c:val>
            <c:numRef>
              <c:f>Лист1!$E$2:$E$4</c:f>
              <c:numCache>
                <c:formatCode>General</c:formatCode>
                <c:ptCount val="3"/>
                <c:pt idx="0">
                  <c:v>2933</c:v>
                </c:pt>
                <c:pt idx="1">
                  <c:v>1550</c:v>
                </c:pt>
                <c:pt idx="2">
                  <c:v>428</c:v>
                </c:pt>
              </c:numCache>
            </c:numRef>
          </c:val>
        </c:ser>
        <c:ser>
          <c:idx val="4"/>
          <c:order val="4"/>
          <c:tx>
            <c:strRef>
              <c:f>Лист1!$F$1</c:f>
              <c:strCache>
                <c:ptCount val="1"/>
                <c:pt idx="0">
                  <c:v>Образование</c:v>
                </c:pt>
              </c:strCache>
            </c:strRef>
          </c:tx>
          <c:invertIfNegative val="0"/>
          <c:cat>
            <c:strRef>
              <c:f>Лист1!$A$2:$A$4</c:f>
              <c:strCache>
                <c:ptCount val="3"/>
                <c:pt idx="0">
                  <c:v>2023 год</c:v>
                </c:pt>
                <c:pt idx="1">
                  <c:v>2024 год</c:v>
                </c:pt>
                <c:pt idx="2">
                  <c:v>2025 год</c:v>
                </c:pt>
              </c:strCache>
            </c:strRef>
          </c:cat>
          <c:val>
            <c:numRef>
              <c:f>Лист1!$F$2:$F$4</c:f>
              <c:numCache>
                <c:formatCode>General</c:formatCode>
                <c:ptCount val="3"/>
                <c:pt idx="0">
                  <c:v>146066.29999999999</c:v>
                </c:pt>
                <c:pt idx="1">
                  <c:v>112940.6</c:v>
                </c:pt>
                <c:pt idx="2">
                  <c:v>107931.3</c:v>
                </c:pt>
              </c:numCache>
            </c:numRef>
          </c:val>
        </c:ser>
        <c:ser>
          <c:idx val="5"/>
          <c:order val="5"/>
          <c:tx>
            <c:strRef>
              <c:f>Лист1!$G$1</c:f>
              <c:strCache>
                <c:ptCount val="1"/>
                <c:pt idx="0">
                  <c:v>Культура, кинематография</c:v>
                </c:pt>
              </c:strCache>
            </c:strRef>
          </c:tx>
          <c:invertIfNegative val="0"/>
          <c:cat>
            <c:strRef>
              <c:f>Лист1!$A$2:$A$4</c:f>
              <c:strCache>
                <c:ptCount val="3"/>
                <c:pt idx="0">
                  <c:v>2023 год</c:v>
                </c:pt>
                <c:pt idx="1">
                  <c:v>2024 год</c:v>
                </c:pt>
                <c:pt idx="2">
                  <c:v>2025 год</c:v>
                </c:pt>
              </c:strCache>
            </c:strRef>
          </c:cat>
          <c:val>
            <c:numRef>
              <c:f>Лист1!$G$2:$G$4</c:f>
              <c:numCache>
                <c:formatCode>General</c:formatCode>
                <c:ptCount val="3"/>
                <c:pt idx="0">
                  <c:v>45347</c:v>
                </c:pt>
                <c:pt idx="1">
                  <c:v>21270</c:v>
                </c:pt>
                <c:pt idx="2">
                  <c:v>19100</c:v>
                </c:pt>
              </c:numCache>
            </c:numRef>
          </c:val>
        </c:ser>
        <c:ser>
          <c:idx val="6"/>
          <c:order val="6"/>
          <c:tx>
            <c:strRef>
              <c:f>Лист1!$H$1</c:f>
              <c:strCache>
                <c:ptCount val="1"/>
                <c:pt idx="0">
                  <c:v>Социальная политика </c:v>
                </c:pt>
              </c:strCache>
            </c:strRef>
          </c:tx>
          <c:invertIfNegative val="0"/>
          <c:cat>
            <c:strRef>
              <c:f>Лист1!$A$2:$A$4</c:f>
              <c:strCache>
                <c:ptCount val="3"/>
                <c:pt idx="0">
                  <c:v>2023 год</c:v>
                </c:pt>
                <c:pt idx="1">
                  <c:v>2024 год</c:v>
                </c:pt>
                <c:pt idx="2">
                  <c:v>2025 год</c:v>
                </c:pt>
              </c:strCache>
            </c:strRef>
          </c:cat>
          <c:val>
            <c:numRef>
              <c:f>Лист1!$H$2:$H$4</c:f>
              <c:numCache>
                <c:formatCode>General</c:formatCode>
                <c:ptCount val="3"/>
                <c:pt idx="0">
                  <c:v>10014</c:v>
                </c:pt>
                <c:pt idx="1">
                  <c:v>12219</c:v>
                </c:pt>
                <c:pt idx="2">
                  <c:v>12062</c:v>
                </c:pt>
              </c:numCache>
            </c:numRef>
          </c:val>
        </c:ser>
        <c:ser>
          <c:idx val="7"/>
          <c:order val="7"/>
          <c:tx>
            <c:strRef>
              <c:f>Лист1!$I$1</c:f>
              <c:strCache>
                <c:ptCount val="1"/>
                <c:pt idx="0">
                  <c:v>Физическая культура и спорт</c:v>
                </c:pt>
              </c:strCache>
            </c:strRef>
          </c:tx>
          <c:invertIfNegative val="0"/>
          <c:cat>
            <c:strRef>
              <c:f>Лист1!$A$2:$A$4</c:f>
              <c:strCache>
                <c:ptCount val="3"/>
                <c:pt idx="0">
                  <c:v>2023 год</c:v>
                </c:pt>
                <c:pt idx="1">
                  <c:v>2024 год</c:v>
                </c:pt>
                <c:pt idx="2">
                  <c:v>2025 год</c:v>
                </c:pt>
              </c:strCache>
            </c:strRef>
          </c:cat>
          <c:val>
            <c:numRef>
              <c:f>Лист1!$I$2:$I$4</c:f>
              <c:numCache>
                <c:formatCode>General</c:formatCode>
                <c:ptCount val="3"/>
                <c:pt idx="0">
                  <c:v>386</c:v>
                </c:pt>
                <c:pt idx="1">
                  <c:v>270</c:v>
                </c:pt>
                <c:pt idx="2">
                  <c:v>270</c:v>
                </c:pt>
              </c:numCache>
            </c:numRef>
          </c:val>
        </c:ser>
        <c:ser>
          <c:idx val="8"/>
          <c:order val="8"/>
          <c:tx>
            <c:strRef>
              <c:f>Лист1!$J$1</c:f>
              <c:strCache>
                <c:ptCount val="1"/>
                <c:pt idx="0">
                  <c:v>Межбюджетные трансферты общего характера бюджетам бюджетной системы Российской Федерации</c:v>
                </c:pt>
              </c:strCache>
            </c:strRef>
          </c:tx>
          <c:invertIfNegative val="0"/>
          <c:cat>
            <c:strRef>
              <c:f>Лист1!$A$2:$A$4</c:f>
              <c:strCache>
                <c:ptCount val="3"/>
                <c:pt idx="0">
                  <c:v>2023 год</c:v>
                </c:pt>
                <c:pt idx="1">
                  <c:v>2024 год</c:v>
                </c:pt>
                <c:pt idx="2">
                  <c:v>2025 год</c:v>
                </c:pt>
              </c:strCache>
            </c:strRef>
          </c:cat>
          <c:val>
            <c:numRef>
              <c:f>Лист1!$J$2:$J$4</c:f>
              <c:numCache>
                <c:formatCode>General</c:formatCode>
                <c:ptCount val="3"/>
                <c:pt idx="0">
                  <c:v>3279.9</c:v>
                </c:pt>
                <c:pt idx="1">
                  <c:v>3069.9</c:v>
                </c:pt>
                <c:pt idx="2">
                  <c:v>3069.9</c:v>
                </c:pt>
              </c:numCache>
            </c:numRef>
          </c:val>
        </c:ser>
        <c:ser>
          <c:idx val="9"/>
          <c:order val="9"/>
          <c:tx>
            <c:strRef>
              <c:f>Лист1!$K$1</c:f>
              <c:strCache>
                <c:ptCount val="1"/>
                <c:pt idx="0">
                  <c:v>Условно утвержденные расходы</c:v>
                </c:pt>
              </c:strCache>
            </c:strRef>
          </c:tx>
          <c:invertIfNegative val="0"/>
          <c:cat>
            <c:strRef>
              <c:f>Лист1!$A$2:$A$4</c:f>
              <c:strCache>
                <c:ptCount val="3"/>
                <c:pt idx="0">
                  <c:v>2023 год</c:v>
                </c:pt>
                <c:pt idx="1">
                  <c:v>2024 год</c:v>
                </c:pt>
                <c:pt idx="2">
                  <c:v>2025 год</c:v>
                </c:pt>
              </c:strCache>
            </c:strRef>
          </c:cat>
          <c:val>
            <c:numRef>
              <c:f>Лист1!$K$2:$K$4</c:f>
              <c:numCache>
                <c:formatCode>General</c:formatCode>
                <c:ptCount val="3"/>
                <c:pt idx="1">
                  <c:v>2732.5</c:v>
                </c:pt>
                <c:pt idx="2">
                  <c:v>5386.8</c:v>
                </c:pt>
              </c:numCache>
            </c:numRef>
          </c:val>
        </c:ser>
        <c:dLbls>
          <c:showLegendKey val="0"/>
          <c:showVal val="0"/>
          <c:showCatName val="0"/>
          <c:showSerName val="0"/>
          <c:showPercent val="0"/>
          <c:showBubbleSize val="0"/>
        </c:dLbls>
        <c:gapWidth val="150"/>
        <c:shape val="pyramid"/>
        <c:axId val="195544576"/>
        <c:axId val="195546112"/>
        <c:axId val="0"/>
      </c:bar3DChart>
      <c:catAx>
        <c:axId val="195544576"/>
        <c:scaling>
          <c:orientation val="minMax"/>
        </c:scaling>
        <c:delete val="0"/>
        <c:axPos val="b"/>
        <c:numFmt formatCode="General" sourceLinked="1"/>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ru-RU"/>
          </a:p>
        </c:txPr>
        <c:crossAx val="195546112"/>
        <c:crossesAt val="500"/>
        <c:auto val="1"/>
        <c:lblAlgn val="ctr"/>
        <c:lblOffset val="100"/>
        <c:noMultiLvlLbl val="0"/>
      </c:catAx>
      <c:valAx>
        <c:axId val="195546112"/>
        <c:scaling>
          <c:orientation val="minMax"/>
          <c:max val="120000"/>
          <c:min val="0"/>
        </c:scaling>
        <c:delete val="0"/>
        <c:axPos val="l"/>
        <c:majorGridlines/>
        <c:numFmt formatCode="General" sourceLinked="1"/>
        <c:majorTickMark val="out"/>
        <c:minorTickMark val="none"/>
        <c:tickLblPos val="nextTo"/>
        <c:txPr>
          <a:bodyPr/>
          <a:lstStyle/>
          <a:p>
            <a:pPr>
              <a:defRPr sz="1100" b="1">
                <a:latin typeface="Times New Roman" panose="02020603050405020304" pitchFamily="18" charset="0"/>
                <a:cs typeface="Times New Roman" panose="02020603050405020304" pitchFamily="18" charset="0"/>
              </a:defRPr>
            </a:pPr>
            <a:endParaRPr lang="ru-RU"/>
          </a:p>
        </c:txPr>
        <c:crossAx val="195544576"/>
        <c:crosses val="autoZero"/>
        <c:crossBetween val="between"/>
      </c:valAx>
    </c:plotArea>
    <c:legend>
      <c:legendPos val="r"/>
      <c:layout>
        <c:manualLayout>
          <c:xMode val="edge"/>
          <c:yMode val="edge"/>
          <c:x val="0.68080331265268024"/>
          <c:y val="4.8810676507663922E-2"/>
          <c:w val="0.31919668734731971"/>
          <c:h val="0.65670022105705461"/>
        </c:manualLayout>
      </c:layout>
      <c:overlay val="0"/>
      <c:txPr>
        <a:bodyPr/>
        <a:lstStyle/>
        <a:p>
          <a:pPr>
            <a:defRPr sz="9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
          <c:y val="2.5935634522993415E-2"/>
          <c:w val="0.66132622484689463"/>
          <c:h val="0.9138407046913487"/>
        </c:manualLayout>
      </c:layout>
      <c:pie3DChart>
        <c:varyColors val="1"/>
        <c:ser>
          <c:idx val="0"/>
          <c:order val="0"/>
          <c:tx>
            <c:strRef>
              <c:f>Лист1!$B$1</c:f>
              <c:strCache>
                <c:ptCount val="1"/>
                <c:pt idx="0">
                  <c:v>Продажи</c:v>
                </c:pt>
              </c:strCache>
            </c:strRef>
          </c:tx>
          <c:explosion val="25"/>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Lbls>
            <c:dLbl>
              <c:idx val="3"/>
              <c:layout>
                <c:manualLayout>
                  <c:x val="-4.7081272237745199E-2"/>
                  <c:y val="4.1896190736323675E-2"/>
                </c:manualLayout>
              </c:layout>
              <c:showLegendKey val="0"/>
              <c:showVal val="1"/>
              <c:showCatName val="0"/>
              <c:showSerName val="0"/>
              <c:showPercent val="0"/>
              <c:showBubbleSize val="0"/>
            </c:dLbl>
            <c:txPr>
              <a:bodyPr/>
              <a:lstStyle/>
              <a:p>
                <a:pPr>
                  <a:defRPr sz="1200" b="1"/>
                </a:pPr>
                <a:endParaRPr lang="ru-RU"/>
              </a:p>
            </c:txPr>
            <c:showLegendKey val="0"/>
            <c:showVal val="1"/>
            <c:showCatName val="0"/>
            <c:showSerName val="0"/>
            <c:showPercent val="0"/>
            <c:showBubbleSize val="0"/>
            <c:showLeaderLines val="1"/>
          </c:dLbls>
          <c:cat>
            <c:strRef>
              <c:f>Лист1!$A$2:$A$10</c:f>
              <c:strCache>
                <c:ptCount val="9"/>
                <c:pt idx="0">
                  <c:v>Разд.01 Общегосударственные вопросы 12,2%</c:v>
                </c:pt>
                <c:pt idx="1">
                  <c:v>Разд.02 Национальная оборона 0,2%</c:v>
                </c:pt>
                <c:pt idx="2">
                  <c:v>Разд.04 Национальная экономика 11,5%</c:v>
                </c:pt>
                <c:pt idx="3">
                  <c:v>Разд. 05 Жилищно-коммунальное хозяйство 1,1%</c:v>
                </c:pt>
                <c:pt idx="4">
                  <c:v>Разд.07 Образование 53,4%</c:v>
                </c:pt>
                <c:pt idx="5">
                  <c:v>Разд.08 Культура и кинематография 16,6%</c:v>
                </c:pt>
                <c:pt idx="6">
                  <c:v>Разд.10 Социальная политика 3,7%</c:v>
                </c:pt>
                <c:pt idx="7">
                  <c:v>Разд.11 Физическая культура и спорт 0,1%</c:v>
                </c:pt>
                <c:pt idx="8">
                  <c:v>Разд.14 Межбюджетные трансферты 1,2%</c:v>
                </c:pt>
              </c:strCache>
            </c:strRef>
          </c:cat>
          <c:val>
            <c:numRef>
              <c:f>Лист1!$B$2:$B$10</c:f>
              <c:numCache>
                <c:formatCode>General</c:formatCode>
                <c:ptCount val="9"/>
                <c:pt idx="0">
                  <c:v>33494.199999999997</c:v>
                </c:pt>
                <c:pt idx="1">
                  <c:v>625.70000000000005</c:v>
                </c:pt>
                <c:pt idx="2">
                  <c:v>31472.1</c:v>
                </c:pt>
                <c:pt idx="3">
                  <c:v>2933</c:v>
                </c:pt>
                <c:pt idx="4">
                  <c:v>146066.29999999999</c:v>
                </c:pt>
                <c:pt idx="5">
                  <c:v>45347</c:v>
                </c:pt>
                <c:pt idx="6">
                  <c:v>10014.1</c:v>
                </c:pt>
                <c:pt idx="7">
                  <c:v>386</c:v>
                </c:pt>
                <c:pt idx="8">
                  <c:v>3279.9</c:v>
                </c:pt>
              </c:numCache>
            </c:numRef>
          </c:val>
        </c:ser>
        <c:dLbls>
          <c:showLegendKey val="0"/>
          <c:showVal val="0"/>
          <c:showCatName val="0"/>
          <c:showSerName val="0"/>
          <c:showPercent val="0"/>
          <c:showBubbleSize val="0"/>
          <c:showLeaderLines val="1"/>
        </c:dLbls>
      </c:pie3DChart>
      <c:spPr>
        <a:noFill/>
        <a:ln w="25402">
          <a:noFill/>
        </a:ln>
      </c:spPr>
    </c:plotArea>
    <c:legend>
      <c:legendPos val="r"/>
      <c:layout>
        <c:manualLayout>
          <c:xMode val="edge"/>
          <c:yMode val="edge"/>
          <c:x val="0.68193063563697109"/>
          <c:y val="0"/>
          <c:w val="0.3085359699293479"/>
          <c:h val="0.9870873260533759"/>
        </c:manualLayout>
      </c:layout>
      <c:overlay val="0"/>
      <c:txPr>
        <a:bodyPr/>
        <a:lstStyle/>
        <a:p>
          <a:pPr>
            <a:defRPr sz="1000" b="1">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title>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Собственные доходы</c:v>
                </c:pt>
              </c:strCache>
            </c:strRef>
          </c:tx>
          <c:invertIfNegative val="0"/>
          <c:dLbls>
            <c:dLbl>
              <c:idx val="0"/>
              <c:layout>
                <c:manualLayout>
                  <c:x val="1.2223614317881071E-2"/>
                  <c:y val="-7.3789389202036509E-2"/>
                </c:manualLayout>
              </c:layout>
              <c:showLegendKey val="0"/>
              <c:showVal val="1"/>
              <c:showCatName val="0"/>
              <c:showSerName val="0"/>
              <c:showPercent val="0"/>
              <c:showBubbleSize val="0"/>
            </c:dLbl>
            <c:dLbl>
              <c:idx val="1"/>
              <c:layout>
                <c:manualLayout>
                  <c:x val="-1.5716075551561379E-2"/>
                  <c:y val="-4.9192926134691006E-2"/>
                </c:manualLayout>
              </c:layout>
              <c:showLegendKey val="0"/>
              <c:showVal val="1"/>
              <c:showCatName val="0"/>
              <c:showSerName val="0"/>
              <c:showPercent val="0"/>
              <c:showBubbleSize val="0"/>
            </c:dLbl>
            <c:dLbl>
              <c:idx val="2"/>
              <c:layout>
                <c:manualLayout>
                  <c:x val="8.7311530842008288E-3"/>
                  <c:y val="-4.427363352122190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2023 год</c:v>
                </c:pt>
                <c:pt idx="1">
                  <c:v>2024 год</c:v>
                </c:pt>
                <c:pt idx="2">
                  <c:v>2025 год</c:v>
                </c:pt>
              </c:strCache>
            </c:strRef>
          </c:cat>
          <c:val>
            <c:numRef>
              <c:f>Лист1!$B$2:$B$4</c:f>
              <c:numCache>
                <c:formatCode>General</c:formatCode>
                <c:ptCount val="3"/>
                <c:pt idx="0">
                  <c:v>124473.5</c:v>
                </c:pt>
                <c:pt idx="1">
                  <c:v>102231.14</c:v>
                </c:pt>
                <c:pt idx="2">
                  <c:v>105916.43</c:v>
                </c:pt>
              </c:numCache>
            </c:numRef>
          </c:val>
        </c:ser>
        <c:dLbls>
          <c:showLegendKey val="0"/>
          <c:showVal val="0"/>
          <c:showCatName val="0"/>
          <c:showSerName val="0"/>
          <c:showPercent val="0"/>
          <c:showBubbleSize val="0"/>
        </c:dLbls>
        <c:gapWidth val="150"/>
        <c:shape val="cylinder"/>
        <c:axId val="172429696"/>
        <c:axId val="172431232"/>
        <c:axId val="0"/>
      </c:bar3DChart>
      <c:catAx>
        <c:axId val="172429696"/>
        <c:scaling>
          <c:orientation val="minMax"/>
        </c:scaling>
        <c:delete val="0"/>
        <c:axPos val="b"/>
        <c:numFmt formatCode="General" sourceLinked="1"/>
        <c:majorTickMark val="out"/>
        <c:minorTickMark val="none"/>
        <c:tickLblPos val="nextTo"/>
        <c:crossAx val="172431232"/>
        <c:crosses val="autoZero"/>
        <c:auto val="1"/>
        <c:lblAlgn val="ctr"/>
        <c:lblOffset val="100"/>
        <c:noMultiLvlLbl val="0"/>
      </c:catAx>
      <c:valAx>
        <c:axId val="172431232"/>
        <c:scaling>
          <c:orientation val="minMax"/>
        </c:scaling>
        <c:delete val="0"/>
        <c:axPos val="l"/>
        <c:majorGridlines/>
        <c:numFmt formatCode="General" sourceLinked="1"/>
        <c:majorTickMark val="out"/>
        <c:minorTickMark val="none"/>
        <c:tickLblPos val="nextTo"/>
        <c:crossAx val="172429696"/>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col"/>
        <c:grouping val="clustered"/>
        <c:varyColors val="0"/>
        <c:ser>
          <c:idx val="0"/>
          <c:order val="0"/>
          <c:tx>
            <c:strRef>
              <c:f>Лист1!$B$1</c:f>
              <c:strCache>
                <c:ptCount val="1"/>
                <c:pt idx="0">
                  <c:v>руководство и управление в сфере установленных функций</c:v>
                </c:pt>
              </c:strCache>
            </c:strRef>
          </c:tx>
          <c:invertIfNegative val="0"/>
          <c:dLbls>
            <c:dLbl>
              <c:idx val="0"/>
              <c:layout>
                <c:manualLayout>
                  <c:x val="5.1626777020596343E-2"/>
                  <c:y val="-9.0458578696292445E-3"/>
                </c:manualLayout>
              </c:layout>
              <c:showLegendKey val="0"/>
              <c:showVal val="1"/>
              <c:showCatName val="0"/>
              <c:showSerName val="0"/>
              <c:showPercent val="0"/>
              <c:showBubbleSize val="0"/>
            </c:dLbl>
            <c:txPr>
              <a:bodyPr/>
              <a:lstStyle/>
              <a:p>
                <a:pPr>
                  <a:defRPr sz="800" b="1"/>
                </a:pPr>
                <a:endParaRPr lang="ru-RU"/>
              </a:p>
            </c:txPr>
            <c:showLegendKey val="0"/>
            <c:showVal val="1"/>
            <c:showCatName val="0"/>
            <c:showSerName val="0"/>
            <c:showPercent val="0"/>
            <c:showBubbleSize val="0"/>
            <c:showLeaderLines val="0"/>
          </c:dLbls>
          <c:cat>
            <c:strRef>
              <c:f>Лист1!$A$2:$A$4</c:f>
              <c:strCache>
                <c:ptCount val="3"/>
                <c:pt idx="0">
                  <c:v>2023 год</c:v>
                </c:pt>
                <c:pt idx="1">
                  <c:v>2024 год</c:v>
                </c:pt>
                <c:pt idx="2">
                  <c:v>2025 год</c:v>
                </c:pt>
              </c:strCache>
            </c:strRef>
          </c:cat>
          <c:val>
            <c:numRef>
              <c:f>Лист1!$B$2:$B$4</c:f>
              <c:numCache>
                <c:formatCode>General</c:formatCode>
                <c:ptCount val="3"/>
                <c:pt idx="0">
                  <c:v>18748.900000000001</c:v>
                </c:pt>
                <c:pt idx="1">
                  <c:v>14220.6</c:v>
                </c:pt>
                <c:pt idx="2">
                  <c:v>14220.5</c:v>
                </c:pt>
              </c:numCache>
            </c:numRef>
          </c:val>
        </c:ser>
        <c:ser>
          <c:idx val="1"/>
          <c:order val="1"/>
          <c:tx>
            <c:strRef>
              <c:f>Лист1!$C$1</c:f>
              <c:strCache>
                <c:ptCount val="1"/>
                <c:pt idx="0">
                  <c:v>резервные фонды</c:v>
                </c:pt>
              </c:strCache>
            </c:strRef>
          </c:tx>
          <c:invertIfNegative val="0"/>
          <c:dLbls>
            <c:dLbl>
              <c:idx val="0"/>
              <c:layout/>
              <c:tx>
                <c:rich>
                  <a:bodyPr/>
                  <a:lstStyle/>
                  <a:p>
                    <a:r>
                      <a:rPr lang="ru-RU" sz="800" b="1" dirty="0" smtClean="0">
                        <a:latin typeface="Times New Roman" panose="02020603050405020304" pitchFamily="18" charset="0"/>
                        <a:cs typeface="Times New Roman" panose="02020603050405020304" pitchFamily="18" charset="0"/>
                      </a:rPr>
                      <a:t>100</a:t>
                    </a:r>
                    <a:endParaRPr lang="en-US" dirty="0"/>
                  </a:p>
                </c:rich>
              </c:tx>
              <c:showLegendKey val="0"/>
              <c:showVal val="0"/>
              <c:showCatName val="0"/>
              <c:showSerName val="0"/>
              <c:showPercent val="0"/>
              <c:showBubbleSize val="0"/>
            </c:dLbl>
            <c:dLbl>
              <c:idx val="1"/>
              <c:layout/>
              <c:tx>
                <c:rich>
                  <a:bodyPr/>
                  <a:lstStyle/>
                  <a:p>
                    <a:r>
                      <a:rPr lang="ru-RU" sz="800" b="1" dirty="0" smtClean="0">
                        <a:latin typeface="Times New Roman" panose="02020603050405020304" pitchFamily="18" charset="0"/>
                        <a:cs typeface="Times New Roman" panose="02020603050405020304" pitchFamily="18" charset="0"/>
                      </a:rPr>
                      <a:t>100</a:t>
                    </a:r>
                    <a:endParaRPr lang="en-US" dirty="0"/>
                  </a:p>
                </c:rich>
              </c:tx>
              <c:showLegendKey val="0"/>
              <c:showVal val="0"/>
              <c:showCatName val="0"/>
              <c:showSerName val="0"/>
              <c:showPercent val="0"/>
              <c:showBubbleSize val="0"/>
            </c:dLbl>
            <c:dLbl>
              <c:idx val="2"/>
              <c:layout/>
              <c:tx>
                <c:rich>
                  <a:bodyPr/>
                  <a:lstStyle/>
                  <a:p>
                    <a:r>
                      <a:rPr lang="ru-RU" sz="800" b="1" dirty="0" smtClean="0">
                        <a:latin typeface="Times New Roman" panose="02020603050405020304" pitchFamily="18" charset="0"/>
                        <a:cs typeface="Times New Roman" panose="02020603050405020304" pitchFamily="18" charset="0"/>
                      </a:rPr>
                      <a:t>100</a:t>
                    </a:r>
                    <a:endParaRPr lang="en-US" dirty="0"/>
                  </a:p>
                </c:rich>
              </c:tx>
              <c:showLegendKey val="0"/>
              <c:showVal val="0"/>
              <c:showCatName val="0"/>
              <c:showSerName val="0"/>
              <c:showPercent val="0"/>
              <c:showBubbleSize val="0"/>
            </c:dLbl>
            <c:txPr>
              <a:bodyPr/>
              <a:lstStyle/>
              <a:p>
                <a:pPr>
                  <a:defRPr sz="800" b="1"/>
                </a:pPr>
                <a:endParaRPr lang="ru-RU"/>
              </a:p>
            </c:txPr>
            <c:showLegendKey val="0"/>
            <c:showVal val="1"/>
            <c:showCatName val="0"/>
            <c:showSerName val="0"/>
            <c:showPercent val="0"/>
            <c:showBubbleSize val="0"/>
            <c:showLeaderLines val="0"/>
          </c:dLbls>
          <c:cat>
            <c:strRef>
              <c:f>Лист1!$A$2:$A$4</c:f>
              <c:strCache>
                <c:ptCount val="3"/>
                <c:pt idx="0">
                  <c:v>2023 год</c:v>
                </c:pt>
                <c:pt idx="1">
                  <c:v>2024 год</c:v>
                </c:pt>
                <c:pt idx="2">
                  <c:v>2025 год</c:v>
                </c:pt>
              </c:strCache>
            </c:strRef>
          </c:cat>
          <c:val>
            <c:numRef>
              <c:f>Лист1!$C$2:$C$4</c:f>
              <c:numCache>
                <c:formatCode>General</c:formatCode>
                <c:ptCount val="3"/>
                <c:pt idx="0">
                  <c:v>100</c:v>
                </c:pt>
                <c:pt idx="1">
                  <c:v>100</c:v>
                </c:pt>
                <c:pt idx="2">
                  <c:v>100</c:v>
                </c:pt>
              </c:numCache>
            </c:numRef>
          </c:val>
        </c:ser>
        <c:ser>
          <c:idx val="2"/>
          <c:order val="2"/>
          <c:tx>
            <c:strRef>
              <c:f>Лист1!$D$1</c:f>
              <c:strCache>
                <c:ptCount val="1"/>
                <c:pt idx="0">
                  <c:v>другие общегосударственные вопросы</c:v>
                </c:pt>
              </c:strCache>
            </c:strRef>
          </c:tx>
          <c:invertIfNegative val="0"/>
          <c:dLbls>
            <c:txPr>
              <a:bodyPr/>
              <a:lstStyle/>
              <a:p>
                <a:pPr>
                  <a:defRPr sz="800" b="1"/>
                </a:pPr>
                <a:endParaRPr lang="ru-RU"/>
              </a:p>
            </c:txPr>
            <c:showLegendKey val="0"/>
            <c:showVal val="1"/>
            <c:showCatName val="0"/>
            <c:showSerName val="0"/>
            <c:showPercent val="0"/>
            <c:showBubbleSize val="0"/>
            <c:showLeaderLines val="0"/>
          </c:dLbls>
          <c:cat>
            <c:strRef>
              <c:f>Лист1!$A$2:$A$4</c:f>
              <c:strCache>
                <c:ptCount val="3"/>
                <c:pt idx="0">
                  <c:v>2023 год</c:v>
                </c:pt>
                <c:pt idx="1">
                  <c:v>2024 год</c:v>
                </c:pt>
                <c:pt idx="2">
                  <c:v>2025 год</c:v>
                </c:pt>
              </c:strCache>
            </c:strRef>
          </c:cat>
          <c:val>
            <c:numRef>
              <c:f>Лист1!$D$2:$D$4</c:f>
              <c:numCache>
                <c:formatCode>General</c:formatCode>
                <c:ptCount val="3"/>
                <c:pt idx="0">
                  <c:v>14645.3</c:v>
                </c:pt>
                <c:pt idx="1">
                  <c:v>10922.7</c:v>
                </c:pt>
                <c:pt idx="2">
                  <c:v>10322.700000000001</c:v>
                </c:pt>
              </c:numCache>
            </c:numRef>
          </c:val>
        </c:ser>
        <c:dLbls>
          <c:showLegendKey val="0"/>
          <c:showVal val="0"/>
          <c:showCatName val="0"/>
          <c:showSerName val="0"/>
          <c:showPercent val="0"/>
          <c:showBubbleSize val="0"/>
        </c:dLbls>
        <c:gapWidth val="150"/>
        <c:axId val="211704064"/>
        <c:axId val="211738624"/>
      </c:barChart>
      <c:catAx>
        <c:axId val="211704064"/>
        <c:scaling>
          <c:orientation val="minMax"/>
        </c:scaling>
        <c:delete val="0"/>
        <c:axPos val="b"/>
        <c:numFmt formatCode="General" sourceLinked="1"/>
        <c:majorTickMark val="out"/>
        <c:minorTickMark val="none"/>
        <c:tickLblPos val="nextTo"/>
        <c:crossAx val="211738624"/>
        <c:crosses val="autoZero"/>
        <c:auto val="1"/>
        <c:lblAlgn val="ctr"/>
        <c:lblOffset val="100"/>
        <c:noMultiLvlLbl val="0"/>
      </c:catAx>
      <c:valAx>
        <c:axId val="211738624"/>
        <c:scaling>
          <c:orientation val="minMax"/>
          <c:max val="27000"/>
          <c:min val="0"/>
        </c:scaling>
        <c:delete val="0"/>
        <c:axPos val="l"/>
        <c:majorGridlines/>
        <c:numFmt formatCode="General" sourceLinked="1"/>
        <c:majorTickMark val="out"/>
        <c:minorTickMark val="none"/>
        <c:tickLblPos val="nextTo"/>
        <c:crossAx val="211704064"/>
        <c:crosses val="autoZero"/>
        <c:crossBetween val="between"/>
      </c:valAx>
    </c:plotArea>
    <c:legend>
      <c:legendPos val="b"/>
      <c:layout>
        <c:manualLayout>
          <c:xMode val="edge"/>
          <c:yMode val="edge"/>
          <c:x val="8.8410347510202131E-2"/>
          <c:y val="0.70905725422600041"/>
          <c:w val="0.91158965248979784"/>
          <c:h val="0.26606663663251917"/>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hart>
    <c:title>
      <c:layout/>
      <c:overlay val="0"/>
    </c:title>
    <c:autoTitleDeleted val="0"/>
    <c:plotArea>
      <c:layout>
        <c:manualLayout>
          <c:layoutTarget val="inner"/>
          <c:xMode val="edge"/>
          <c:yMode val="edge"/>
          <c:x val="0.14003561007841234"/>
          <c:y val="3.7327473507509853E-2"/>
          <c:w val="0.83443725550962178"/>
          <c:h val="0.55200887116043462"/>
        </c:manualLayout>
      </c:layout>
      <c:barChart>
        <c:barDir val="col"/>
        <c:grouping val="clustered"/>
        <c:varyColors val="0"/>
        <c:ser>
          <c:idx val="0"/>
          <c:order val="0"/>
          <c:tx>
            <c:strRef>
              <c:f>Лист1!$B$1</c:f>
              <c:strCache>
                <c:ptCount val="1"/>
                <c:pt idx="0">
                  <c:v>Национальная оборона</c:v>
                </c:pt>
              </c:strCache>
            </c:strRef>
          </c:tx>
          <c:invertIfNegative val="0"/>
          <c:dLbls>
            <c:showLegendKey val="0"/>
            <c:showVal val="1"/>
            <c:showCatName val="0"/>
            <c:showSerName val="0"/>
            <c:showPercent val="0"/>
            <c:showBubbleSize val="0"/>
            <c:showLeaderLines val="0"/>
          </c:dLbls>
          <c:cat>
            <c:strRef>
              <c:f>Лист1!$A$2:$A$4</c:f>
              <c:strCache>
                <c:ptCount val="3"/>
                <c:pt idx="0">
                  <c:v>2023 год</c:v>
                </c:pt>
                <c:pt idx="1">
                  <c:v>2024 год</c:v>
                </c:pt>
                <c:pt idx="2">
                  <c:v>2025 год</c:v>
                </c:pt>
              </c:strCache>
            </c:strRef>
          </c:cat>
          <c:val>
            <c:numRef>
              <c:f>Лист1!$B$2:$B$4</c:f>
              <c:numCache>
                <c:formatCode>General</c:formatCode>
                <c:ptCount val="3"/>
                <c:pt idx="0">
                  <c:v>625.70000000000005</c:v>
                </c:pt>
                <c:pt idx="1">
                  <c:v>654.5</c:v>
                </c:pt>
                <c:pt idx="2">
                  <c:v>678.1</c:v>
                </c:pt>
              </c:numCache>
            </c:numRef>
          </c:val>
        </c:ser>
        <c:dLbls>
          <c:showLegendKey val="0"/>
          <c:showVal val="0"/>
          <c:showCatName val="0"/>
          <c:showSerName val="0"/>
          <c:showPercent val="0"/>
          <c:showBubbleSize val="0"/>
        </c:dLbls>
        <c:gapWidth val="150"/>
        <c:axId val="220872064"/>
        <c:axId val="220886144"/>
      </c:barChart>
      <c:catAx>
        <c:axId val="220872064"/>
        <c:scaling>
          <c:orientation val="minMax"/>
        </c:scaling>
        <c:delete val="0"/>
        <c:axPos val="b"/>
        <c:numFmt formatCode="General" sourceLinked="1"/>
        <c:majorTickMark val="out"/>
        <c:minorTickMark val="none"/>
        <c:tickLblPos val="nextTo"/>
        <c:crossAx val="220886144"/>
        <c:crosses val="autoZero"/>
        <c:auto val="1"/>
        <c:lblAlgn val="ctr"/>
        <c:lblOffset val="100"/>
        <c:noMultiLvlLbl val="0"/>
      </c:catAx>
      <c:valAx>
        <c:axId val="220886144"/>
        <c:scaling>
          <c:orientation val="minMax"/>
          <c:max val="700"/>
        </c:scaling>
        <c:delete val="0"/>
        <c:axPos val="l"/>
        <c:majorGridlines/>
        <c:numFmt formatCode="General" sourceLinked="1"/>
        <c:majorTickMark val="out"/>
        <c:minorTickMark val="none"/>
        <c:tickLblPos val="nextTo"/>
        <c:crossAx val="220872064"/>
        <c:crosses val="autoZero"/>
        <c:crossBetween val="between"/>
      </c:valAx>
    </c:plotArea>
    <c:legend>
      <c:legendPos val="b"/>
      <c:layout>
        <c:manualLayout>
          <c:xMode val="edge"/>
          <c:yMode val="edge"/>
          <c:x val="0.10411228257484763"/>
          <c:y val="0.71906137431145134"/>
          <c:w val="0.8683567774367188"/>
          <c:h val="0.12702903757142092"/>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plotArea>
      <c:layout/>
      <c:barChart>
        <c:barDir val="bar"/>
        <c:grouping val="clustered"/>
        <c:varyColors val="0"/>
        <c:ser>
          <c:idx val="0"/>
          <c:order val="0"/>
          <c:tx>
            <c:strRef>
              <c:f>Лист1!$B$1</c:f>
              <c:strCache>
                <c:ptCount val="1"/>
                <c:pt idx="0">
                  <c:v>2023</c:v>
                </c:pt>
              </c:strCache>
            </c:strRef>
          </c:tx>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showLegendKey val="0"/>
              <c:showVal val="1"/>
              <c:showCatName val="0"/>
              <c:showSerName val="1"/>
              <c:showPercent val="0"/>
              <c:showBubbleSize val="0"/>
            </c:dLbl>
            <c:showLegendKey val="0"/>
            <c:showVal val="0"/>
            <c:showCatName val="0"/>
            <c:showSerName val="0"/>
            <c:showPercent val="0"/>
            <c:showBubbleSize val="0"/>
          </c:dLbls>
          <c:trendline>
            <c:trendlineType val="linear"/>
            <c:dispRSqr val="0"/>
            <c:dispEq val="0"/>
          </c:trendline>
          <c:trendline>
            <c:trendlineType val="linear"/>
            <c:dispRSqr val="0"/>
            <c:dispEq val="0"/>
          </c:trendline>
          <c:cat>
            <c:numRef>
              <c:f>Лист1!$A$2:$A$4</c:f>
              <c:numCache>
                <c:formatCode>General</c:formatCode>
                <c:ptCount val="3"/>
                <c:pt idx="0">
                  <c:v>2023</c:v>
                </c:pt>
                <c:pt idx="1">
                  <c:v>2024</c:v>
                </c:pt>
                <c:pt idx="2">
                  <c:v>2025</c:v>
                </c:pt>
              </c:numCache>
            </c:numRef>
          </c:cat>
          <c:val>
            <c:numRef>
              <c:f>Лист1!$B$2:$B$4</c:f>
              <c:numCache>
                <c:formatCode>General</c:formatCode>
                <c:ptCount val="3"/>
                <c:pt idx="0">
                  <c:v>1628</c:v>
                </c:pt>
                <c:pt idx="1">
                  <c:v>1355.5</c:v>
                </c:pt>
                <c:pt idx="2">
                  <c:v>1355.5</c:v>
                </c:pt>
              </c:numCache>
            </c:numRef>
          </c:val>
        </c:ser>
        <c:dLbls>
          <c:showLegendKey val="0"/>
          <c:showVal val="0"/>
          <c:showCatName val="0"/>
          <c:showSerName val="0"/>
          <c:showPercent val="0"/>
          <c:showBubbleSize val="0"/>
        </c:dLbls>
        <c:gapWidth val="55"/>
        <c:axId val="220745088"/>
        <c:axId val="220750976"/>
      </c:barChart>
      <c:catAx>
        <c:axId val="220745088"/>
        <c:scaling>
          <c:orientation val="minMax"/>
        </c:scaling>
        <c:delete val="0"/>
        <c:axPos val="l"/>
        <c:numFmt formatCode="General" sourceLinked="1"/>
        <c:majorTickMark val="none"/>
        <c:minorTickMark val="none"/>
        <c:tickLblPos val="nextTo"/>
        <c:crossAx val="220750976"/>
        <c:crosses val="autoZero"/>
        <c:auto val="1"/>
        <c:lblAlgn val="ctr"/>
        <c:lblOffset val="100"/>
        <c:noMultiLvlLbl val="0"/>
      </c:catAx>
      <c:valAx>
        <c:axId val="220750976"/>
        <c:scaling>
          <c:orientation val="minMax"/>
        </c:scaling>
        <c:delete val="0"/>
        <c:axPos val="b"/>
        <c:majorGridlines/>
        <c:title>
          <c:tx>
            <c:rich>
              <a:bodyPr/>
              <a:lstStyle/>
              <a:p>
                <a:pPr>
                  <a:defRPr/>
                </a:pPr>
                <a:r>
                  <a:rPr lang="ru-RU"/>
                  <a:t>Сельское хозяйство</a:t>
                </a:r>
              </a:p>
            </c:rich>
          </c:tx>
          <c:layout/>
          <c:overlay val="0"/>
        </c:title>
        <c:numFmt formatCode="General" sourceLinked="1"/>
        <c:majorTickMark val="none"/>
        <c:minorTickMark val="none"/>
        <c:tickLblPos val="nextTo"/>
        <c:crossAx val="22074508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dLbls>
          <c:showLegendKey val="0"/>
          <c:showVal val="0"/>
          <c:showCatName val="0"/>
          <c:showSerName val="0"/>
          <c:showPercent val="0"/>
          <c:showBubbleSize val="0"/>
        </c:dLbls>
        <c:gapWidth val="150"/>
        <c:shape val="box"/>
        <c:axId val="221768320"/>
        <c:axId val="221770112"/>
        <c:axId val="0"/>
      </c:bar3DChart>
      <c:catAx>
        <c:axId val="221768320"/>
        <c:scaling>
          <c:orientation val="minMax"/>
        </c:scaling>
        <c:delete val="0"/>
        <c:axPos val="b"/>
        <c:numFmt formatCode="General" sourceLinked="1"/>
        <c:majorTickMark val="out"/>
        <c:minorTickMark val="none"/>
        <c:tickLblPos val="nextTo"/>
        <c:txPr>
          <a:bodyPr/>
          <a:lstStyle/>
          <a:p>
            <a:pPr>
              <a:defRPr sz="1102" b="1">
                <a:solidFill>
                  <a:schemeClr val="accent3">
                    <a:lumMod val="50000"/>
                  </a:schemeClr>
                </a:solidFill>
              </a:defRPr>
            </a:pPr>
            <a:endParaRPr lang="ru-RU"/>
          </a:p>
        </c:txPr>
        <c:crossAx val="221770112"/>
        <c:crosses val="autoZero"/>
        <c:auto val="1"/>
        <c:lblAlgn val="ctr"/>
        <c:lblOffset val="100"/>
        <c:noMultiLvlLbl val="0"/>
      </c:catAx>
      <c:valAx>
        <c:axId val="221770112"/>
        <c:scaling>
          <c:orientation val="minMax"/>
        </c:scaling>
        <c:delete val="1"/>
        <c:axPos val="l"/>
        <c:numFmt formatCode="General" sourceLinked="1"/>
        <c:majorTickMark val="out"/>
        <c:minorTickMark val="none"/>
        <c:tickLblPos val="nextTo"/>
        <c:crossAx val="221768320"/>
        <c:crosses val="autoZero"/>
        <c:crossBetween val="between"/>
      </c:valAx>
      <c:spPr>
        <a:noFill/>
        <a:ln w="25412">
          <a:noFill/>
        </a:ln>
      </c:spPr>
    </c:plotArea>
    <c:plotVisOnly val="1"/>
    <c:dispBlanksAs val="gap"/>
    <c:showDLblsOverMax val="0"/>
  </c:chart>
  <c:txPr>
    <a:bodyPr/>
    <a:lstStyle/>
    <a:p>
      <a:pPr>
        <a:defRPr sz="1802"/>
      </a:pPr>
      <a:endParaRPr lang="ru-RU"/>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Столбец1</c:v>
                </c:pt>
              </c:strCache>
            </c:strRef>
          </c:tx>
          <c:invertIfNegative val="0"/>
          <c:dPt>
            <c:idx val="0"/>
            <c:invertIfNegative val="0"/>
            <c:bubble3D val="0"/>
            <c:spPr>
              <a:solidFill>
                <a:srgbClr val="66FF66"/>
              </a:solidFill>
            </c:spPr>
          </c:dPt>
          <c:dPt>
            <c:idx val="1"/>
            <c:invertIfNegative val="0"/>
            <c:bubble3D val="0"/>
            <c:spPr>
              <a:solidFill>
                <a:srgbClr val="FF99FF"/>
              </a:solidFill>
            </c:spPr>
          </c:dPt>
          <c:dPt>
            <c:idx val="2"/>
            <c:invertIfNegative val="0"/>
            <c:bubble3D val="0"/>
            <c:spPr>
              <a:solidFill>
                <a:srgbClr val="FFFF66"/>
              </a:solidFill>
            </c:spPr>
          </c:dPt>
          <c:dPt>
            <c:idx val="3"/>
            <c:invertIfNegative val="0"/>
            <c:bubble3D val="0"/>
            <c:spPr>
              <a:solidFill>
                <a:srgbClr val="00CCFF"/>
              </a:solidFill>
            </c:spPr>
          </c:dPt>
          <c:dPt>
            <c:idx val="4"/>
            <c:invertIfNegative val="0"/>
            <c:bubble3D val="0"/>
            <c:spPr>
              <a:solidFill>
                <a:srgbClr val="CC0066"/>
              </a:solidFill>
            </c:spPr>
          </c:dPt>
          <c:dLbls>
            <c:dLbl>
              <c:idx val="0"/>
              <c:layout>
                <c:manualLayout>
                  <c:x val="5.1446952780783033E-2"/>
                  <c:y val="0"/>
                </c:manualLayout>
              </c:layout>
              <c:spPr/>
              <c:txPr>
                <a:bodyPr/>
                <a:lstStyle/>
                <a:p>
                  <a:pPr>
                    <a:defRPr sz="1100" b="1" baseline="0">
                      <a:solidFill>
                        <a:srgbClr val="FFFF00"/>
                      </a:solidFill>
                      <a:latin typeface="Times New Roman" pitchFamily="18" charset="0"/>
                    </a:defRPr>
                  </a:pPr>
                  <a:endParaRPr lang="ru-RU"/>
                </a:p>
              </c:txPr>
              <c:showLegendKey val="0"/>
              <c:showVal val="1"/>
              <c:showCatName val="0"/>
              <c:showSerName val="0"/>
              <c:showPercent val="0"/>
              <c:showBubbleSize val="0"/>
            </c:dLbl>
            <c:dLbl>
              <c:idx val="1"/>
              <c:layout>
                <c:manualLayout>
                  <c:x val="2.2046161537606957E-2"/>
                  <c:y val="-6.7834343192636837E-3"/>
                </c:manualLayout>
              </c:layout>
              <c:tx>
                <c:rich>
                  <a:bodyPr/>
                  <a:lstStyle/>
                  <a:p>
                    <a:r>
                      <a:rPr lang="en-US" sz="1100" dirty="0"/>
                      <a:t>88251,168</a:t>
                    </a:r>
                  </a:p>
                </c:rich>
              </c:tx>
              <c:dLblPos val="outEnd"/>
              <c:showLegendKey val="0"/>
              <c:showVal val="1"/>
              <c:showCatName val="0"/>
              <c:showSerName val="0"/>
              <c:showPercent val="0"/>
              <c:showBubbleSize val="0"/>
            </c:dLbl>
            <c:txPr>
              <a:bodyPr/>
              <a:lstStyle/>
              <a:p>
                <a:pPr>
                  <a:defRPr sz="1198" b="1" baseline="0">
                    <a:solidFill>
                      <a:srgbClr val="FFFF00"/>
                    </a:solidFill>
                    <a:latin typeface="Times New Roman" pitchFamily="18" charset="0"/>
                  </a:defRPr>
                </a:pPr>
                <a:endParaRPr lang="ru-RU"/>
              </a:p>
            </c:txPr>
            <c:showLegendKey val="0"/>
            <c:showVal val="1"/>
            <c:showCatName val="0"/>
            <c:showSerName val="0"/>
            <c:showPercent val="0"/>
            <c:showBubbleSize val="0"/>
            <c:showLeaderLines val="0"/>
          </c:dLbls>
          <c:cat>
            <c:strRef>
              <c:f>Лист1!$A$2:$A$6</c:f>
              <c:strCache>
                <c:ptCount val="5"/>
                <c:pt idx="0">
                  <c:v>Категория 1</c:v>
                </c:pt>
                <c:pt idx="1">
                  <c:v>Категория 2</c:v>
                </c:pt>
                <c:pt idx="2">
                  <c:v>Категория 3</c:v>
                </c:pt>
                <c:pt idx="3">
                  <c:v>Категория 4</c:v>
                </c:pt>
                <c:pt idx="4">
                  <c:v>Категория 5</c:v>
                </c:pt>
              </c:strCache>
            </c:strRef>
          </c:cat>
          <c:val>
            <c:numRef>
              <c:f>Лист1!$B$2:$B$6</c:f>
              <c:numCache>
                <c:formatCode>General</c:formatCode>
                <c:ptCount val="5"/>
                <c:pt idx="0">
                  <c:v>22545.8</c:v>
                </c:pt>
                <c:pt idx="1">
                  <c:v>100487.1</c:v>
                </c:pt>
                <c:pt idx="2">
                  <c:v>145556.79999999999</c:v>
                </c:pt>
                <c:pt idx="3">
                  <c:v>688</c:v>
                </c:pt>
                <c:pt idx="4">
                  <c:v>7788.5</c:v>
                </c:pt>
              </c:numCache>
            </c:numRef>
          </c:val>
        </c:ser>
        <c:dLbls>
          <c:showLegendKey val="0"/>
          <c:showVal val="0"/>
          <c:showCatName val="0"/>
          <c:showSerName val="0"/>
          <c:showPercent val="0"/>
          <c:showBubbleSize val="0"/>
        </c:dLbls>
        <c:gapWidth val="150"/>
        <c:axId val="221068288"/>
        <c:axId val="221074176"/>
      </c:barChart>
      <c:catAx>
        <c:axId val="221068288"/>
        <c:scaling>
          <c:orientation val="minMax"/>
        </c:scaling>
        <c:delete val="1"/>
        <c:axPos val="b"/>
        <c:majorTickMark val="out"/>
        <c:minorTickMark val="none"/>
        <c:tickLblPos val="nextTo"/>
        <c:crossAx val="221074176"/>
        <c:crosses val="autoZero"/>
        <c:auto val="1"/>
        <c:lblAlgn val="ctr"/>
        <c:lblOffset val="100"/>
        <c:noMultiLvlLbl val="0"/>
      </c:catAx>
      <c:valAx>
        <c:axId val="221074176"/>
        <c:scaling>
          <c:orientation val="minMax"/>
        </c:scaling>
        <c:delete val="1"/>
        <c:axPos val="l"/>
        <c:majorGridlines/>
        <c:numFmt formatCode="General" sourceLinked="1"/>
        <c:majorTickMark val="out"/>
        <c:minorTickMark val="none"/>
        <c:tickLblPos val="nextTo"/>
        <c:crossAx val="221068288"/>
        <c:crosses val="autoZero"/>
        <c:crossBetween val="between"/>
      </c:valAx>
      <c:spPr>
        <a:noFill/>
        <a:ln w="25374">
          <a:noFill/>
        </a:ln>
      </c:spPr>
    </c:plotArea>
    <c:plotVisOnly val="1"/>
    <c:dispBlanksAs val="gap"/>
    <c:showDLblsOverMax val="0"/>
  </c:chart>
  <c:txPr>
    <a:bodyPr/>
    <a:lstStyle/>
    <a:p>
      <a:pPr>
        <a:defRPr sz="1796"/>
      </a:pPr>
      <a:endParaRPr lang="ru-RU"/>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Столбец1</c:v>
                </c:pt>
              </c:strCache>
            </c:strRef>
          </c:tx>
          <c:invertIfNegative val="0"/>
          <c:dPt>
            <c:idx val="0"/>
            <c:invertIfNegative val="0"/>
            <c:bubble3D val="0"/>
            <c:spPr>
              <a:solidFill>
                <a:srgbClr val="66FF66"/>
              </a:solidFill>
            </c:spPr>
          </c:dPt>
          <c:dPt>
            <c:idx val="1"/>
            <c:invertIfNegative val="0"/>
            <c:bubble3D val="0"/>
            <c:spPr>
              <a:solidFill>
                <a:srgbClr val="FF99FF"/>
              </a:solidFill>
            </c:spPr>
          </c:dPt>
          <c:dPt>
            <c:idx val="2"/>
            <c:invertIfNegative val="0"/>
            <c:bubble3D val="0"/>
            <c:spPr>
              <a:solidFill>
                <a:srgbClr val="FFFF66"/>
              </a:solidFill>
            </c:spPr>
          </c:dPt>
          <c:dPt>
            <c:idx val="3"/>
            <c:invertIfNegative val="0"/>
            <c:bubble3D val="0"/>
            <c:spPr>
              <a:solidFill>
                <a:srgbClr val="00CCFF"/>
              </a:solidFill>
            </c:spPr>
          </c:dPt>
          <c:dPt>
            <c:idx val="4"/>
            <c:invertIfNegative val="0"/>
            <c:bubble3D val="0"/>
            <c:spPr>
              <a:solidFill>
                <a:srgbClr val="CC0066"/>
              </a:solidFill>
            </c:spPr>
          </c:dPt>
          <c:dLbls>
            <c:dLbl>
              <c:idx val="0"/>
              <c:layout/>
              <c:tx>
                <c:rich>
                  <a:bodyPr/>
                  <a:lstStyle/>
                  <a:p>
                    <a:r>
                      <a:rPr lang="en-US" sz="1100" dirty="0"/>
                      <a:t>18632,959</a:t>
                    </a:r>
                  </a:p>
                </c:rich>
              </c:tx>
              <c:showLegendKey val="0"/>
              <c:showVal val="1"/>
              <c:showCatName val="0"/>
              <c:showSerName val="0"/>
              <c:showPercent val="0"/>
              <c:showBubbleSize val="0"/>
            </c:dLbl>
            <c:dLbl>
              <c:idx val="1"/>
              <c:layout>
                <c:manualLayout>
                  <c:x val="-0.12861998612842002"/>
                  <c:y val="0.16285196640634558"/>
                </c:manualLayout>
              </c:layout>
              <c:dLblPos val="outEnd"/>
              <c:showLegendKey val="0"/>
              <c:showVal val="1"/>
              <c:showCatName val="0"/>
              <c:showSerName val="0"/>
              <c:showPercent val="0"/>
              <c:showBubbleSize val="0"/>
            </c:dLbl>
            <c:txPr>
              <a:bodyPr/>
              <a:lstStyle/>
              <a:p>
                <a:pPr>
                  <a:defRPr sz="1198" b="1" baseline="0">
                    <a:solidFill>
                      <a:srgbClr val="FFFF00"/>
                    </a:solidFill>
                    <a:latin typeface="Times New Roman" pitchFamily="18" charset="0"/>
                  </a:defRPr>
                </a:pPr>
                <a:endParaRPr lang="ru-RU"/>
              </a:p>
            </c:txPr>
            <c:showLegendKey val="0"/>
            <c:showVal val="1"/>
            <c:showCatName val="0"/>
            <c:showSerName val="0"/>
            <c:showPercent val="0"/>
            <c:showBubbleSize val="0"/>
            <c:showLeaderLines val="0"/>
          </c:dLbls>
          <c:cat>
            <c:strRef>
              <c:f>Лист1!$A$2:$A$6</c:f>
              <c:strCache>
                <c:ptCount val="5"/>
                <c:pt idx="0">
                  <c:v>Категория 1</c:v>
                </c:pt>
                <c:pt idx="1">
                  <c:v>Категория 2</c:v>
                </c:pt>
                <c:pt idx="2">
                  <c:v>Категория 3</c:v>
                </c:pt>
                <c:pt idx="3">
                  <c:v>Категория 4</c:v>
                </c:pt>
                <c:pt idx="4">
                  <c:v>Категория 5</c:v>
                </c:pt>
              </c:strCache>
            </c:strRef>
          </c:cat>
          <c:val>
            <c:numRef>
              <c:f>Лист1!$B$2:$B$6</c:f>
              <c:numCache>
                <c:formatCode>General</c:formatCode>
                <c:ptCount val="5"/>
                <c:pt idx="0">
                  <c:v>19895.900000000001</c:v>
                </c:pt>
                <c:pt idx="1">
                  <c:v>75019.199999999997</c:v>
                </c:pt>
                <c:pt idx="2">
                  <c:v>11300</c:v>
                </c:pt>
                <c:pt idx="3">
                  <c:v>525.5</c:v>
                </c:pt>
                <c:pt idx="4">
                  <c:v>6200</c:v>
                </c:pt>
              </c:numCache>
            </c:numRef>
          </c:val>
        </c:ser>
        <c:dLbls>
          <c:showLegendKey val="0"/>
          <c:showVal val="0"/>
          <c:showCatName val="0"/>
          <c:showSerName val="0"/>
          <c:showPercent val="0"/>
          <c:showBubbleSize val="0"/>
        </c:dLbls>
        <c:gapWidth val="150"/>
        <c:axId val="222202112"/>
        <c:axId val="222216192"/>
      </c:barChart>
      <c:catAx>
        <c:axId val="222202112"/>
        <c:scaling>
          <c:orientation val="minMax"/>
        </c:scaling>
        <c:delete val="1"/>
        <c:axPos val="b"/>
        <c:majorTickMark val="out"/>
        <c:minorTickMark val="none"/>
        <c:tickLblPos val="nextTo"/>
        <c:crossAx val="222216192"/>
        <c:crosses val="autoZero"/>
        <c:auto val="1"/>
        <c:lblAlgn val="ctr"/>
        <c:lblOffset val="100"/>
        <c:noMultiLvlLbl val="0"/>
      </c:catAx>
      <c:valAx>
        <c:axId val="222216192"/>
        <c:scaling>
          <c:orientation val="minMax"/>
        </c:scaling>
        <c:delete val="1"/>
        <c:axPos val="l"/>
        <c:majorGridlines/>
        <c:numFmt formatCode="General" sourceLinked="1"/>
        <c:majorTickMark val="out"/>
        <c:minorTickMark val="none"/>
        <c:tickLblPos val="nextTo"/>
        <c:crossAx val="222202112"/>
        <c:crosses val="autoZero"/>
        <c:crossBetween val="between"/>
      </c:valAx>
      <c:spPr>
        <a:noFill/>
        <a:ln w="25374">
          <a:noFill/>
        </a:ln>
      </c:spPr>
    </c:plotArea>
    <c:plotVisOnly val="1"/>
    <c:dispBlanksAs val="gap"/>
    <c:showDLblsOverMax val="0"/>
  </c:chart>
  <c:txPr>
    <a:bodyPr/>
    <a:lstStyle/>
    <a:p>
      <a:pPr>
        <a:defRPr sz="1796"/>
      </a:pPr>
      <a:endParaRPr lang="ru-RU"/>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04040404040407E-2"/>
          <c:y val="6.106868597605445E-2"/>
          <c:w val="0.91919191919191923"/>
          <c:h val="0.85072098983631139"/>
        </c:manualLayout>
      </c:layout>
      <c:barChart>
        <c:barDir val="col"/>
        <c:grouping val="clustered"/>
        <c:varyColors val="0"/>
        <c:ser>
          <c:idx val="0"/>
          <c:order val="0"/>
          <c:tx>
            <c:strRef>
              <c:f>Лист1!$B$1</c:f>
              <c:strCache>
                <c:ptCount val="1"/>
                <c:pt idx="0">
                  <c:v>Столбец1</c:v>
                </c:pt>
              </c:strCache>
            </c:strRef>
          </c:tx>
          <c:invertIfNegative val="0"/>
          <c:dPt>
            <c:idx val="0"/>
            <c:invertIfNegative val="0"/>
            <c:bubble3D val="0"/>
            <c:spPr>
              <a:solidFill>
                <a:srgbClr val="66FF66"/>
              </a:solidFill>
            </c:spPr>
          </c:dPt>
          <c:dPt>
            <c:idx val="1"/>
            <c:invertIfNegative val="0"/>
            <c:bubble3D val="0"/>
            <c:spPr>
              <a:solidFill>
                <a:srgbClr val="FF99FF"/>
              </a:solidFill>
            </c:spPr>
          </c:dPt>
          <c:dPt>
            <c:idx val="2"/>
            <c:invertIfNegative val="0"/>
            <c:bubble3D val="0"/>
            <c:spPr>
              <a:solidFill>
                <a:srgbClr val="FFFF66"/>
              </a:solidFill>
            </c:spPr>
          </c:dPt>
          <c:dPt>
            <c:idx val="3"/>
            <c:invertIfNegative val="0"/>
            <c:bubble3D val="0"/>
            <c:spPr>
              <a:solidFill>
                <a:srgbClr val="00CCFF"/>
              </a:solidFill>
            </c:spPr>
          </c:dPt>
          <c:dPt>
            <c:idx val="4"/>
            <c:invertIfNegative val="0"/>
            <c:bubble3D val="0"/>
            <c:spPr>
              <a:solidFill>
                <a:srgbClr val="CC0066"/>
              </a:solidFill>
            </c:spPr>
          </c:dPt>
          <c:dLbls>
            <c:dLbl>
              <c:idx val="1"/>
              <c:layout>
                <c:manualLayout>
                  <c:x val="2.2046161537606974E-2"/>
                  <c:y val="-6.783434319263688E-3"/>
                </c:manualLayout>
              </c:layout>
              <c:dLblPos val="outEnd"/>
              <c:showLegendKey val="0"/>
              <c:showVal val="1"/>
              <c:showCatName val="0"/>
              <c:showSerName val="0"/>
              <c:showPercent val="0"/>
              <c:showBubbleSize val="0"/>
            </c:dLbl>
            <c:txPr>
              <a:bodyPr/>
              <a:lstStyle/>
              <a:p>
                <a:pPr>
                  <a:defRPr sz="1200" b="1" baseline="0">
                    <a:solidFill>
                      <a:srgbClr val="FFFF00"/>
                    </a:solidFill>
                    <a:latin typeface="Times New Roman" pitchFamily="18" charset="0"/>
                  </a:defRPr>
                </a:pPr>
                <a:endParaRPr lang="ru-RU"/>
              </a:p>
            </c:txPr>
            <c:showLegendKey val="0"/>
            <c:showVal val="1"/>
            <c:showCatName val="0"/>
            <c:showSerName val="0"/>
            <c:showPercent val="0"/>
            <c:showBubbleSize val="0"/>
            <c:showLeaderLines val="0"/>
          </c:dLbls>
          <c:cat>
            <c:strRef>
              <c:f>Лист1!$A$2:$A$6</c:f>
              <c:strCache>
                <c:ptCount val="5"/>
                <c:pt idx="0">
                  <c:v>Категория 1</c:v>
                </c:pt>
                <c:pt idx="1">
                  <c:v>Категория 2</c:v>
                </c:pt>
                <c:pt idx="2">
                  <c:v>Категория 3</c:v>
                </c:pt>
                <c:pt idx="3">
                  <c:v>Категория 4</c:v>
                </c:pt>
                <c:pt idx="4">
                  <c:v>Категория 5</c:v>
                </c:pt>
              </c:strCache>
            </c:strRef>
          </c:cat>
          <c:val>
            <c:numRef>
              <c:f>Лист1!$B$2:$B$6</c:f>
              <c:numCache>
                <c:formatCode>General</c:formatCode>
                <c:ptCount val="5"/>
                <c:pt idx="0">
                  <c:v>107931.3</c:v>
                </c:pt>
                <c:pt idx="1">
                  <c:v>70874.600000000006</c:v>
                </c:pt>
                <c:pt idx="2">
                  <c:v>11300</c:v>
                </c:pt>
                <c:pt idx="3">
                  <c:v>592.5</c:v>
                </c:pt>
                <c:pt idx="4">
                  <c:v>6200</c:v>
                </c:pt>
              </c:numCache>
            </c:numRef>
          </c:val>
        </c:ser>
        <c:dLbls>
          <c:showLegendKey val="0"/>
          <c:showVal val="0"/>
          <c:showCatName val="0"/>
          <c:showSerName val="0"/>
          <c:showPercent val="0"/>
          <c:showBubbleSize val="0"/>
        </c:dLbls>
        <c:gapWidth val="150"/>
        <c:axId val="221128192"/>
        <c:axId val="221129728"/>
      </c:barChart>
      <c:catAx>
        <c:axId val="221128192"/>
        <c:scaling>
          <c:orientation val="minMax"/>
        </c:scaling>
        <c:delete val="1"/>
        <c:axPos val="b"/>
        <c:majorTickMark val="out"/>
        <c:minorTickMark val="none"/>
        <c:tickLblPos val="nextTo"/>
        <c:crossAx val="221129728"/>
        <c:crosses val="autoZero"/>
        <c:auto val="1"/>
        <c:lblAlgn val="ctr"/>
        <c:lblOffset val="100"/>
        <c:noMultiLvlLbl val="0"/>
      </c:catAx>
      <c:valAx>
        <c:axId val="221129728"/>
        <c:scaling>
          <c:orientation val="minMax"/>
        </c:scaling>
        <c:delete val="1"/>
        <c:axPos val="l"/>
        <c:majorGridlines/>
        <c:numFmt formatCode="General" sourceLinked="1"/>
        <c:majorTickMark val="out"/>
        <c:minorTickMark val="none"/>
        <c:tickLblPos val="nextTo"/>
        <c:crossAx val="221128192"/>
        <c:crosses val="autoZero"/>
        <c:crossBetween val="between"/>
      </c:valAx>
      <c:spPr>
        <a:noFill/>
        <a:ln w="25400">
          <a:noFill/>
        </a:ln>
      </c:spPr>
    </c:plotArea>
    <c:plotVisOnly val="1"/>
    <c:dispBlanksAs val="gap"/>
    <c:showDLblsOverMax val="0"/>
  </c:chart>
  <c:txPr>
    <a:bodyPr/>
    <a:lstStyle/>
    <a:p>
      <a:pPr>
        <a:defRPr sz="1798"/>
      </a:pPr>
      <a:endParaRPr lang="ru-RU"/>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a:latin typeface="Times New Roman" panose="02020603050405020304" pitchFamily="18" charset="0"/>
                <a:cs typeface="Times New Roman" panose="02020603050405020304" pitchFamily="18" charset="0"/>
              </a:defRPr>
            </a:pPr>
            <a:r>
              <a:rPr lang="ru-RU" sz="1398" dirty="0" smtClean="0">
                <a:latin typeface="Times New Roman" panose="02020603050405020304" pitchFamily="18" charset="0"/>
                <a:cs typeface="Times New Roman" panose="02020603050405020304" pitchFamily="18" charset="0"/>
              </a:rPr>
              <a:t>2023 год </a:t>
            </a:r>
            <a:r>
              <a:rPr lang="ru-RU" sz="1398" baseline="0" dirty="0" smtClean="0">
                <a:latin typeface="Times New Roman" panose="02020603050405020304" pitchFamily="18" charset="0"/>
                <a:cs typeface="Times New Roman" panose="02020603050405020304" pitchFamily="18" charset="0"/>
              </a:rPr>
              <a:t> 45347,0 </a:t>
            </a:r>
            <a:r>
              <a:rPr lang="ru-RU" sz="1398" dirty="0" smtClean="0">
                <a:latin typeface="Times New Roman" panose="02020603050405020304" pitchFamily="18" charset="0"/>
                <a:cs typeface="Times New Roman" panose="02020603050405020304" pitchFamily="18" charset="0"/>
              </a:rPr>
              <a:t>тыс. руб.</a:t>
            </a:r>
            <a:endParaRPr lang="ru-RU" sz="1400" dirty="0">
              <a:latin typeface="Times New Roman" panose="02020603050405020304" pitchFamily="18" charset="0"/>
              <a:cs typeface="Times New Roman" panose="02020603050405020304" pitchFamily="18" charset="0"/>
            </a:endParaRPr>
          </a:p>
        </c:rich>
      </c:tx>
      <c:layout/>
      <c:overlay val="0"/>
    </c:title>
    <c:autoTitleDeleted val="0"/>
    <c:plotArea>
      <c:layout>
        <c:manualLayout>
          <c:layoutTarget val="inner"/>
          <c:xMode val="edge"/>
          <c:yMode val="edge"/>
          <c:x val="2.895689071395836E-2"/>
          <c:y val="0.10262014894854973"/>
          <c:w val="0.9420862185720833"/>
          <c:h val="0.73135242900263953"/>
        </c:manualLayout>
      </c:layout>
      <c:barChart>
        <c:barDir val="col"/>
        <c:grouping val="clustered"/>
        <c:varyColors val="0"/>
        <c:ser>
          <c:idx val="0"/>
          <c:order val="0"/>
          <c:tx>
            <c:strRef>
              <c:f>Лист1!$B$1</c:f>
              <c:strCache>
                <c:ptCount val="1"/>
                <c:pt idx="0">
                  <c:v>2023 год</c:v>
                </c:pt>
              </c:strCache>
            </c:strRef>
          </c:tx>
          <c:invertIfNegative val="0"/>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Лист1!$A$2:$A$6</c:f>
              <c:strCache>
                <c:ptCount val="4"/>
                <c:pt idx="0">
                  <c:v>ММБУК Новосильская ЦБС</c:v>
                </c:pt>
                <c:pt idx="1">
                  <c:v>ММБУК Новосильское КДО</c:v>
                </c:pt>
                <c:pt idx="2">
                  <c:v>ММБУК Новосильское РКМ</c:v>
                </c:pt>
                <c:pt idx="3">
                  <c:v>Другие вопросы в области культуры, кинематографии</c:v>
                </c:pt>
              </c:strCache>
            </c:strRef>
          </c:cat>
          <c:val>
            <c:numRef>
              <c:f>Лист1!$B$2:$B$6</c:f>
              <c:numCache>
                <c:formatCode>General</c:formatCode>
                <c:ptCount val="5"/>
                <c:pt idx="0">
                  <c:v>4063.1</c:v>
                </c:pt>
                <c:pt idx="1">
                  <c:v>10114</c:v>
                </c:pt>
                <c:pt idx="2">
                  <c:v>25572.3</c:v>
                </c:pt>
                <c:pt idx="3">
                  <c:v>5597.6</c:v>
                </c:pt>
              </c:numCache>
            </c:numRef>
          </c:val>
        </c:ser>
        <c:dLbls>
          <c:showLegendKey val="0"/>
          <c:showVal val="0"/>
          <c:showCatName val="0"/>
          <c:showSerName val="0"/>
          <c:showPercent val="0"/>
          <c:showBubbleSize val="0"/>
        </c:dLbls>
        <c:gapWidth val="150"/>
        <c:axId val="221170688"/>
        <c:axId val="221180672"/>
      </c:barChart>
      <c:catAx>
        <c:axId val="221170688"/>
        <c:scaling>
          <c:orientation val="minMax"/>
        </c:scaling>
        <c:delete val="0"/>
        <c:axPos val="b"/>
        <c:numFmt formatCode="General" sourceLinked="1"/>
        <c:majorTickMark val="out"/>
        <c:minorTickMark val="none"/>
        <c:tickLblPos val="nextTo"/>
        <c:txPr>
          <a:bodyPr/>
          <a:lstStyle/>
          <a:p>
            <a:pPr>
              <a:defRPr sz="999" baseline="0">
                <a:solidFill>
                  <a:schemeClr val="tx1"/>
                </a:solidFill>
                <a:latin typeface="Times New Roman" panose="02020603050405020304" pitchFamily="18" charset="0"/>
                <a:cs typeface="Times New Roman" panose="02020603050405020304" pitchFamily="18" charset="0"/>
              </a:defRPr>
            </a:pPr>
            <a:endParaRPr lang="ru-RU"/>
          </a:p>
        </c:txPr>
        <c:crossAx val="221180672"/>
        <c:crosses val="autoZero"/>
        <c:auto val="1"/>
        <c:lblAlgn val="ctr"/>
        <c:lblOffset val="100"/>
        <c:noMultiLvlLbl val="0"/>
      </c:catAx>
      <c:valAx>
        <c:axId val="221180672"/>
        <c:scaling>
          <c:orientation val="minMax"/>
        </c:scaling>
        <c:delete val="1"/>
        <c:axPos val="l"/>
        <c:majorGridlines/>
        <c:numFmt formatCode="General" sourceLinked="1"/>
        <c:majorTickMark val="out"/>
        <c:minorTickMark val="none"/>
        <c:tickLblPos val="nextTo"/>
        <c:crossAx val="221170688"/>
        <c:crosses val="autoZero"/>
        <c:crossBetween val="between"/>
      </c:valAx>
      <c:spPr>
        <a:noFill/>
        <a:ln w="25399">
          <a:noFill/>
        </a:ln>
      </c:spPr>
    </c:plotArea>
    <c:plotVisOnly val="1"/>
    <c:dispBlanksAs val="gap"/>
    <c:showDLblsOverMax val="0"/>
  </c:chart>
  <c:txPr>
    <a:bodyPr/>
    <a:lstStyle/>
    <a:p>
      <a:pPr>
        <a:defRPr sz="1798"/>
      </a:pPr>
      <a:endParaRPr lang="ru-RU"/>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plotArea>
      <c:layout>
        <c:manualLayout>
          <c:layoutTarget val="inner"/>
          <c:xMode val="edge"/>
          <c:yMode val="edge"/>
          <c:x val="2.8956152467304642E-2"/>
          <c:y val="0.17117354828442485"/>
          <c:w val="0.9420876950653907"/>
          <c:h val="0.45225417896509995"/>
        </c:manualLayout>
      </c:layout>
      <c:barChart>
        <c:barDir val="col"/>
        <c:grouping val="clustered"/>
        <c:varyColors val="0"/>
        <c:dLbls>
          <c:showLegendKey val="0"/>
          <c:showVal val="0"/>
          <c:showCatName val="0"/>
          <c:showSerName val="0"/>
          <c:showPercent val="0"/>
          <c:showBubbleSize val="0"/>
        </c:dLbls>
        <c:gapWidth val="150"/>
        <c:axId val="222236032"/>
        <c:axId val="222295168"/>
      </c:barChart>
      <c:catAx>
        <c:axId val="222236032"/>
        <c:scaling>
          <c:orientation val="minMax"/>
        </c:scaling>
        <c:delete val="1"/>
        <c:axPos val="b"/>
        <c:majorTickMark val="out"/>
        <c:minorTickMark val="none"/>
        <c:tickLblPos val="nextTo"/>
        <c:crossAx val="222295168"/>
        <c:crosses val="autoZero"/>
        <c:auto val="1"/>
        <c:lblAlgn val="ctr"/>
        <c:lblOffset val="100"/>
        <c:noMultiLvlLbl val="0"/>
      </c:catAx>
      <c:valAx>
        <c:axId val="222295168"/>
        <c:scaling>
          <c:orientation val="minMax"/>
        </c:scaling>
        <c:delete val="1"/>
        <c:axPos val="l"/>
        <c:majorGridlines/>
        <c:numFmt formatCode="General" sourceLinked="1"/>
        <c:majorTickMark val="out"/>
        <c:minorTickMark val="none"/>
        <c:tickLblPos val="nextTo"/>
        <c:crossAx val="222236032"/>
        <c:crosses val="autoZero"/>
        <c:crossBetween val="between"/>
      </c:valAx>
      <c:spPr>
        <a:noFill/>
        <a:ln w="25400">
          <a:noFill/>
        </a:ln>
      </c:spPr>
    </c:plotArea>
    <c:plotVisOnly val="1"/>
    <c:dispBlanksAs val="gap"/>
    <c:showDLblsOverMax val="0"/>
  </c:chart>
  <c:txPr>
    <a:bodyPr/>
    <a:lstStyle/>
    <a:p>
      <a:pPr>
        <a:defRPr sz="1800"/>
      </a:pPr>
      <a:endParaRPr lang="ru-RU"/>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plotArea>
      <c:layout/>
      <c:barChart>
        <c:barDir val="col"/>
        <c:grouping val="stacked"/>
        <c:varyColors val="0"/>
        <c:ser>
          <c:idx val="0"/>
          <c:order val="0"/>
          <c:tx>
            <c:strRef>
              <c:f>Лист1!$B$1</c:f>
              <c:strCache>
                <c:ptCount val="1"/>
                <c:pt idx="0">
                  <c:v>Пенсионное обеспечение</c:v>
                </c:pt>
              </c:strCache>
            </c:strRef>
          </c:tx>
          <c:invertIfNegative val="0"/>
          <c:dLbls>
            <c:showLegendKey val="0"/>
            <c:showVal val="1"/>
            <c:showCatName val="0"/>
            <c:showSerName val="0"/>
            <c:showPercent val="0"/>
            <c:showBubbleSize val="0"/>
            <c:showLeaderLines val="0"/>
          </c:dLbls>
          <c:cat>
            <c:strRef>
              <c:f>Лист1!$A$2:$A$4</c:f>
              <c:strCache>
                <c:ptCount val="3"/>
                <c:pt idx="0">
                  <c:v>2023 год</c:v>
                </c:pt>
                <c:pt idx="1">
                  <c:v>2024 год</c:v>
                </c:pt>
                <c:pt idx="2">
                  <c:v>2025 год</c:v>
                </c:pt>
              </c:strCache>
            </c:strRef>
          </c:cat>
          <c:val>
            <c:numRef>
              <c:f>Лист1!$B$2:$B$4</c:f>
              <c:numCache>
                <c:formatCode>General</c:formatCode>
                <c:ptCount val="3"/>
                <c:pt idx="0">
                  <c:v>1050</c:v>
                </c:pt>
                <c:pt idx="1">
                  <c:v>800</c:v>
                </c:pt>
                <c:pt idx="2">
                  <c:v>800</c:v>
                </c:pt>
              </c:numCache>
            </c:numRef>
          </c:val>
        </c:ser>
        <c:ser>
          <c:idx val="1"/>
          <c:order val="1"/>
          <c:tx>
            <c:strRef>
              <c:f>Лист1!$C$1</c:f>
              <c:strCache>
                <c:ptCount val="1"/>
                <c:pt idx="0">
                  <c:v>Охрана семьи и детства</c:v>
                </c:pt>
              </c:strCache>
            </c:strRef>
          </c:tx>
          <c:invertIfNegative val="0"/>
          <c:dLbls>
            <c:showLegendKey val="0"/>
            <c:showVal val="1"/>
            <c:showCatName val="0"/>
            <c:showSerName val="0"/>
            <c:showPercent val="0"/>
            <c:showBubbleSize val="0"/>
            <c:showLeaderLines val="0"/>
          </c:dLbls>
          <c:cat>
            <c:strRef>
              <c:f>Лист1!$A$2:$A$4</c:f>
              <c:strCache>
                <c:ptCount val="3"/>
                <c:pt idx="0">
                  <c:v>2023 год</c:v>
                </c:pt>
                <c:pt idx="1">
                  <c:v>2024 год</c:v>
                </c:pt>
                <c:pt idx="2">
                  <c:v>2025 год</c:v>
                </c:pt>
              </c:strCache>
            </c:strRef>
          </c:cat>
          <c:val>
            <c:numRef>
              <c:f>Лист1!$C$2:$C$4</c:f>
              <c:numCache>
                <c:formatCode>General</c:formatCode>
                <c:ptCount val="3"/>
                <c:pt idx="0">
                  <c:v>8036.4</c:v>
                </c:pt>
                <c:pt idx="1">
                  <c:v>10492</c:v>
                </c:pt>
                <c:pt idx="2">
                  <c:v>10334.5</c:v>
                </c:pt>
              </c:numCache>
            </c:numRef>
          </c:val>
        </c:ser>
        <c:ser>
          <c:idx val="2"/>
          <c:order val="2"/>
          <c:tx>
            <c:strRef>
              <c:f>Лист1!$D$1</c:f>
              <c:strCache>
                <c:ptCount val="1"/>
                <c:pt idx="0">
                  <c:v>Другие вопросы в области социальной политики</c:v>
                </c:pt>
              </c:strCache>
            </c:strRef>
          </c:tx>
          <c:invertIfNegative val="0"/>
          <c:dLbls>
            <c:showLegendKey val="0"/>
            <c:showVal val="1"/>
            <c:showCatName val="0"/>
            <c:showSerName val="0"/>
            <c:showPercent val="0"/>
            <c:showBubbleSize val="0"/>
            <c:showLeaderLines val="0"/>
          </c:dLbls>
          <c:cat>
            <c:strRef>
              <c:f>Лист1!$A$2:$A$4</c:f>
              <c:strCache>
                <c:ptCount val="3"/>
                <c:pt idx="0">
                  <c:v>2023 год</c:v>
                </c:pt>
                <c:pt idx="1">
                  <c:v>2024 год</c:v>
                </c:pt>
                <c:pt idx="2">
                  <c:v>2025 год</c:v>
                </c:pt>
              </c:strCache>
            </c:strRef>
          </c:cat>
          <c:val>
            <c:numRef>
              <c:f>Лист1!$D$2:$D$4</c:f>
              <c:numCache>
                <c:formatCode>General</c:formatCode>
                <c:ptCount val="3"/>
                <c:pt idx="0">
                  <c:v>927.7</c:v>
                </c:pt>
                <c:pt idx="1">
                  <c:v>927.7</c:v>
                </c:pt>
                <c:pt idx="2">
                  <c:v>927.7</c:v>
                </c:pt>
              </c:numCache>
            </c:numRef>
          </c:val>
        </c:ser>
        <c:dLbls>
          <c:showLegendKey val="0"/>
          <c:showVal val="0"/>
          <c:showCatName val="0"/>
          <c:showSerName val="0"/>
          <c:showPercent val="0"/>
          <c:showBubbleSize val="0"/>
        </c:dLbls>
        <c:gapWidth val="75"/>
        <c:overlap val="100"/>
        <c:axId val="222339456"/>
        <c:axId val="222340992"/>
      </c:barChart>
      <c:catAx>
        <c:axId val="222339456"/>
        <c:scaling>
          <c:orientation val="minMax"/>
        </c:scaling>
        <c:delete val="0"/>
        <c:axPos val="b"/>
        <c:numFmt formatCode="General" sourceLinked="1"/>
        <c:majorTickMark val="none"/>
        <c:minorTickMark val="none"/>
        <c:tickLblPos val="nextTo"/>
        <c:crossAx val="222340992"/>
        <c:crosses val="autoZero"/>
        <c:auto val="1"/>
        <c:lblAlgn val="ctr"/>
        <c:lblOffset val="100"/>
        <c:noMultiLvlLbl val="0"/>
      </c:catAx>
      <c:valAx>
        <c:axId val="222340992"/>
        <c:scaling>
          <c:orientation val="minMax"/>
          <c:max val="10000"/>
          <c:min val="0"/>
        </c:scaling>
        <c:delete val="0"/>
        <c:axPos val="l"/>
        <c:majorGridlines/>
        <c:minorGridlines/>
        <c:numFmt formatCode="General" sourceLinked="1"/>
        <c:majorTickMark val="out"/>
        <c:minorTickMark val="none"/>
        <c:tickLblPos val="nextTo"/>
        <c:crossAx val="222339456"/>
        <c:crosses val="autoZero"/>
        <c:crossBetween val="between"/>
        <c:majorUnit val="1000"/>
        <c:minorUnit val="200"/>
      </c:valAx>
    </c:plotArea>
    <c:legend>
      <c:legendPos val="r"/>
      <c:legendEntry>
        <c:idx val="0"/>
        <c:txPr>
          <a:bodyPr/>
          <a:lstStyle/>
          <a:p>
            <a:pPr>
              <a:defRPr sz="1200"/>
            </a:pPr>
            <a:endParaRPr lang="ru-RU"/>
          </a:p>
        </c:txPr>
      </c:legendEntry>
      <c:legendEntry>
        <c:idx val="1"/>
        <c:txPr>
          <a:bodyPr/>
          <a:lstStyle/>
          <a:p>
            <a:pPr>
              <a:defRPr sz="1200"/>
            </a:pPr>
            <a:endParaRPr lang="ru-RU"/>
          </a:p>
        </c:txPr>
      </c:legendEntry>
      <c:layout>
        <c:manualLayout>
          <c:xMode val="edge"/>
          <c:yMode val="edge"/>
          <c:x val="0.64618189861098829"/>
          <c:y val="0.52908763651220747"/>
          <c:w val="0.32685180925418028"/>
          <c:h val="0.42204118563719417"/>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Налоговые доходы</c:v>
                </c:pt>
              </c:strCache>
            </c:strRef>
          </c:tx>
          <c:invertIfNegative val="0"/>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2023 год</c:v>
                </c:pt>
                <c:pt idx="1">
                  <c:v>2024 год</c:v>
                </c:pt>
                <c:pt idx="2">
                  <c:v>2025 год</c:v>
                </c:pt>
              </c:strCache>
            </c:strRef>
          </c:cat>
          <c:val>
            <c:numRef>
              <c:f>Лист1!$B$2:$B$4</c:f>
              <c:numCache>
                <c:formatCode>General</c:formatCode>
                <c:ptCount val="3"/>
                <c:pt idx="0">
                  <c:v>67596.5</c:v>
                </c:pt>
                <c:pt idx="1">
                  <c:v>71534.14</c:v>
                </c:pt>
                <c:pt idx="2">
                  <c:v>75199.429999999993</c:v>
                </c:pt>
              </c:numCache>
            </c:numRef>
          </c:val>
        </c:ser>
        <c:ser>
          <c:idx val="1"/>
          <c:order val="1"/>
          <c:tx>
            <c:strRef>
              <c:f>Лист1!$C$1</c:f>
              <c:strCache>
                <c:ptCount val="1"/>
                <c:pt idx="0">
                  <c:v>Неналоговые доходы</c:v>
                </c:pt>
              </c:strCache>
            </c:strRef>
          </c:tx>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txPr>
              <a:bodyPr/>
              <a:lstStyle/>
              <a:p>
                <a:pPr>
                  <a:defRPr>
                    <a:solidFill>
                      <a:schemeClr val="tx1"/>
                    </a:solidFill>
                    <a:latin typeface="Times New Roman" panose="02020603050405020304" pitchFamily="18" charset="0"/>
                    <a:cs typeface="Times New Roman" panose="02020603050405020304" pitchFamily="18" charset="0"/>
                  </a:defRPr>
                </a:pPr>
                <a:endParaRPr lang="ru-RU"/>
              </a:p>
            </c:txPr>
            <c:showLegendKey val="0"/>
            <c:showVal val="0"/>
            <c:showCatName val="0"/>
            <c:showSerName val="0"/>
            <c:showPercent val="0"/>
            <c:showBubbleSize val="0"/>
          </c:dLbls>
          <c:cat>
            <c:strRef>
              <c:f>Лист1!$A$2:$A$4</c:f>
              <c:strCache>
                <c:ptCount val="3"/>
                <c:pt idx="0">
                  <c:v>2023 год</c:v>
                </c:pt>
                <c:pt idx="1">
                  <c:v>2024 год</c:v>
                </c:pt>
                <c:pt idx="2">
                  <c:v>2025 год</c:v>
                </c:pt>
              </c:strCache>
            </c:strRef>
          </c:cat>
          <c:val>
            <c:numRef>
              <c:f>Лист1!$C$2:$C$4</c:f>
              <c:numCache>
                <c:formatCode>General</c:formatCode>
                <c:ptCount val="3"/>
                <c:pt idx="0">
                  <c:v>56877</c:v>
                </c:pt>
                <c:pt idx="1">
                  <c:v>30697</c:v>
                </c:pt>
                <c:pt idx="2">
                  <c:v>30717</c:v>
                </c:pt>
              </c:numCache>
            </c:numRef>
          </c:val>
        </c:ser>
        <c:dLbls>
          <c:showLegendKey val="0"/>
          <c:showVal val="0"/>
          <c:showCatName val="0"/>
          <c:showSerName val="0"/>
          <c:showPercent val="0"/>
          <c:showBubbleSize val="0"/>
        </c:dLbls>
        <c:gapWidth val="150"/>
        <c:shape val="cylinder"/>
        <c:axId val="211891712"/>
        <c:axId val="211893248"/>
        <c:axId val="0"/>
      </c:bar3DChart>
      <c:catAx>
        <c:axId val="211891712"/>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11893248"/>
        <c:crosses val="autoZero"/>
        <c:auto val="1"/>
        <c:lblAlgn val="ctr"/>
        <c:lblOffset val="100"/>
        <c:noMultiLvlLbl val="0"/>
      </c:catAx>
      <c:valAx>
        <c:axId val="211893248"/>
        <c:scaling>
          <c:orientation val="minMax"/>
        </c:scaling>
        <c:delete val="0"/>
        <c:axPos val="l"/>
        <c:majorGridlines/>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11891712"/>
        <c:crosses val="autoZero"/>
        <c:crossBetween val="between"/>
      </c:valAx>
      <c:spPr>
        <a:noFill/>
        <a:ln w="25398">
          <a:noFill/>
        </a:ln>
      </c:spPr>
    </c:plotArea>
    <c:legend>
      <c:legendPos val="r"/>
      <c:layout/>
      <c:overlay val="0"/>
      <c:txPr>
        <a:bodyPr/>
        <a:lstStyle/>
        <a:p>
          <a:pPr>
            <a:defRPr sz="1399">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799"/>
      </a:pPr>
      <a:endParaRPr lang="ru-RU"/>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ru-RU"/>
              <a:t>Физическая культура и спорт</a:t>
            </a:r>
          </a:p>
        </c:rich>
      </c:tx>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Массовый спорт</c:v>
                </c:pt>
              </c:strCache>
            </c:strRef>
          </c:tx>
          <c:invertIfNegative val="0"/>
          <c:dLbls>
            <c:showLegendKey val="0"/>
            <c:showVal val="1"/>
            <c:showCatName val="0"/>
            <c:showSerName val="0"/>
            <c:showPercent val="0"/>
            <c:showBubbleSize val="0"/>
            <c:showLeaderLines val="0"/>
          </c:dLbls>
          <c:cat>
            <c:strRef>
              <c:f>Лист1!$A$2:$A$4</c:f>
              <c:strCache>
                <c:ptCount val="3"/>
                <c:pt idx="0">
                  <c:v>2023 год</c:v>
                </c:pt>
                <c:pt idx="1">
                  <c:v>2024 год</c:v>
                </c:pt>
                <c:pt idx="2">
                  <c:v>2025 год</c:v>
                </c:pt>
              </c:strCache>
            </c:strRef>
          </c:cat>
          <c:val>
            <c:numRef>
              <c:f>Лист1!$B$2:$B$4</c:f>
              <c:numCache>
                <c:formatCode>General</c:formatCode>
                <c:ptCount val="3"/>
                <c:pt idx="0">
                  <c:v>386</c:v>
                </c:pt>
                <c:pt idx="1">
                  <c:v>270</c:v>
                </c:pt>
                <c:pt idx="2">
                  <c:v>270</c:v>
                </c:pt>
              </c:numCache>
            </c:numRef>
          </c:val>
        </c:ser>
        <c:dLbls>
          <c:showLegendKey val="0"/>
          <c:showVal val="0"/>
          <c:showCatName val="0"/>
          <c:showSerName val="0"/>
          <c:showPercent val="0"/>
          <c:showBubbleSize val="0"/>
        </c:dLbls>
        <c:gapWidth val="150"/>
        <c:shape val="box"/>
        <c:axId val="221969792"/>
        <c:axId val="221979776"/>
        <c:axId val="0"/>
      </c:bar3DChart>
      <c:catAx>
        <c:axId val="221969792"/>
        <c:scaling>
          <c:orientation val="minMax"/>
        </c:scaling>
        <c:delete val="0"/>
        <c:axPos val="b"/>
        <c:numFmt formatCode="General" sourceLinked="1"/>
        <c:majorTickMark val="out"/>
        <c:minorTickMark val="none"/>
        <c:tickLblPos val="nextTo"/>
        <c:crossAx val="221979776"/>
        <c:crosses val="autoZero"/>
        <c:auto val="1"/>
        <c:lblAlgn val="ctr"/>
        <c:lblOffset val="100"/>
        <c:noMultiLvlLbl val="0"/>
      </c:catAx>
      <c:valAx>
        <c:axId val="221979776"/>
        <c:scaling>
          <c:orientation val="minMax"/>
        </c:scaling>
        <c:delete val="0"/>
        <c:axPos val="l"/>
        <c:majorGridlines/>
        <c:numFmt formatCode="General" sourceLinked="1"/>
        <c:majorTickMark val="out"/>
        <c:minorTickMark val="none"/>
        <c:tickLblPos val="nextTo"/>
        <c:crossAx val="22196979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5.510204253399454E-2"/>
          <c:y val="0"/>
          <c:w val="0.94259476219813965"/>
          <c:h val="0.82256446850393705"/>
        </c:manualLayout>
      </c:layout>
      <c:barChart>
        <c:barDir val="col"/>
        <c:grouping val="clustered"/>
        <c:varyColors val="0"/>
        <c:ser>
          <c:idx val="0"/>
          <c:order val="0"/>
          <c:tx>
            <c:strRef>
              <c:f>Лист1!$B$1</c:f>
              <c:strCache>
                <c:ptCount val="1"/>
                <c:pt idx="0">
                  <c:v>2015</c:v>
                </c:pt>
              </c:strCache>
            </c:strRef>
          </c:tx>
          <c:invertIfNegative val="0"/>
          <c:cat>
            <c:numRef>
              <c:f>Лист1!$A$2:$A$11</c:f>
              <c:numCache>
                <c:formatCode>General</c:formatCode>
                <c:ptCount val="10"/>
                <c:pt idx="0">
                  <c:v>2015</c:v>
                </c:pt>
                <c:pt idx="1">
                  <c:v>2016</c:v>
                </c:pt>
                <c:pt idx="2">
                  <c:v>2017</c:v>
                </c:pt>
                <c:pt idx="3">
                  <c:v>2018</c:v>
                </c:pt>
                <c:pt idx="4">
                  <c:v>2019</c:v>
                </c:pt>
                <c:pt idx="5">
                  <c:v>2020</c:v>
                </c:pt>
                <c:pt idx="6">
                  <c:v>2021</c:v>
                </c:pt>
                <c:pt idx="7">
                  <c:v>2022</c:v>
                </c:pt>
                <c:pt idx="8">
                  <c:v>2023</c:v>
                </c:pt>
                <c:pt idx="9">
                  <c:v>2023</c:v>
                </c:pt>
              </c:numCache>
            </c:numRef>
          </c:cat>
          <c:val>
            <c:numRef>
              <c:f>Лист1!$B$2:$B$11</c:f>
              <c:numCache>
                <c:formatCode>General</c:formatCode>
                <c:ptCount val="10"/>
                <c:pt idx="0">
                  <c:v>3000</c:v>
                </c:pt>
                <c:pt idx="1">
                  <c:v>2000</c:v>
                </c:pt>
                <c:pt idx="2">
                  <c:v>1000</c:v>
                </c:pt>
                <c:pt idx="3">
                  <c:v>4000</c:v>
                </c:pt>
                <c:pt idx="4">
                  <c:v>2500</c:v>
                </c:pt>
                <c:pt idx="5">
                  <c:v>4000</c:v>
                </c:pt>
                <c:pt idx="6">
                  <c:v>5000</c:v>
                </c:pt>
                <c:pt idx="7">
                  <c:v>0</c:v>
                </c:pt>
                <c:pt idx="8">
                  <c:v>0</c:v>
                </c:pt>
                <c:pt idx="9">
                  <c:v>0</c:v>
                </c:pt>
              </c:numCache>
            </c:numRef>
          </c:val>
        </c:ser>
        <c:dLbls>
          <c:showLegendKey val="0"/>
          <c:showVal val="1"/>
          <c:showCatName val="0"/>
          <c:showSerName val="0"/>
          <c:showPercent val="0"/>
          <c:showBubbleSize val="0"/>
        </c:dLbls>
        <c:gapWidth val="150"/>
        <c:overlap val="-25"/>
        <c:axId val="222062848"/>
        <c:axId val="222064640"/>
      </c:barChart>
      <c:catAx>
        <c:axId val="222062848"/>
        <c:scaling>
          <c:orientation val="minMax"/>
        </c:scaling>
        <c:delete val="0"/>
        <c:axPos val="b"/>
        <c:numFmt formatCode="General" sourceLinked="1"/>
        <c:majorTickMark val="none"/>
        <c:minorTickMark val="none"/>
        <c:tickLblPos val="nextTo"/>
        <c:crossAx val="222064640"/>
        <c:crosses val="autoZero"/>
        <c:auto val="1"/>
        <c:lblAlgn val="ctr"/>
        <c:lblOffset val="100"/>
        <c:noMultiLvlLbl val="0"/>
      </c:catAx>
      <c:valAx>
        <c:axId val="222064640"/>
        <c:scaling>
          <c:orientation val="minMax"/>
        </c:scaling>
        <c:delete val="1"/>
        <c:axPos val="l"/>
        <c:numFmt formatCode="General" sourceLinked="1"/>
        <c:majorTickMark val="none"/>
        <c:minorTickMark val="none"/>
        <c:tickLblPos val="nextTo"/>
        <c:crossAx val="222062848"/>
        <c:crosses val="autoZero"/>
        <c:crossBetween val="between"/>
      </c:valAx>
    </c:plotArea>
    <c:plotVisOnly val="1"/>
    <c:dispBlanksAs val="zero"/>
    <c:showDLblsOverMax val="0"/>
  </c:chart>
  <c:txPr>
    <a:bodyPr/>
    <a:lstStyle/>
    <a:p>
      <a:pPr>
        <a:defRPr sz="1800"/>
      </a:pPr>
      <a:endParaRPr lang="ru-RU"/>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1"/>
    <c:plotArea>
      <c:layout>
        <c:manualLayout>
          <c:layoutTarget val="inner"/>
          <c:xMode val="edge"/>
          <c:yMode val="edge"/>
          <c:x val="0.10848339609722697"/>
          <c:y val="0.18386773122998765"/>
          <c:w val="0.87513838524511156"/>
          <c:h val="0.29964263061079399"/>
        </c:manualLayout>
      </c:layout>
      <c:barChart>
        <c:barDir val="col"/>
        <c:grouping val="stacked"/>
        <c:varyColors val="0"/>
        <c:ser>
          <c:idx val="0"/>
          <c:order val="0"/>
          <c:tx>
            <c:strRef>
              <c:f>Лист1!$B$1</c:f>
              <c:strCache>
                <c:ptCount val="1"/>
                <c:pt idx="0">
                  <c:v>Ряд 1</c:v>
                </c:pt>
              </c:strCache>
            </c:strRef>
          </c:tx>
          <c:invertIfNegative val="0"/>
          <c:cat>
            <c:strRef>
              <c:f>Лист1!$A$2:$A$8</c:f>
              <c:strCache>
                <c:ptCount val="7"/>
                <c:pt idx="0">
                  <c:v>на 01.01.2019</c:v>
                </c:pt>
                <c:pt idx="1">
                  <c:v>на 01.01.2020</c:v>
                </c:pt>
                <c:pt idx="2">
                  <c:v>на 01.01.2021</c:v>
                </c:pt>
                <c:pt idx="3">
                  <c:v>на 01.01.2022</c:v>
                </c:pt>
                <c:pt idx="4">
                  <c:v>на 01.01.2023</c:v>
                </c:pt>
                <c:pt idx="5">
                  <c:v>на 01.01.2024</c:v>
                </c:pt>
                <c:pt idx="6">
                  <c:v>на 01.01.2025</c:v>
                </c:pt>
              </c:strCache>
            </c:strRef>
          </c:cat>
          <c:val>
            <c:numRef>
              <c:f>Лист1!$B$2:$B$8</c:f>
              <c:numCache>
                <c:formatCode>General</c:formatCode>
                <c:ptCount val="7"/>
                <c:pt idx="0">
                  <c:v>1000</c:v>
                </c:pt>
                <c:pt idx="1">
                  <c:v>4000</c:v>
                </c:pt>
                <c:pt idx="2">
                  <c:v>5000</c:v>
                </c:pt>
                <c:pt idx="3">
                  <c:v>5000</c:v>
                </c:pt>
                <c:pt idx="4">
                  <c:v>0</c:v>
                </c:pt>
                <c:pt idx="5">
                  <c:v>0</c:v>
                </c:pt>
                <c:pt idx="6">
                  <c:v>0</c:v>
                </c:pt>
              </c:numCache>
            </c:numRef>
          </c:val>
        </c:ser>
        <c:dLbls>
          <c:showLegendKey val="0"/>
          <c:showVal val="0"/>
          <c:showCatName val="0"/>
          <c:showSerName val="0"/>
          <c:showPercent val="0"/>
          <c:showBubbleSize val="0"/>
        </c:dLbls>
        <c:gapWidth val="300"/>
        <c:overlap val="100"/>
        <c:serLines/>
        <c:axId val="222442240"/>
        <c:axId val="222443776"/>
      </c:barChart>
      <c:catAx>
        <c:axId val="222442240"/>
        <c:scaling>
          <c:orientation val="minMax"/>
        </c:scaling>
        <c:delete val="0"/>
        <c:axPos val="b"/>
        <c:majorTickMark val="none"/>
        <c:minorTickMark val="none"/>
        <c:tickLblPos val="nextTo"/>
        <c:crossAx val="222443776"/>
        <c:crosses val="autoZero"/>
        <c:auto val="1"/>
        <c:lblAlgn val="ctr"/>
        <c:lblOffset val="100"/>
        <c:noMultiLvlLbl val="0"/>
      </c:catAx>
      <c:valAx>
        <c:axId val="222443776"/>
        <c:scaling>
          <c:orientation val="minMax"/>
        </c:scaling>
        <c:delete val="0"/>
        <c:axPos val="l"/>
        <c:majorGridlines/>
        <c:numFmt formatCode="General" sourceLinked="1"/>
        <c:majorTickMark val="out"/>
        <c:minorTickMark val="none"/>
        <c:tickLblPos val="nextTo"/>
        <c:crossAx val="22244224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13248203823006971"/>
          <c:y val="3.7532331982618961E-2"/>
          <c:w val="0.84563243988440839"/>
          <c:h val="0.82275017923702465"/>
        </c:manualLayout>
      </c:layout>
      <c:barChart>
        <c:barDir val="col"/>
        <c:grouping val="stacked"/>
        <c:varyColors val="0"/>
        <c:ser>
          <c:idx val="0"/>
          <c:order val="0"/>
          <c:tx>
            <c:strRef>
              <c:f>Лист1!$B$1</c:f>
              <c:strCache>
                <c:ptCount val="1"/>
                <c:pt idx="0">
                  <c:v>Ряд 1</c:v>
                </c:pt>
              </c:strCache>
            </c:strRef>
          </c:tx>
          <c:invertIfNegative val="0"/>
          <c:dLbls>
            <c:dLbl>
              <c:idx val="0"/>
              <c:layout>
                <c:manualLayout>
                  <c:x val="8.4175084175084174E-3"/>
                  <c:y val="-0.38948353990152862"/>
                </c:manualLayout>
              </c:layout>
              <c:dLblPos val="ctr"/>
              <c:showLegendKey val="0"/>
              <c:showVal val="1"/>
              <c:showCatName val="0"/>
              <c:showSerName val="0"/>
              <c:showPercent val="0"/>
              <c:showBubbleSize val="0"/>
            </c:dLbl>
            <c:dLbl>
              <c:idx val="1"/>
              <c:layout>
                <c:manualLayout>
                  <c:x val="-3.3670033670033053E-3"/>
                  <c:y val="-0.25624556858737457"/>
                </c:manualLayout>
              </c:layout>
              <c:dLblPos val="ctr"/>
              <c:showLegendKey val="0"/>
              <c:showVal val="1"/>
              <c:showCatName val="0"/>
              <c:showSerName val="0"/>
              <c:showPercent val="0"/>
              <c:showBubbleSize val="0"/>
            </c:dLbl>
            <c:dLbl>
              <c:idx val="2"/>
              <c:layout>
                <c:manualLayout>
                  <c:x val="8.4175084175084174E-3"/>
                  <c:y val="-0.23627722719332644"/>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Лист1!$A$2:$A$4</c:f>
              <c:strCache>
                <c:ptCount val="3"/>
                <c:pt idx="0">
                  <c:v>на 01.01.2023</c:v>
                </c:pt>
                <c:pt idx="1">
                  <c:v>на 01.01.2024</c:v>
                </c:pt>
                <c:pt idx="2">
                  <c:v>на 01.01.2025</c:v>
                </c:pt>
              </c:strCache>
            </c:strRef>
          </c:cat>
          <c:val>
            <c:numRef>
              <c:f>Лист1!$B$2:$B$4</c:f>
              <c:numCache>
                <c:formatCode>General</c:formatCode>
                <c:ptCount val="3"/>
                <c:pt idx="0">
                  <c:v>46235.8</c:v>
                </c:pt>
                <c:pt idx="1">
                  <c:v>33930.6</c:v>
                </c:pt>
                <c:pt idx="2">
                  <c:v>35571.199999999997</c:v>
                </c:pt>
              </c:numCache>
            </c:numRef>
          </c:val>
        </c:ser>
        <c:dLbls>
          <c:showLegendKey val="0"/>
          <c:showVal val="0"/>
          <c:showCatName val="0"/>
          <c:showSerName val="0"/>
          <c:showPercent val="0"/>
          <c:showBubbleSize val="0"/>
        </c:dLbls>
        <c:gapWidth val="300"/>
        <c:axId val="222485120"/>
        <c:axId val="222491008"/>
      </c:barChart>
      <c:catAx>
        <c:axId val="222485120"/>
        <c:scaling>
          <c:orientation val="minMax"/>
        </c:scaling>
        <c:delete val="0"/>
        <c:axPos val="b"/>
        <c:majorTickMark val="none"/>
        <c:minorTickMark val="none"/>
        <c:tickLblPos val="nextTo"/>
        <c:crossAx val="222491008"/>
        <c:crosses val="autoZero"/>
        <c:auto val="1"/>
        <c:lblAlgn val="ctr"/>
        <c:lblOffset val="100"/>
        <c:noMultiLvlLbl val="0"/>
      </c:catAx>
      <c:valAx>
        <c:axId val="222491008"/>
        <c:scaling>
          <c:orientation val="minMax"/>
        </c:scaling>
        <c:delete val="0"/>
        <c:axPos val="l"/>
        <c:majorGridlines/>
        <c:numFmt formatCode="General" sourceLinked="1"/>
        <c:majorTickMark val="none"/>
        <c:minorTickMark val="none"/>
        <c:tickLblPos val="nextTo"/>
        <c:crossAx val="22248512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8690871954398244"/>
          <c:y val="1.6623645892781421E-2"/>
          <c:w val="0.66688316682761739"/>
          <c:h val="0.81713989517940533"/>
        </c:manualLayout>
      </c:layout>
      <c:doughnutChart>
        <c:varyColors val="1"/>
        <c:ser>
          <c:idx val="0"/>
          <c:order val="0"/>
          <c:tx>
            <c:strRef>
              <c:f>Лист1!$B$1</c:f>
              <c:strCache>
                <c:ptCount val="1"/>
                <c:pt idx="0">
                  <c:v>%</c:v>
                </c:pt>
              </c:strCache>
            </c:strRef>
          </c:tx>
          <c:explosion val="52"/>
          <c:dPt>
            <c:idx val="0"/>
            <c:bubble3D val="0"/>
            <c:explosion val="102"/>
          </c:dPt>
          <c:dPt>
            <c:idx val="1"/>
            <c:bubble3D val="0"/>
          </c:dPt>
          <c:dPt>
            <c:idx val="2"/>
            <c:bubble3D val="0"/>
          </c:dPt>
          <c:dPt>
            <c:idx val="3"/>
            <c:bubble3D val="0"/>
          </c:dPt>
          <c:dPt>
            <c:idx val="4"/>
            <c:bubble3D val="0"/>
          </c:dPt>
          <c:dLbls>
            <c:dLbl>
              <c:idx val="0"/>
              <c:layout>
                <c:manualLayout>
                  <c:x val="0.11261730969760167"/>
                  <c:y val="2.895055382181504E-2"/>
                </c:manualLayout>
              </c:layout>
              <c:showLegendKey val="0"/>
              <c:showVal val="1"/>
              <c:showCatName val="0"/>
              <c:showSerName val="0"/>
              <c:showPercent val="0"/>
              <c:showBubbleSize val="0"/>
            </c:dLbl>
            <c:dLbl>
              <c:idx val="1"/>
              <c:layout>
                <c:manualLayout>
                  <c:x val="-9.5933263816475461E-2"/>
                  <c:y val="0.23160443057452026"/>
                </c:manualLayout>
              </c:layout>
              <c:showLegendKey val="0"/>
              <c:showVal val="1"/>
              <c:showCatName val="0"/>
              <c:showSerName val="0"/>
              <c:showPercent val="0"/>
              <c:showBubbleSize val="0"/>
            </c:dLbl>
            <c:dLbl>
              <c:idx val="2"/>
              <c:layout>
                <c:manualLayout>
                  <c:x val="-0.11261730969760167"/>
                  <c:y val="0"/>
                </c:manualLayout>
              </c:layout>
              <c:showLegendKey val="0"/>
              <c:showVal val="1"/>
              <c:showCatName val="0"/>
              <c:showSerName val="0"/>
              <c:showPercent val="0"/>
              <c:showBubbleSize val="0"/>
            </c:dLbl>
            <c:dLbl>
              <c:idx val="3"/>
              <c:layout>
                <c:manualLayout>
                  <c:x val="9.1762252346193951E-2"/>
                  <c:y val="9.65018460727168E-3"/>
                </c:manualLayout>
              </c:layout>
              <c:showLegendKey val="0"/>
              <c:showVal val="1"/>
              <c:showCatName val="0"/>
              <c:showSerName val="0"/>
              <c:showPercent val="0"/>
              <c:showBubbleSize val="0"/>
            </c:dLbl>
            <c:txPr>
              <a:bodyPr/>
              <a:lstStyle/>
              <a:p>
                <a:pPr>
                  <a:defRPr sz="1600">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Лист1!$A$2:$A$5</c:f>
              <c:strCache>
                <c:ptCount val="4"/>
                <c:pt idx="0">
                  <c:v>Налог на доходы физических лиц</c:v>
                </c:pt>
                <c:pt idx="1">
                  <c:v>Налоги на совокупный доход</c:v>
                </c:pt>
                <c:pt idx="2">
                  <c:v>Акцизы по подакцизным товарам</c:v>
                </c:pt>
                <c:pt idx="3">
                  <c:v>Государственная пошлина</c:v>
                </c:pt>
              </c:strCache>
            </c:strRef>
          </c:cat>
          <c:val>
            <c:numRef>
              <c:f>Лист1!$B$2:$B$5</c:f>
              <c:numCache>
                <c:formatCode>General</c:formatCode>
                <c:ptCount val="4"/>
                <c:pt idx="0">
                  <c:v>36.9</c:v>
                </c:pt>
                <c:pt idx="1">
                  <c:v>12.2</c:v>
                </c:pt>
                <c:pt idx="2">
                  <c:v>4.0999999999999996</c:v>
                </c:pt>
                <c:pt idx="3">
                  <c:v>1</c:v>
                </c:pt>
              </c:numCache>
            </c:numRef>
          </c:val>
        </c:ser>
        <c:dLbls>
          <c:showLegendKey val="0"/>
          <c:showVal val="0"/>
          <c:showCatName val="0"/>
          <c:showSerName val="0"/>
          <c:showPercent val="0"/>
          <c:showBubbleSize val="0"/>
          <c:showLeaderLines val="0"/>
        </c:dLbls>
        <c:firstSliceAng val="0"/>
        <c:holeSize val="50"/>
      </c:doughnutChart>
    </c:plotArea>
    <c:plotVisOnly val="1"/>
    <c:dispBlanksAs val="zero"/>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manualLayout>
          <c:layoutTarget val="inner"/>
          <c:xMode val="edge"/>
          <c:yMode val="edge"/>
          <c:x val="0.22952331326231279"/>
          <c:y val="7.3780099221766357E-2"/>
          <c:w val="0.5973506252894859"/>
          <c:h val="0.71629389777227315"/>
        </c:manualLayout>
      </c:layout>
      <c:doughnutChart>
        <c:varyColors val="1"/>
        <c:ser>
          <c:idx val="0"/>
          <c:order val="0"/>
          <c:tx>
            <c:strRef>
              <c:f>Лист1!$B$1</c:f>
              <c:strCache>
                <c:ptCount val="1"/>
                <c:pt idx="0">
                  <c:v>Продажи</c:v>
                </c:pt>
              </c:strCache>
            </c:strRef>
          </c:tx>
          <c:explosion val="25"/>
          <c:dPt>
            <c:idx val="0"/>
            <c:bubble3D val="0"/>
          </c:dPt>
          <c:dPt>
            <c:idx val="1"/>
            <c:bubble3D val="0"/>
          </c:dPt>
          <c:dPt>
            <c:idx val="2"/>
            <c:bubble3D val="0"/>
          </c:dPt>
          <c:dPt>
            <c:idx val="3"/>
            <c:bubble3D val="0"/>
          </c:dPt>
          <c:dPt>
            <c:idx val="4"/>
            <c:bubble3D val="0"/>
          </c:dPt>
          <c:dLbls>
            <c:dLbl>
              <c:idx val="0"/>
              <c:layout>
                <c:manualLayout>
                  <c:x val="0.15196078431372559"/>
                  <c:y val="5.3377800824098605E-2"/>
                </c:manualLayout>
              </c:layout>
              <c:showLegendKey val="0"/>
              <c:showVal val="1"/>
              <c:showCatName val="0"/>
              <c:showSerName val="0"/>
              <c:showPercent val="0"/>
              <c:showBubbleSize val="0"/>
            </c:dLbl>
            <c:dLbl>
              <c:idx val="1"/>
              <c:layout>
                <c:manualLayout>
                  <c:x val="-0.12254901960784313"/>
                  <c:y val="4.6705575721086252E-2"/>
                </c:manualLayout>
              </c:layout>
              <c:showLegendKey val="0"/>
              <c:showVal val="1"/>
              <c:showCatName val="0"/>
              <c:showSerName val="0"/>
              <c:showPercent val="0"/>
              <c:showBubbleSize val="0"/>
            </c:dLbl>
            <c:dLbl>
              <c:idx val="2"/>
              <c:layout>
                <c:manualLayout>
                  <c:x val="-1.4705882352941221E-2"/>
                  <c:y val="-9.341115144217256E-2"/>
                </c:manualLayout>
              </c:layout>
              <c:showLegendKey val="0"/>
              <c:showVal val="1"/>
              <c:showCatName val="0"/>
              <c:showSerName val="0"/>
              <c:showPercent val="0"/>
              <c:showBubbleSize val="0"/>
            </c:dLbl>
            <c:dLbl>
              <c:idx val="3"/>
              <c:layout>
                <c:manualLayout>
                  <c:x val="0.13725490196078433"/>
                  <c:y val="-6.6722251030123256E-3"/>
                </c:manualLayout>
              </c:layout>
              <c:showLegendKey val="0"/>
              <c:showVal val="1"/>
              <c:showCatName val="0"/>
              <c:showSerName val="0"/>
              <c:showPercent val="0"/>
              <c:showBubbleSize val="0"/>
            </c:dLbl>
            <c:dLbl>
              <c:idx val="4"/>
              <c:layout>
                <c:manualLayout>
                  <c:x val="3.6914503039713942E-2"/>
                  <c:y val="-9.4483549446886847E-2"/>
                </c:manualLayout>
              </c:layout>
              <c:showLegendKey val="0"/>
              <c:showVal val="1"/>
              <c:showCatName val="0"/>
              <c:showSerName val="0"/>
              <c:showPercent val="0"/>
              <c:showBubbleSize val="0"/>
            </c:dLbl>
            <c:txPr>
              <a:bodyPr/>
              <a:lstStyle/>
              <a:p>
                <a:pPr>
                  <a:defRPr sz="1600">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Лист1!$A$2:$A$5</c:f>
              <c:strCache>
                <c:ptCount val="4"/>
                <c:pt idx="0">
                  <c:v>Кв. 1</c:v>
                </c:pt>
                <c:pt idx="1">
                  <c:v>Кв. 2</c:v>
                </c:pt>
                <c:pt idx="2">
                  <c:v>Кв. 3</c:v>
                </c:pt>
                <c:pt idx="3">
                  <c:v>Кв. 4</c:v>
                </c:pt>
              </c:strCache>
            </c:strRef>
          </c:cat>
          <c:val>
            <c:numRef>
              <c:f>Лист1!$B$2:$B$5</c:f>
              <c:numCache>
                <c:formatCode>General</c:formatCode>
                <c:ptCount val="4"/>
                <c:pt idx="0">
                  <c:v>48.3</c:v>
                </c:pt>
                <c:pt idx="1">
                  <c:v>5.3</c:v>
                </c:pt>
                <c:pt idx="2">
                  <c:v>15.2</c:v>
                </c:pt>
                <c:pt idx="3">
                  <c:v>1.2</c:v>
                </c:pt>
              </c:numCache>
            </c:numRef>
          </c:val>
        </c:ser>
        <c:dLbls>
          <c:showLegendKey val="0"/>
          <c:showVal val="0"/>
          <c:showCatName val="0"/>
          <c:showSerName val="0"/>
          <c:showPercent val="0"/>
          <c:showBubbleSize val="0"/>
          <c:showLeaderLines val="0"/>
        </c:dLbls>
        <c:firstSliceAng val="0"/>
        <c:holeSize val="50"/>
      </c:doughnutChart>
      <c:spPr>
        <a:noFill/>
        <a:ln w="25404">
          <a:noFill/>
        </a:ln>
      </c:spPr>
    </c:plotArea>
    <c:plotVisOnly val="1"/>
    <c:dispBlanksAs val="zero"/>
    <c:showDLblsOverMax val="0"/>
  </c:chart>
  <c:txPr>
    <a:bodyPr/>
    <a:lstStyle/>
    <a:p>
      <a:pPr>
        <a:defRPr sz="1798"/>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6964253661840659"/>
          <c:y val="3.7336159043361338E-3"/>
          <c:w val="0.41770451274235881"/>
          <c:h val="0.71339364573855901"/>
        </c:manualLayout>
      </c:layout>
      <c:doughnutChart>
        <c:varyColors val="1"/>
        <c:ser>
          <c:idx val="0"/>
          <c:order val="0"/>
          <c:tx>
            <c:strRef>
              <c:f>Лист1!$B$1</c:f>
              <c:strCache>
                <c:ptCount val="1"/>
                <c:pt idx="0">
                  <c:v>Продажи</c:v>
                </c:pt>
              </c:strCache>
            </c:strRef>
          </c:tx>
          <c:explosion val="25"/>
          <c:dPt>
            <c:idx val="0"/>
            <c:bubble3D val="0"/>
          </c:dPt>
          <c:dPt>
            <c:idx val="1"/>
            <c:bubble3D val="0"/>
          </c:dPt>
          <c:dPt>
            <c:idx val="2"/>
            <c:bubble3D val="0"/>
          </c:dPt>
          <c:dPt>
            <c:idx val="3"/>
            <c:bubble3D val="0"/>
          </c:dPt>
          <c:dPt>
            <c:idx val="4"/>
            <c:bubble3D val="0"/>
          </c:dPt>
          <c:dLbls>
            <c:dLbl>
              <c:idx val="0"/>
              <c:layout>
                <c:manualLayout>
                  <c:x val="0.11612903225806452"/>
                  <c:y val="4.4074598282016118E-2"/>
                </c:manualLayout>
              </c:layout>
              <c:showLegendKey val="0"/>
              <c:showVal val="1"/>
              <c:showCatName val="0"/>
              <c:showSerName val="0"/>
              <c:showPercent val="0"/>
              <c:showBubbleSize val="0"/>
            </c:dLbl>
            <c:dLbl>
              <c:idx val="1"/>
              <c:layout>
                <c:manualLayout>
                  <c:x val="-3.4408602150537593E-2"/>
                  <c:y val="7.3457663803360032E-3"/>
                </c:manualLayout>
              </c:layout>
              <c:showLegendKey val="0"/>
              <c:showVal val="1"/>
              <c:showCatName val="0"/>
              <c:showSerName val="0"/>
              <c:showPercent val="0"/>
              <c:showBubbleSize val="0"/>
            </c:dLbl>
            <c:dLbl>
              <c:idx val="2"/>
              <c:layout>
                <c:manualLayout>
                  <c:x val="1.2903225806451613E-2"/>
                  <c:y val="0.11578894398535011"/>
                </c:manualLayout>
              </c:layout>
              <c:showLegendKey val="0"/>
              <c:showVal val="1"/>
              <c:showCatName val="0"/>
              <c:showSerName val="0"/>
              <c:showPercent val="0"/>
              <c:showBubbleSize val="0"/>
            </c:dLbl>
            <c:dLbl>
              <c:idx val="3"/>
              <c:layout>
                <c:manualLayout>
                  <c:x val="5.1612903225806528E-2"/>
                  <c:y val="7.3457663803360197E-3"/>
                </c:manualLayout>
              </c:layout>
              <c:showLegendKey val="0"/>
              <c:showVal val="1"/>
              <c:showCatName val="0"/>
              <c:showSerName val="0"/>
              <c:showPercent val="0"/>
              <c:showBubbleSize val="0"/>
            </c:dLbl>
            <c:dLbl>
              <c:idx val="4"/>
              <c:layout>
                <c:manualLayout>
                  <c:x val="6.4525350841776394E-2"/>
                  <c:y val="-5.6690129668132076E-2"/>
                </c:manualLayout>
              </c:layout>
              <c:showLegendKey val="0"/>
              <c:showVal val="1"/>
              <c:showCatName val="0"/>
              <c:showSerName val="0"/>
              <c:showPercent val="0"/>
              <c:showBubbleSize val="0"/>
            </c:dLbl>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Лист1!$A$2:$A$5</c:f>
              <c:strCache>
                <c:ptCount val="4"/>
                <c:pt idx="0">
                  <c:v>Кв. 1</c:v>
                </c:pt>
                <c:pt idx="1">
                  <c:v>Кв. 2</c:v>
                </c:pt>
                <c:pt idx="2">
                  <c:v>Кв. 3</c:v>
                </c:pt>
                <c:pt idx="3">
                  <c:v>Кв. 4</c:v>
                </c:pt>
              </c:strCache>
            </c:strRef>
          </c:cat>
          <c:val>
            <c:numRef>
              <c:f>Лист1!$B$2:$B$5</c:f>
              <c:numCache>
                <c:formatCode>General</c:formatCode>
                <c:ptCount val="4"/>
                <c:pt idx="0">
                  <c:v>49.6</c:v>
                </c:pt>
                <c:pt idx="1">
                  <c:v>5.4</c:v>
                </c:pt>
                <c:pt idx="2">
                  <c:v>14.8</c:v>
                </c:pt>
                <c:pt idx="3">
                  <c:v>1.2</c:v>
                </c:pt>
              </c:numCache>
            </c:numRef>
          </c:val>
        </c:ser>
        <c:dLbls>
          <c:showLegendKey val="0"/>
          <c:showVal val="0"/>
          <c:showCatName val="0"/>
          <c:showSerName val="0"/>
          <c:showPercent val="0"/>
          <c:showBubbleSize val="0"/>
          <c:showLeaderLines val="0"/>
        </c:dLbls>
        <c:firstSliceAng val="0"/>
        <c:holeSize val="50"/>
      </c:doughnutChart>
    </c:plotArea>
    <c:plotVisOnly val="1"/>
    <c:dispBlanksAs val="zero"/>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Лист1!$B$1</c:f>
              <c:strCache>
                <c:ptCount val="1"/>
                <c:pt idx="0">
                  <c:v>Ряд 1</c:v>
                </c:pt>
              </c:strCache>
            </c:strRef>
          </c:tx>
          <c:invertIfNegative val="0"/>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2023 год</c:v>
                </c:pt>
                <c:pt idx="1">
                  <c:v>2024 год</c:v>
                </c:pt>
                <c:pt idx="2">
                  <c:v>2025 год</c:v>
                </c:pt>
              </c:strCache>
            </c:strRef>
          </c:cat>
          <c:val>
            <c:numRef>
              <c:f>Лист1!$B$2:$B$4</c:f>
              <c:numCache>
                <c:formatCode>General</c:formatCode>
                <c:ptCount val="3"/>
                <c:pt idx="0">
                  <c:v>45987</c:v>
                </c:pt>
                <c:pt idx="1">
                  <c:v>49342</c:v>
                </c:pt>
                <c:pt idx="2">
                  <c:v>52549</c:v>
                </c:pt>
              </c:numCache>
            </c:numRef>
          </c:val>
        </c:ser>
        <c:dLbls>
          <c:showLegendKey val="0"/>
          <c:showVal val="0"/>
          <c:showCatName val="0"/>
          <c:showSerName val="0"/>
          <c:showPercent val="0"/>
          <c:showBubbleSize val="0"/>
        </c:dLbls>
        <c:gapWidth val="150"/>
        <c:axId val="162571392"/>
        <c:axId val="162572928"/>
      </c:barChart>
      <c:catAx>
        <c:axId val="162571392"/>
        <c:scaling>
          <c:orientation val="minMax"/>
        </c:scaling>
        <c:delete val="0"/>
        <c:axPos val="l"/>
        <c:numFmt formatCode="General" sourceLinked="1"/>
        <c:majorTickMark val="out"/>
        <c:minorTickMark val="none"/>
        <c:tickLblPos val="nextTo"/>
        <c:txPr>
          <a:bodyPr/>
          <a:lstStyle/>
          <a:p>
            <a:pPr>
              <a:defRPr sz="1397">
                <a:latin typeface="Times New Roman" panose="02020603050405020304" pitchFamily="18" charset="0"/>
                <a:cs typeface="Times New Roman" panose="02020603050405020304" pitchFamily="18" charset="0"/>
              </a:defRPr>
            </a:pPr>
            <a:endParaRPr lang="ru-RU"/>
          </a:p>
        </c:txPr>
        <c:crossAx val="162572928"/>
        <c:crosses val="autoZero"/>
        <c:auto val="1"/>
        <c:lblAlgn val="ctr"/>
        <c:lblOffset val="100"/>
        <c:noMultiLvlLbl val="0"/>
      </c:catAx>
      <c:valAx>
        <c:axId val="162572928"/>
        <c:scaling>
          <c:orientation val="minMax"/>
        </c:scaling>
        <c:delete val="0"/>
        <c:axPos val="b"/>
        <c:majorGridlines/>
        <c:numFmt formatCode="General" sourceLinked="1"/>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ru-RU"/>
          </a:p>
        </c:txPr>
        <c:crossAx val="162571392"/>
        <c:crosses val="autoZero"/>
        <c:crossBetween val="between"/>
      </c:valAx>
      <c:spPr>
        <a:noFill/>
        <a:ln w="25386">
          <a:noFill/>
        </a:ln>
      </c:spPr>
    </c:plotArea>
    <c:plotVisOnly val="1"/>
    <c:dispBlanksAs val="gap"/>
    <c:showDLblsOverMax val="0"/>
  </c:chart>
  <c:txPr>
    <a:bodyPr/>
    <a:lstStyle/>
    <a:p>
      <a:pPr>
        <a:defRPr sz="1797"/>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manualLayout>
          <c:layoutTarget val="inner"/>
          <c:xMode val="edge"/>
          <c:yMode val="edge"/>
          <c:x val="9.3848546742669875E-2"/>
          <c:y val="0.16225974891678702"/>
          <c:w val="0.66985078581012369"/>
          <c:h val="0.69664481724253069"/>
        </c:manualLayout>
      </c:layout>
      <c:pieChart>
        <c:varyColors val="1"/>
        <c:ser>
          <c:idx val="0"/>
          <c:order val="0"/>
          <c:tx>
            <c:strRef>
              <c:f>Лист1!$B$1</c:f>
              <c:strCache>
                <c:ptCount val="1"/>
                <c:pt idx="0">
                  <c:v>Продажи</c:v>
                </c:pt>
              </c:strCache>
            </c:strRef>
          </c:tx>
          <c:explosion val="25"/>
          <c:dPt>
            <c:idx val="0"/>
            <c:bubble3D val="0"/>
          </c:dPt>
          <c:dPt>
            <c:idx val="1"/>
            <c:bubble3D val="0"/>
          </c:dPt>
          <c:dLbls>
            <c:dLbl>
              <c:idx val="0"/>
              <c:layout/>
              <c:showLegendKey val="0"/>
              <c:showVal val="1"/>
              <c:showCatName val="0"/>
              <c:showSerName val="0"/>
              <c:showPercent val="0"/>
              <c:showBubbleSize val="0"/>
            </c:dLbl>
            <c:txPr>
              <a:bodyPr/>
              <a:lstStyle/>
              <a:p>
                <a:pPr>
                  <a:defRPr sz="1100"/>
                </a:pPr>
                <a:endParaRPr lang="ru-RU"/>
              </a:p>
            </c:txPr>
            <c:showLegendKey val="0"/>
            <c:showVal val="0"/>
            <c:showCatName val="0"/>
            <c:showSerName val="0"/>
            <c:showPercent val="0"/>
            <c:showBubbleSize val="0"/>
          </c:dLbls>
          <c:cat>
            <c:strRef>
              <c:f>Лист1!$A$2:$A$3</c:f>
              <c:strCache>
                <c:ptCount val="2"/>
                <c:pt idx="0">
                  <c:v>Кв. 1</c:v>
                </c:pt>
                <c:pt idx="1">
                  <c:v>Кв. 2</c:v>
                </c:pt>
              </c:strCache>
            </c:strRef>
          </c:cat>
          <c:val>
            <c:numRef>
              <c:f>Лист1!$B$2:$B$3</c:f>
              <c:numCache>
                <c:formatCode>General</c:formatCode>
                <c:ptCount val="2"/>
                <c:pt idx="0">
                  <c:v>36.9</c:v>
                </c:pt>
                <c:pt idx="1">
                  <c:v>63.05</c:v>
                </c:pt>
              </c:numCache>
            </c:numRef>
          </c:val>
        </c:ser>
        <c:dLbls>
          <c:showLegendKey val="0"/>
          <c:showVal val="0"/>
          <c:showCatName val="0"/>
          <c:showSerName val="0"/>
          <c:showPercent val="0"/>
          <c:showBubbleSize val="0"/>
          <c:showLeaderLines val="1"/>
        </c:dLbls>
        <c:firstSliceAng val="0"/>
      </c:pieChart>
      <c:spPr>
        <a:noFill/>
        <a:ln w="25439">
          <a:noFill/>
        </a:ln>
      </c:spPr>
    </c:plotArea>
    <c:plotVisOnly val="1"/>
    <c:dispBlanksAs val="zero"/>
    <c:showDLblsOverMax val="0"/>
  </c:chart>
  <c:txPr>
    <a:bodyPr/>
    <a:lstStyle/>
    <a:p>
      <a:pPr>
        <a:defRPr sz="1797"/>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D83A7-0736-4B95-95E1-1E0BBF38CF06}"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0EABE584-9E78-4E18-9864-E9592589FB91}">
      <dgm:prSet phldrT="[Текст]"/>
      <dgm:spPr>
        <a:solidFill>
          <a:schemeClr val="bg2">
            <a:lumMod val="50000"/>
          </a:schemeClr>
        </a:solidFill>
      </dgm:spPr>
      <dgm:t>
        <a:bodyPr/>
        <a:lstStyle/>
        <a:p>
          <a:r>
            <a:rPr lang="ru-RU" dirty="0" smtClean="0"/>
            <a:t>45987,0</a:t>
          </a:r>
        </a:p>
        <a:p>
          <a:r>
            <a:rPr lang="ru-RU" dirty="0" smtClean="0"/>
            <a:t> тыс. руб.</a:t>
          </a:r>
          <a:endParaRPr lang="ru-RU" dirty="0"/>
        </a:p>
      </dgm:t>
    </dgm:pt>
    <dgm:pt modelId="{B4BEE736-55B3-4BC9-B59C-06061C708B41}" type="parTrans" cxnId="{0C13950D-8B1E-4D47-9F35-4C145430DBC9}">
      <dgm:prSet/>
      <dgm:spPr/>
      <dgm:t>
        <a:bodyPr/>
        <a:lstStyle/>
        <a:p>
          <a:endParaRPr lang="ru-RU"/>
        </a:p>
      </dgm:t>
    </dgm:pt>
    <dgm:pt modelId="{AD030B3E-D469-4E1F-A9A2-89373C81891B}" type="sibTrans" cxnId="{0C13950D-8B1E-4D47-9F35-4C145430DBC9}">
      <dgm:prSet/>
      <dgm:spPr/>
      <dgm:t>
        <a:bodyPr/>
        <a:lstStyle/>
        <a:p>
          <a:endParaRPr lang="ru-RU"/>
        </a:p>
      </dgm:t>
    </dgm:pt>
    <dgm:pt modelId="{5C4ABAD0-808E-4CDC-83FF-954AF1B3DD35}">
      <dgm:prSet phldrT="[Текст]" custT="1"/>
      <dgm:spPr>
        <a:solidFill>
          <a:schemeClr val="bg2">
            <a:lumMod val="90000"/>
            <a:alpha val="90000"/>
          </a:schemeClr>
        </a:solidFill>
      </dgm:spPr>
      <dgm:t>
        <a:bodyPr/>
        <a:lstStyle/>
        <a:p>
          <a:r>
            <a:rPr lang="ru-RU" sz="1400" dirty="0" smtClean="0">
              <a:latin typeface="Times New Roman" panose="02020603050405020304" pitchFamily="18" charset="0"/>
              <a:cs typeface="Times New Roman" panose="02020603050405020304" pitchFamily="18" charset="0"/>
            </a:rPr>
            <a:t>Налог на доходы физических лиц</a:t>
          </a:r>
          <a:endParaRPr lang="ru-RU" sz="1400" dirty="0">
            <a:latin typeface="Times New Roman" panose="02020603050405020304" pitchFamily="18" charset="0"/>
            <a:cs typeface="Times New Roman" panose="02020603050405020304" pitchFamily="18" charset="0"/>
          </a:endParaRPr>
        </a:p>
      </dgm:t>
    </dgm:pt>
    <dgm:pt modelId="{F2826EBF-C28D-4BC8-AF3E-830278B25FE2}" type="parTrans" cxnId="{B01DC443-F370-47AA-8DAB-D60E3A28E680}">
      <dgm:prSet/>
      <dgm:spPr/>
      <dgm:t>
        <a:bodyPr/>
        <a:lstStyle/>
        <a:p>
          <a:endParaRPr lang="ru-RU"/>
        </a:p>
      </dgm:t>
    </dgm:pt>
    <dgm:pt modelId="{DC6F2A29-E006-45D8-9082-E86C7FA125A5}" type="sibTrans" cxnId="{B01DC443-F370-47AA-8DAB-D60E3A28E680}">
      <dgm:prSet/>
      <dgm:spPr/>
      <dgm:t>
        <a:bodyPr/>
        <a:lstStyle/>
        <a:p>
          <a:endParaRPr lang="ru-RU"/>
        </a:p>
      </dgm:t>
    </dgm:pt>
    <dgm:pt modelId="{9CF61C31-56D0-4D4C-8E55-B48A8E002098}">
      <dgm:prSet phldrT="[Текст]">
        <dgm:style>
          <a:lnRef idx="1">
            <a:schemeClr val="accent2"/>
          </a:lnRef>
          <a:fillRef idx="3">
            <a:schemeClr val="accent2"/>
          </a:fillRef>
          <a:effectRef idx="2">
            <a:schemeClr val="accent2"/>
          </a:effectRef>
          <a:fontRef idx="minor">
            <a:schemeClr val="lt1"/>
          </a:fontRef>
        </dgm:style>
      </dgm:prSet>
      <dgm:spPr/>
      <dgm:t>
        <a:bodyPr/>
        <a:lstStyle/>
        <a:p>
          <a:r>
            <a:rPr lang="ru-RU" dirty="0" smtClean="0"/>
            <a:t>5121,5 тыс. </a:t>
          </a:r>
          <a:r>
            <a:rPr lang="ru-RU" dirty="0" smtClean="0">
              <a:latin typeface="Times New Roman" panose="02020603050405020304" pitchFamily="18" charset="0"/>
              <a:cs typeface="Times New Roman" panose="02020603050405020304" pitchFamily="18" charset="0"/>
            </a:rPr>
            <a:t>руб</a:t>
          </a:r>
          <a:r>
            <a:rPr lang="ru-RU" dirty="0" smtClean="0"/>
            <a:t>.</a:t>
          </a:r>
          <a:endParaRPr lang="ru-RU" dirty="0"/>
        </a:p>
      </dgm:t>
    </dgm:pt>
    <dgm:pt modelId="{4FEC084E-7A2E-42DC-9A53-843DBF3FE40F}" type="parTrans" cxnId="{8E2138E8-8117-4126-B6DA-39661E74F3D8}">
      <dgm:prSet/>
      <dgm:spPr/>
      <dgm:t>
        <a:bodyPr/>
        <a:lstStyle/>
        <a:p>
          <a:endParaRPr lang="ru-RU"/>
        </a:p>
      </dgm:t>
    </dgm:pt>
    <dgm:pt modelId="{F164B548-2076-4A66-9579-8D9F7F00CAEB}" type="sibTrans" cxnId="{8E2138E8-8117-4126-B6DA-39661E74F3D8}">
      <dgm:prSet/>
      <dgm:spPr/>
      <dgm:t>
        <a:bodyPr/>
        <a:lstStyle/>
        <a:p>
          <a:endParaRPr lang="ru-RU"/>
        </a:p>
      </dgm:t>
    </dgm:pt>
    <dgm:pt modelId="{28C85ADC-4466-47D2-B580-778124D72CC7}">
      <dgm:prSet phldrT="[Текст]" custT="1"/>
      <dgm:spPr>
        <a:solidFill>
          <a:schemeClr val="tx2">
            <a:lumMod val="40000"/>
            <a:lumOff val="60000"/>
            <a:alpha val="90000"/>
          </a:schemeClr>
        </a:solidFill>
      </dgm:spPr>
      <dgm:t>
        <a:bodyPr/>
        <a:lstStyle/>
        <a:p>
          <a:r>
            <a:rPr lang="ru-RU" sz="1400" dirty="0" smtClean="0">
              <a:latin typeface="Times New Roman" panose="02020603050405020304" pitchFamily="18" charset="0"/>
              <a:cs typeface="Times New Roman" panose="02020603050405020304" pitchFamily="18" charset="0"/>
            </a:rPr>
            <a:t>Акцизы по подакцизным товарам</a:t>
          </a:r>
          <a:endParaRPr lang="ru-RU" sz="1400" dirty="0">
            <a:latin typeface="Times New Roman" panose="02020603050405020304" pitchFamily="18" charset="0"/>
            <a:cs typeface="Times New Roman" panose="02020603050405020304" pitchFamily="18" charset="0"/>
          </a:endParaRPr>
        </a:p>
      </dgm:t>
    </dgm:pt>
    <dgm:pt modelId="{6D24C344-335A-4464-AF07-57CCEFC5FA1B}" type="parTrans" cxnId="{63317AF9-8D9D-4119-A0C5-61520EBE147B}">
      <dgm:prSet/>
      <dgm:spPr/>
      <dgm:t>
        <a:bodyPr/>
        <a:lstStyle/>
        <a:p>
          <a:endParaRPr lang="ru-RU"/>
        </a:p>
      </dgm:t>
    </dgm:pt>
    <dgm:pt modelId="{0C3FA322-356F-498E-83F6-FB65542EDA45}" type="sibTrans" cxnId="{63317AF9-8D9D-4119-A0C5-61520EBE147B}">
      <dgm:prSet/>
      <dgm:spPr/>
      <dgm:t>
        <a:bodyPr/>
        <a:lstStyle/>
        <a:p>
          <a:endParaRPr lang="ru-RU"/>
        </a:p>
      </dgm:t>
    </dgm:pt>
    <dgm:pt modelId="{4E032633-256F-4C4B-857D-2FA1CF5DEC3B}">
      <dgm:prSet phldrT="[Текст]">
        <dgm:style>
          <a:lnRef idx="3">
            <a:schemeClr val="lt1"/>
          </a:lnRef>
          <a:fillRef idx="1">
            <a:schemeClr val="accent2"/>
          </a:fillRef>
          <a:effectRef idx="1">
            <a:schemeClr val="accent2"/>
          </a:effectRef>
          <a:fontRef idx="minor">
            <a:schemeClr val="lt1"/>
          </a:fontRef>
        </dgm:style>
      </dgm:prSet>
      <dgm:spPr/>
      <dgm:t>
        <a:bodyPr/>
        <a:lstStyle/>
        <a:p>
          <a:r>
            <a:rPr lang="ru-RU" dirty="0" smtClean="0"/>
            <a:t>1240,0</a:t>
          </a:r>
        </a:p>
        <a:p>
          <a:r>
            <a:rPr lang="ru-RU" dirty="0" smtClean="0"/>
            <a:t>тыс. руб.</a:t>
          </a:r>
          <a:endParaRPr lang="ru-RU" dirty="0"/>
        </a:p>
      </dgm:t>
    </dgm:pt>
    <dgm:pt modelId="{93A529EC-8683-411C-8E82-BA963DA2F36B}" type="parTrans" cxnId="{87E2F9A6-EAF8-48EE-9A10-4ABFD4BF8177}">
      <dgm:prSet/>
      <dgm:spPr/>
      <dgm:t>
        <a:bodyPr/>
        <a:lstStyle/>
        <a:p>
          <a:endParaRPr lang="ru-RU"/>
        </a:p>
      </dgm:t>
    </dgm:pt>
    <dgm:pt modelId="{A33C9121-F060-47A5-8ABD-E16924446851}" type="sibTrans" cxnId="{87E2F9A6-EAF8-48EE-9A10-4ABFD4BF8177}">
      <dgm:prSet/>
      <dgm:spPr/>
      <dgm:t>
        <a:bodyPr/>
        <a:lstStyle/>
        <a:p>
          <a:endParaRPr lang="ru-RU"/>
        </a:p>
      </dgm:t>
    </dgm:pt>
    <dgm:pt modelId="{96EC730E-89F3-44B5-95CE-14745937E20C}">
      <dgm:prSet phldrT="[Текст]" custT="1">
        <dgm:style>
          <a:lnRef idx="1">
            <a:schemeClr val="accent3"/>
          </a:lnRef>
          <a:fillRef idx="3">
            <a:schemeClr val="accent3"/>
          </a:fillRef>
          <a:effectRef idx="2">
            <a:schemeClr val="accent3"/>
          </a:effectRef>
          <a:fontRef idx="minor">
            <a:schemeClr val="lt1"/>
          </a:fontRef>
        </dgm:style>
      </dgm:prSet>
      <dgm:spPr/>
      <dgm:t>
        <a:bodyPr/>
        <a:lstStyle/>
        <a:p>
          <a:r>
            <a:rPr lang="ru-RU" sz="1400" dirty="0" smtClean="0">
              <a:latin typeface="Times New Roman" panose="02020603050405020304" pitchFamily="18" charset="0"/>
              <a:cs typeface="Times New Roman" panose="02020603050405020304" pitchFamily="18" charset="0"/>
            </a:rPr>
            <a:t>Государственная пошлина</a:t>
          </a:r>
          <a:endParaRPr lang="ru-RU" sz="1400" dirty="0">
            <a:latin typeface="Times New Roman" panose="02020603050405020304" pitchFamily="18" charset="0"/>
            <a:cs typeface="Times New Roman" panose="02020603050405020304" pitchFamily="18" charset="0"/>
          </a:endParaRPr>
        </a:p>
      </dgm:t>
    </dgm:pt>
    <dgm:pt modelId="{A3A0FD13-1227-438C-BBE7-78392564A5A2}" type="parTrans" cxnId="{CF9E1753-38B9-4BAA-BC1D-7803BC73EDAD}">
      <dgm:prSet/>
      <dgm:spPr/>
      <dgm:t>
        <a:bodyPr/>
        <a:lstStyle/>
        <a:p>
          <a:endParaRPr lang="ru-RU"/>
        </a:p>
      </dgm:t>
    </dgm:pt>
    <dgm:pt modelId="{6B5DB44E-C761-4BC2-B26E-853BB8744682}" type="sibTrans" cxnId="{CF9E1753-38B9-4BAA-BC1D-7803BC73EDAD}">
      <dgm:prSet/>
      <dgm:spPr/>
      <dgm:t>
        <a:bodyPr/>
        <a:lstStyle/>
        <a:p>
          <a:endParaRPr lang="ru-RU"/>
        </a:p>
      </dgm:t>
    </dgm:pt>
    <dgm:pt modelId="{5B4D6A96-F1A1-4B9C-A0CE-D3A0A6FF9E02}">
      <dgm:prSet phldrT="[Текст]"/>
      <dgm:spPr>
        <a:solidFill>
          <a:srgbClr val="FF9900"/>
        </a:solidFill>
      </dgm:spPr>
      <dgm:t>
        <a:bodyPr/>
        <a:lstStyle/>
        <a:p>
          <a:r>
            <a:rPr lang="ru-RU" dirty="0" smtClean="0"/>
            <a:t>15248,0 тыс. руб.</a:t>
          </a:r>
          <a:endParaRPr lang="ru-RU" dirty="0"/>
        </a:p>
      </dgm:t>
    </dgm:pt>
    <dgm:pt modelId="{DB2DD333-E325-48ED-B03E-E218EA623C38}" type="parTrans" cxnId="{4A04375E-EB6C-4925-A54F-208ED0BFB105}">
      <dgm:prSet/>
      <dgm:spPr/>
      <dgm:t>
        <a:bodyPr/>
        <a:lstStyle/>
        <a:p>
          <a:endParaRPr lang="ru-RU"/>
        </a:p>
      </dgm:t>
    </dgm:pt>
    <dgm:pt modelId="{1B634DB4-4D41-4336-B311-6553A57B414A}" type="sibTrans" cxnId="{4A04375E-EB6C-4925-A54F-208ED0BFB105}">
      <dgm:prSet/>
      <dgm:spPr/>
      <dgm:t>
        <a:bodyPr/>
        <a:lstStyle/>
        <a:p>
          <a:endParaRPr lang="ru-RU"/>
        </a:p>
      </dgm:t>
    </dgm:pt>
    <dgm:pt modelId="{BC4D2ACD-E11D-413E-8D8C-FCF07CDB54EB}">
      <dgm:prSet phldrT="[Текст]" custT="1"/>
      <dgm:spPr>
        <a:solidFill>
          <a:schemeClr val="accent5">
            <a:lumMod val="60000"/>
            <a:lumOff val="40000"/>
            <a:alpha val="90000"/>
          </a:schemeClr>
        </a:solidFill>
      </dgm:spPr>
      <dgm:t>
        <a:bodyPr/>
        <a:lstStyle/>
        <a:p>
          <a:r>
            <a:rPr lang="ru-RU" sz="1400" dirty="0" smtClean="0">
              <a:latin typeface="Times New Roman" panose="02020603050405020304" pitchFamily="18" charset="0"/>
              <a:cs typeface="Times New Roman" panose="02020603050405020304" pitchFamily="18" charset="0"/>
            </a:rPr>
            <a:t>Налоги на совокупный доход</a:t>
          </a:r>
          <a:endParaRPr lang="ru-RU" sz="1400" dirty="0">
            <a:latin typeface="Times New Roman" panose="02020603050405020304" pitchFamily="18" charset="0"/>
            <a:cs typeface="Times New Roman" panose="02020603050405020304" pitchFamily="18" charset="0"/>
          </a:endParaRPr>
        </a:p>
      </dgm:t>
    </dgm:pt>
    <dgm:pt modelId="{1DD281FF-4B9A-415E-9341-9382349E3457}" type="parTrans" cxnId="{D06BFF0E-5DF1-4EF1-AFA9-E952E8C69754}">
      <dgm:prSet/>
      <dgm:spPr/>
      <dgm:t>
        <a:bodyPr/>
        <a:lstStyle/>
        <a:p>
          <a:endParaRPr lang="ru-RU"/>
        </a:p>
      </dgm:t>
    </dgm:pt>
    <dgm:pt modelId="{AF1687E8-62E5-4743-841C-442E09E37E26}" type="sibTrans" cxnId="{D06BFF0E-5DF1-4EF1-AFA9-E952E8C69754}">
      <dgm:prSet/>
      <dgm:spPr/>
      <dgm:t>
        <a:bodyPr/>
        <a:lstStyle/>
        <a:p>
          <a:endParaRPr lang="ru-RU"/>
        </a:p>
      </dgm:t>
    </dgm:pt>
    <dgm:pt modelId="{8AB89983-0097-4064-A01D-A96B072D10D0}" type="pres">
      <dgm:prSet presAssocID="{29AD83A7-0736-4B95-95E1-1E0BBF38CF06}" presName="Name0" presStyleCnt="0">
        <dgm:presLayoutVars>
          <dgm:dir/>
          <dgm:animLvl val="lvl"/>
          <dgm:resizeHandles val="exact"/>
        </dgm:presLayoutVars>
      </dgm:prSet>
      <dgm:spPr/>
      <dgm:t>
        <a:bodyPr/>
        <a:lstStyle/>
        <a:p>
          <a:endParaRPr lang="ru-RU"/>
        </a:p>
      </dgm:t>
    </dgm:pt>
    <dgm:pt modelId="{4730693C-802F-42C0-8BA9-CEA9B91036F5}" type="pres">
      <dgm:prSet presAssocID="{0EABE584-9E78-4E18-9864-E9592589FB91}" presName="linNode" presStyleCnt="0"/>
      <dgm:spPr/>
    </dgm:pt>
    <dgm:pt modelId="{F7F8F642-8586-4E0B-9704-421F74964D04}" type="pres">
      <dgm:prSet presAssocID="{0EABE584-9E78-4E18-9864-E9592589FB91}" presName="parentText" presStyleLbl="node1" presStyleIdx="0" presStyleCnt="4">
        <dgm:presLayoutVars>
          <dgm:chMax val="1"/>
          <dgm:bulletEnabled val="1"/>
        </dgm:presLayoutVars>
      </dgm:prSet>
      <dgm:spPr/>
      <dgm:t>
        <a:bodyPr/>
        <a:lstStyle/>
        <a:p>
          <a:endParaRPr lang="ru-RU"/>
        </a:p>
      </dgm:t>
    </dgm:pt>
    <dgm:pt modelId="{22666B74-BAC6-48FB-A69E-77EFDF7A56F7}" type="pres">
      <dgm:prSet presAssocID="{0EABE584-9E78-4E18-9864-E9592589FB91}" presName="descendantText" presStyleLbl="alignAccFollowNode1" presStyleIdx="0" presStyleCnt="4">
        <dgm:presLayoutVars>
          <dgm:bulletEnabled val="1"/>
        </dgm:presLayoutVars>
      </dgm:prSet>
      <dgm:spPr/>
      <dgm:t>
        <a:bodyPr/>
        <a:lstStyle/>
        <a:p>
          <a:endParaRPr lang="ru-RU"/>
        </a:p>
      </dgm:t>
    </dgm:pt>
    <dgm:pt modelId="{0E880166-B4C9-4822-80B4-8F44633A2AB5}" type="pres">
      <dgm:prSet presAssocID="{AD030B3E-D469-4E1F-A9A2-89373C81891B}" presName="sp" presStyleCnt="0"/>
      <dgm:spPr/>
    </dgm:pt>
    <dgm:pt modelId="{D3EBD3A9-8A02-44CD-9367-8806DFC72F74}" type="pres">
      <dgm:prSet presAssocID="{9CF61C31-56D0-4D4C-8E55-B48A8E002098}" presName="linNode" presStyleCnt="0"/>
      <dgm:spPr/>
    </dgm:pt>
    <dgm:pt modelId="{28FC7E3D-4632-4CC7-8C4F-2DADF80FD840}" type="pres">
      <dgm:prSet presAssocID="{9CF61C31-56D0-4D4C-8E55-B48A8E002098}" presName="parentText" presStyleLbl="node1" presStyleIdx="1" presStyleCnt="4">
        <dgm:presLayoutVars>
          <dgm:chMax val="1"/>
          <dgm:bulletEnabled val="1"/>
        </dgm:presLayoutVars>
      </dgm:prSet>
      <dgm:spPr/>
      <dgm:t>
        <a:bodyPr/>
        <a:lstStyle/>
        <a:p>
          <a:endParaRPr lang="ru-RU"/>
        </a:p>
      </dgm:t>
    </dgm:pt>
    <dgm:pt modelId="{0FA0A811-7BD1-4C63-9842-B69D2F4EB9E0}" type="pres">
      <dgm:prSet presAssocID="{9CF61C31-56D0-4D4C-8E55-B48A8E002098}" presName="descendantText" presStyleLbl="alignAccFollowNode1" presStyleIdx="1" presStyleCnt="4">
        <dgm:presLayoutVars>
          <dgm:bulletEnabled val="1"/>
        </dgm:presLayoutVars>
      </dgm:prSet>
      <dgm:spPr/>
      <dgm:t>
        <a:bodyPr/>
        <a:lstStyle/>
        <a:p>
          <a:endParaRPr lang="ru-RU"/>
        </a:p>
      </dgm:t>
    </dgm:pt>
    <dgm:pt modelId="{4FE7778A-0DC7-482A-B5A5-7B6D19F585D3}" type="pres">
      <dgm:prSet presAssocID="{F164B548-2076-4A66-9579-8D9F7F00CAEB}" presName="sp" presStyleCnt="0"/>
      <dgm:spPr/>
    </dgm:pt>
    <dgm:pt modelId="{E94364DA-5160-4CD5-B71D-1802302C4C81}" type="pres">
      <dgm:prSet presAssocID="{4E032633-256F-4C4B-857D-2FA1CF5DEC3B}" presName="linNode" presStyleCnt="0"/>
      <dgm:spPr/>
    </dgm:pt>
    <dgm:pt modelId="{470122CE-4ADC-4BBD-9F23-938B7946A2A2}" type="pres">
      <dgm:prSet presAssocID="{4E032633-256F-4C4B-857D-2FA1CF5DEC3B}" presName="parentText" presStyleLbl="node1" presStyleIdx="2" presStyleCnt="4">
        <dgm:presLayoutVars>
          <dgm:chMax val="1"/>
          <dgm:bulletEnabled val="1"/>
        </dgm:presLayoutVars>
      </dgm:prSet>
      <dgm:spPr/>
      <dgm:t>
        <a:bodyPr/>
        <a:lstStyle/>
        <a:p>
          <a:endParaRPr lang="ru-RU"/>
        </a:p>
      </dgm:t>
    </dgm:pt>
    <dgm:pt modelId="{4B27C8F0-9F88-4D19-94DE-988747E374A0}" type="pres">
      <dgm:prSet presAssocID="{4E032633-256F-4C4B-857D-2FA1CF5DEC3B}" presName="descendantText" presStyleLbl="alignAccFollowNode1" presStyleIdx="2" presStyleCnt="4">
        <dgm:presLayoutVars>
          <dgm:bulletEnabled val="1"/>
        </dgm:presLayoutVars>
      </dgm:prSet>
      <dgm:spPr/>
      <dgm:t>
        <a:bodyPr/>
        <a:lstStyle/>
        <a:p>
          <a:endParaRPr lang="ru-RU"/>
        </a:p>
      </dgm:t>
    </dgm:pt>
    <dgm:pt modelId="{D2CF6D51-A2DB-418F-AA1A-F1F415347F7C}" type="pres">
      <dgm:prSet presAssocID="{A33C9121-F060-47A5-8ABD-E16924446851}" presName="sp" presStyleCnt="0"/>
      <dgm:spPr/>
    </dgm:pt>
    <dgm:pt modelId="{6268B943-58B1-4950-ABC4-2BCE4059A3D4}" type="pres">
      <dgm:prSet presAssocID="{5B4D6A96-F1A1-4B9C-A0CE-D3A0A6FF9E02}" presName="linNode" presStyleCnt="0"/>
      <dgm:spPr/>
    </dgm:pt>
    <dgm:pt modelId="{00F96E50-F615-478F-AD51-1BDBC3698A2D}" type="pres">
      <dgm:prSet presAssocID="{5B4D6A96-F1A1-4B9C-A0CE-D3A0A6FF9E02}" presName="parentText" presStyleLbl="node1" presStyleIdx="3" presStyleCnt="4">
        <dgm:presLayoutVars>
          <dgm:chMax val="1"/>
          <dgm:bulletEnabled val="1"/>
        </dgm:presLayoutVars>
      </dgm:prSet>
      <dgm:spPr/>
      <dgm:t>
        <a:bodyPr/>
        <a:lstStyle/>
        <a:p>
          <a:endParaRPr lang="ru-RU"/>
        </a:p>
      </dgm:t>
    </dgm:pt>
    <dgm:pt modelId="{5EC4AC27-69A7-40F9-9503-19A07FF35F78}" type="pres">
      <dgm:prSet presAssocID="{5B4D6A96-F1A1-4B9C-A0CE-D3A0A6FF9E02}" presName="descendantText" presStyleLbl="alignAccFollowNode1" presStyleIdx="3" presStyleCnt="4">
        <dgm:presLayoutVars>
          <dgm:bulletEnabled val="1"/>
        </dgm:presLayoutVars>
      </dgm:prSet>
      <dgm:spPr/>
      <dgm:t>
        <a:bodyPr/>
        <a:lstStyle/>
        <a:p>
          <a:endParaRPr lang="ru-RU"/>
        </a:p>
      </dgm:t>
    </dgm:pt>
  </dgm:ptLst>
  <dgm:cxnLst>
    <dgm:cxn modelId="{CF9E1753-38B9-4BAA-BC1D-7803BC73EDAD}" srcId="{4E032633-256F-4C4B-857D-2FA1CF5DEC3B}" destId="{96EC730E-89F3-44B5-95CE-14745937E20C}" srcOrd="0" destOrd="0" parTransId="{A3A0FD13-1227-438C-BBE7-78392564A5A2}" sibTransId="{6B5DB44E-C761-4BC2-B26E-853BB8744682}"/>
    <dgm:cxn modelId="{B8C9707D-9CC9-4277-B5F1-92E0AFD07DCA}" type="presOf" srcId="{4E032633-256F-4C4B-857D-2FA1CF5DEC3B}" destId="{470122CE-4ADC-4BBD-9F23-938B7946A2A2}" srcOrd="0" destOrd="0" presId="urn:microsoft.com/office/officeart/2005/8/layout/vList5"/>
    <dgm:cxn modelId="{118DBF85-F6F9-4535-8109-14F80E082388}" type="presOf" srcId="{BC4D2ACD-E11D-413E-8D8C-FCF07CDB54EB}" destId="{5EC4AC27-69A7-40F9-9503-19A07FF35F78}" srcOrd="0" destOrd="0" presId="urn:microsoft.com/office/officeart/2005/8/layout/vList5"/>
    <dgm:cxn modelId="{A37B3ACD-B104-4037-89D2-CF37C9A9319F}" type="presOf" srcId="{5C4ABAD0-808E-4CDC-83FF-954AF1B3DD35}" destId="{22666B74-BAC6-48FB-A69E-77EFDF7A56F7}" srcOrd="0" destOrd="0" presId="urn:microsoft.com/office/officeart/2005/8/layout/vList5"/>
    <dgm:cxn modelId="{87E2F9A6-EAF8-48EE-9A10-4ABFD4BF8177}" srcId="{29AD83A7-0736-4B95-95E1-1E0BBF38CF06}" destId="{4E032633-256F-4C4B-857D-2FA1CF5DEC3B}" srcOrd="2" destOrd="0" parTransId="{93A529EC-8683-411C-8E82-BA963DA2F36B}" sibTransId="{A33C9121-F060-47A5-8ABD-E16924446851}"/>
    <dgm:cxn modelId="{3429B036-FAA0-4D14-ACD5-2FC9BD7F209A}" type="presOf" srcId="{29AD83A7-0736-4B95-95E1-1E0BBF38CF06}" destId="{8AB89983-0097-4064-A01D-A96B072D10D0}" srcOrd="0" destOrd="0" presId="urn:microsoft.com/office/officeart/2005/8/layout/vList5"/>
    <dgm:cxn modelId="{4A04375E-EB6C-4925-A54F-208ED0BFB105}" srcId="{29AD83A7-0736-4B95-95E1-1E0BBF38CF06}" destId="{5B4D6A96-F1A1-4B9C-A0CE-D3A0A6FF9E02}" srcOrd="3" destOrd="0" parTransId="{DB2DD333-E325-48ED-B03E-E218EA623C38}" sibTransId="{1B634DB4-4D41-4336-B311-6553A57B414A}"/>
    <dgm:cxn modelId="{63317AF9-8D9D-4119-A0C5-61520EBE147B}" srcId="{9CF61C31-56D0-4D4C-8E55-B48A8E002098}" destId="{28C85ADC-4466-47D2-B580-778124D72CC7}" srcOrd="0" destOrd="0" parTransId="{6D24C344-335A-4464-AF07-57CCEFC5FA1B}" sibTransId="{0C3FA322-356F-498E-83F6-FB65542EDA45}"/>
    <dgm:cxn modelId="{9DC1AC1B-BE81-4B37-9475-F2A982104A5F}" type="presOf" srcId="{96EC730E-89F3-44B5-95CE-14745937E20C}" destId="{4B27C8F0-9F88-4D19-94DE-988747E374A0}" srcOrd="0" destOrd="0" presId="urn:microsoft.com/office/officeart/2005/8/layout/vList5"/>
    <dgm:cxn modelId="{B01DC443-F370-47AA-8DAB-D60E3A28E680}" srcId="{0EABE584-9E78-4E18-9864-E9592589FB91}" destId="{5C4ABAD0-808E-4CDC-83FF-954AF1B3DD35}" srcOrd="0" destOrd="0" parTransId="{F2826EBF-C28D-4BC8-AF3E-830278B25FE2}" sibTransId="{DC6F2A29-E006-45D8-9082-E86C7FA125A5}"/>
    <dgm:cxn modelId="{8E2138E8-8117-4126-B6DA-39661E74F3D8}" srcId="{29AD83A7-0736-4B95-95E1-1E0BBF38CF06}" destId="{9CF61C31-56D0-4D4C-8E55-B48A8E002098}" srcOrd="1" destOrd="0" parTransId="{4FEC084E-7A2E-42DC-9A53-843DBF3FE40F}" sibTransId="{F164B548-2076-4A66-9579-8D9F7F00CAEB}"/>
    <dgm:cxn modelId="{83B1711E-6F8D-4FEA-9246-7213FC764185}" type="presOf" srcId="{0EABE584-9E78-4E18-9864-E9592589FB91}" destId="{F7F8F642-8586-4E0B-9704-421F74964D04}" srcOrd="0" destOrd="0" presId="urn:microsoft.com/office/officeart/2005/8/layout/vList5"/>
    <dgm:cxn modelId="{37B20876-2F11-4889-94B7-BC7EA4B3E406}" type="presOf" srcId="{28C85ADC-4466-47D2-B580-778124D72CC7}" destId="{0FA0A811-7BD1-4C63-9842-B69D2F4EB9E0}" srcOrd="0" destOrd="0" presId="urn:microsoft.com/office/officeart/2005/8/layout/vList5"/>
    <dgm:cxn modelId="{EBB383FC-0505-4B12-B3A5-9A3567B36B1C}" type="presOf" srcId="{9CF61C31-56D0-4D4C-8E55-B48A8E002098}" destId="{28FC7E3D-4632-4CC7-8C4F-2DADF80FD840}" srcOrd="0" destOrd="0" presId="urn:microsoft.com/office/officeart/2005/8/layout/vList5"/>
    <dgm:cxn modelId="{D06BFF0E-5DF1-4EF1-AFA9-E952E8C69754}" srcId="{5B4D6A96-F1A1-4B9C-A0CE-D3A0A6FF9E02}" destId="{BC4D2ACD-E11D-413E-8D8C-FCF07CDB54EB}" srcOrd="0" destOrd="0" parTransId="{1DD281FF-4B9A-415E-9341-9382349E3457}" sibTransId="{AF1687E8-62E5-4743-841C-442E09E37E26}"/>
    <dgm:cxn modelId="{0C13950D-8B1E-4D47-9F35-4C145430DBC9}" srcId="{29AD83A7-0736-4B95-95E1-1E0BBF38CF06}" destId="{0EABE584-9E78-4E18-9864-E9592589FB91}" srcOrd="0" destOrd="0" parTransId="{B4BEE736-55B3-4BC9-B59C-06061C708B41}" sibTransId="{AD030B3E-D469-4E1F-A9A2-89373C81891B}"/>
    <dgm:cxn modelId="{D04FDD44-30FE-4E28-B62B-57D7C1BAA42C}" type="presOf" srcId="{5B4D6A96-F1A1-4B9C-A0CE-D3A0A6FF9E02}" destId="{00F96E50-F615-478F-AD51-1BDBC3698A2D}" srcOrd="0" destOrd="0" presId="urn:microsoft.com/office/officeart/2005/8/layout/vList5"/>
    <dgm:cxn modelId="{D8492D0B-0C5A-49E2-85F0-3AEF185EFF54}" type="presParOf" srcId="{8AB89983-0097-4064-A01D-A96B072D10D0}" destId="{4730693C-802F-42C0-8BA9-CEA9B91036F5}" srcOrd="0" destOrd="0" presId="urn:microsoft.com/office/officeart/2005/8/layout/vList5"/>
    <dgm:cxn modelId="{BE0AAAE8-757C-4E31-97AC-64E206E01D14}" type="presParOf" srcId="{4730693C-802F-42C0-8BA9-CEA9B91036F5}" destId="{F7F8F642-8586-4E0B-9704-421F74964D04}" srcOrd="0" destOrd="0" presId="urn:microsoft.com/office/officeart/2005/8/layout/vList5"/>
    <dgm:cxn modelId="{F0921857-6991-4E52-B441-F4006614904A}" type="presParOf" srcId="{4730693C-802F-42C0-8BA9-CEA9B91036F5}" destId="{22666B74-BAC6-48FB-A69E-77EFDF7A56F7}" srcOrd="1" destOrd="0" presId="urn:microsoft.com/office/officeart/2005/8/layout/vList5"/>
    <dgm:cxn modelId="{AB07F545-E931-4CAA-8E20-CE7B03B0F52C}" type="presParOf" srcId="{8AB89983-0097-4064-A01D-A96B072D10D0}" destId="{0E880166-B4C9-4822-80B4-8F44633A2AB5}" srcOrd="1" destOrd="0" presId="urn:microsoft.com/office/officeart/2005/8/layout/vList5"/>
    <dgm:cxn modelId="{FD482592-12B2-4F94-9C61-376D7CBF97A2}" type="presParOf" srcId="{8AB89983-0097-4064-A01D-A96B072D10D0}" destId="{D3EBD3A9-8A02-44CD-9367-8806DFC72F74}" srcOrd="2" destOrd="0" presId="urn:microsoft.com/office/officeart/2005/8/layout/vList5"/>
    <dgm:cxn modelId="{8AAE0BA8-1E15-431C-B699-DE429D6C14E8}" type="presParOf" srcId="{D3EBD3A9-8A02-44CD-9367-8806DFC72F74}" destId="{28FC7E3D-4632-4CC7-8C4F-2DADF80FD840}" srcOrd="0" destOrd="0" presId="urn:microsoft.com/office/officeart/2005/8/layout/vList5"/>
    <dgm:cxn modelId="{0A3AA690-4ECB-4DA2-8959-B019DB90FA53}" type="presParOf" srcId="{D3EBD3A9-8A02-44CD-9367-8806DFC72F74}" destId="{0FA0A811-7BD1-4C63-9842-B69D2F4EB9E0}" srcOrd="1" destOrd="0" presId="urn:microsoft.com/office/officeart/2005/8/layout/vList5"/>
    <dgm:cxn modelId="{A1C66C63-AB02-4AD5-AFB7-A628C8206BF6}" type="presParOf" srcId="{8AB89983-0097-4064-A01D-A96B072D10D0}" destId="{4FE7778A-0DC7-482A-B5A5-7B6D19F585D3}" srcOrd="3" destOrd="0" presId="urn:microsoft.com/office/officeart/2005/8/layout/vList5"/>
    <dgm:cxn modelId="{1FEFEEE1-F963-4875-AD3E-93ECEC374BB4}" type="presParOf" srcId="{8AB89983-0097-4064-A01D-A96B072D10D0}" destId="{E94364DA-5160-4CD5-B71D-1802302C4C81}" srcOrd="4" destOrd="0" presId="urn:microsoft.com/office/officeart/2005/8/layout/vList5"/>
    <dgm:cxn modelId="{BA8294CA-066E-424A-8FE0-50E1AFE9D44D}" type="presParOf" srcId="{E94364DA-5160-4CD5-B71D-1802302C4C81}" destId="{470122CE-4ADC-4BBD-9F23-938B7946A2A2}" srcOrd="0" destOrd="0" presId="urn:microsoft.com/office/officeart/2005/8/layout/vList5"/>
    <dgm:cxn modelId="{8F20FC29-ADE9-4E80-8343-5C1A623A9200}" type="presParOf" srcId="{E94364DA-5160-4CD5-B71D-1802302C4C81}" destId="{4B27C8F0-9F88-4D19-94DE-988747E374A0}" srcOrd="1" destOrd="0" presId="urn:microsoft.com/office/officeart/2005/8/layout/vList5"/>
    <dgm:cxn modelId="{75C8EA61-A5E4-4EED-8E1D-4A0F75A8559F}" type="presParOf" srcId="{8AB89983-0097-4064-A01D-A96B072D10D0}" destId="{D2CF6D51-A2DB-418F-AA1A-F1F415347F7C}" srcOrd="5" destOrd="0" presId="urn:microsoft.com/office/officeart/2005/8/layout/vList5"/>
    <dgm:cxn modelId="{10ACD8B7-B5C7-4682-A385-9243B6409658}" type="presParOf" srcId="{8AB89983-0097-4064-A01D-A96B072D10D0}" destId="{6268B943-58B1-4950-ABC4-2BCE4059A3D4}" srcOrd="6" destOrd="0" presId="urn:microsoft.com/office/officeart/2005/8/layout/vList5"/>
    <dgm:cxn modelId="{3AADC7D0-2B1F-4204-8F52-109C1C991375}" type="presParOf" srcId="{6268B943-58B1-4950-ABC4-2BCE4059A3D4}" destId="{00F96E50-F615-478F-AD51-1BDBC3698A2D}" srcOrd="0" destOrd="0" presId="urn:microsoft.com/office/officeart/2005/8/layout/vList5"/>
    <dgm:cxn modelId="{BA7366FA-229D-498F-A2D1-1CAA56F462CF}" type="presParOf" srcId="{6268B943-58B1-4950-ABC4-2BCE4059A3D4}" destId="{5EC4AC27-69A7-40F9-9503-19A07FF35F7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3058FB-D7E4-42AC-AC47-EC9D2740D50F}"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ru-RU"/>
        </a:p>
      </dgm:t>
    </dgm:pt>
    <dgm:pt modelId="{07E63CAE-E07F-43B5-8B9A-D5F850D11316}">
      <dgm:prSet phldrT="[Текст]" custT="1"/>
      <dgm:spPr/>
      <dgm:t>
        <a:bodyPr/>
        <a:lstStyle/>
        <a:p>
          <a:pPr algn="ctr"/>
          <a:r>
            <a:rPr lang="ru-RU" sz="1000" b="1" dirty="0" smtClean="0">
              <a:solidFill>
                <a:schemeClr val="tx1"/>
              </a:solidFill>
              <a:latin typeface="Times New Roman" panose="02020603050405020304" pitchFamily="18" charset="0"/>
              <a:cs typeface="Times New Roman" panose="02020603050405020304" pitchFamily="18" charset="0"/>
            </a:rPr>
            <a:t>107,0  тыс. руб.</a:t>
          </a:r>
          <a:endParaRPr lang="ru-RU" sz="1000" b="1" dirty="0">
            <a:solidFill>
              <a:schemeClr val="tx1"/>
            </a:solidFill>
            <a:latin typeface="Times New Roman" panose="02020603050405020304" pitchFamily="18" charset="0"/>
            <a:cs typeface="Times New Roman" panose="02020603050405020304" pitchFamily="18" charset="0"/>
          </a:endParaRPr>
        </a:p>
      </dgm:t>
    </dgm:pt>
    <dgm:pt modelId="{375DCA21-9E7E-40F6-948E-A053C477649F}" type="parTrans" cxnId="{2D2C0DA9-A653-42AC-B6EA-4721981C84DD}">
      <dgm:prSet/>
      <dgm:spPr/>
      <dgm:t>
        <a:bodyPr/>
        <a:lstStyle/>
        <a:p>
          <a:endParaRPr lang="ru-RU"/>
        </a:p>
      </dgm:t>
    </dgm:pt>
    <dgm:pt modelId="{43DE1715-4354-493F-A47C-A623A5CC279E}" type="sibTrans" cxnId="{2D2C0DA9-A653-42AC-B6EA-4721981C84DD}">
      <dgm:prSet/>
      <dgm:spPr/>
      <dgm:t>
        <a:bodyPr/>
        <a:lstStyle/>
        <a:p>
          <a:endParaRPr lang="ru-RU"/>
        </a:p>
      </dgm:t>
    </dgm:pt>
    <dgm:pt modelId="{F6574D3B-92FB-4DCB-B065-D50275DB829B}">
      <dgm:prSet phldrT="[Текст]" custT="1"/>
      <dgm:spPr/>
      <dgm:t>
        <a:bodyPr/>
        <a:lstStyle/>
        <a:p>
          <a:r>
            <a:rPr lang="ru-RU" sz="1400" b="1" dirty="0" smtClean="0">
              <a:latin typeface="Times New Roman" panose="02020603050405020304" pitchFamily="18" charset="0"/>
              <a:cs typeface="Times New Roman" panose="02020603050405020304" pitchFamily="18" charset="0"/>
            </a:rPr>
            <a:t>Дотации</a:t>
          </a:r>
          <a:endParaRPr lang="ru-RU" sz="1400" b="1" dirty="0">
            <a:latin typeface="Times New Roman" panose="02020603050405020304" pitchFamily="18" charset="0"/>
            <a:cs typeface="Times New Roman" panose="02020603050405020304" pitchFamily="18" charset="0"/>
          </a:endParaRPr>
        </a:p>
      </dgm:t>
    </dgm:pt>
    <dgm:pt modelId="{46BC5F37-5023-4CBB-B312-34E61BCA88F6}" type="parTrans" cxnId="{46F2B67B-D789-4877-BC64-8E487CBF3F4A}">
      <dgm:prSet/>
      <dgm:spPr/>
      <dgm:t>
        <a:bodyPr/>
        <a:lstStyle/>
        <a:p>
          <a:endParaRPr lang="ru-RU"/>
        </a:p>
      </dgm:t>
    </dgm:pt>
    <dgm:pt modelId="{DEA99C84-6060-4C04-AE9D-7B3EE9731EED}" type="sibTrans" cxnId="{46F2B67B-D789-4877-BC64-8E487CBF3F4A}">
      <dgm:prSet/>
      <dgm:spPr/>
      <dgm:t>
        <a:bodyPr/>
        <a:lstStyle/>
        <a:p>
          <a:endParaRPr lang="ru-RU"/>
        </a:p>
      </dgm:t>
    </dgm:pt>
    <dgm:pt modelId="{E6077133-BDE0-42DD-B3C1-F09BB1E594AC}">
      <dgm:prSet phldrT="[Текст]" custT="1"/>
      <dgm:spPr/>
      <dgm:t>
        <a:bodyPr/>
        <a:lstStyle/>
        <a:p>
          <a:r>
            <a:rPr lang="ru-RU" sz="1000" b="1" dirty="0" smtClean="0">
              <a:solidFill>
                <a:schemeClr val="tx1"/>
              </a:solidFill>
              <a:latin typeface="Times New Roman" panose="02020603050405020304" pitchFamily="18" charset="0"/>
              <a:cs typeface="Times New Roman" panose="02020603050405020304" pitchFamily="18" charset="0"/>
            </a:rPr>
            <a:t>65763,6тыс. руб. </a:t>
          </a:r>
          <a:endParaRPr lang="ru-RU" sz="1000" b="1" dirty="0">
            <a:solidFill>
              <a:schemeClr val="tx1"/>
            </a:solidFill>
            <a:latin typeface="Times New Roman" panose="02020603050405020304" pitchFamily="18" charset="0"/>
            <a:cs typeface="Times New Roman" panose="02020603050405020304" pitchFamily="18" charset="0"/>
          </a:endParaRPr>
        </a:p>
      </dgm:t>
    </dgm:pt>
    <dgm:pt modelId="{042A2F75-4406-4FCE-B80D-1DD9ACC33D41}" type="parTrans" cxnId="{395E094B-E552-4CCE-A24B-ACD24F04D0E0}">
      <dgm:prSet/>
      <dgm:spPr/>
      <dgm:t>
        <a:bodyPr/>
        <a:lstStyle/>
        <a:p>
          <a:endParaRPr lang="ru-RU"/>
        </a:p>
      </dgm:t>
    </dgm:pt>
    <dgm:pt modelId="{3D389983-2AED-4D32-B4BF-8F3E200B0CAC}" type="sibTrans" cxnId="{395E094B-E552-4CCE-A24B-ACD24F04D0E0}">
      <dgm:prSet/>
      <dgm:spPr/>
      <dgm:t>
        <a:bodyPr/>
        <a:lstStyle/>
        <a:p>
          <a:endParaRPr lang="ru-RU"/>
        </a:p>
      </dgm:t>
    </dgm:pt>
    <dgm:pt modelId="{59AED373-E38A-4BD4-A631-3D5B3D60AB6F}">
      <dgm:prSet phldrT="[Текст]" custT="1"/>
      <dgm:spPr/>
      <dgm:t>
        <a:bodyPr/>
        <a:lstStyle/>
        <a:p>
          <a:r>
            <a:rPr lang="ru-RU" sz="1400" b="1" dirty="0" smtClean="0">
              <a:latin typeface="Times New Roman" panose="02020603050405020304" pitchFamily="18" charset="0"/>
              <a:cs typeface="Times New Roman" panose="02020603050405020304" pitchFamily="18" charset="0"/>
            </a:rPr>
            <a:t>Субвенции</a:t>
          </a:r>
          <a:endParaRPr lang="ru-RU" sz="1400" b="1" dirty="0">
            <a:latin typeface="Times New Roman" panose="02020603050405020304" pitchFamily="18" charset="0"/>
            <a:cs typeface="Times New Roman" panose="02020603050405020304" pitchFamily="18" charset="0"/>
          </a:endParaRPr>
        </a:p>
      </dgm:t>
    </dgm:pt>
    <dgm:pt modelId="{50CCB01E-9655-4DCE-A1E9-F0C648B16975}" type="parTrans" cxnId="{97E9A234-F61C-4476-A7CC-648B05BE3F5D}">
      <dgm:prSet/>
      <dgm:spPr/>
      <dgm:t>
        <a:bodyPr/>
        <a:lstStyle/>
        <a:p>
          <a:endParaRPr lang="ru-RU"/>
        </a:p>
      </dgm:t>
    </dgm:pt>
    <dgm:pt modelId="{D432F0CD-F1C9-451F-9BF9-43BE67E93E0B}" type="sibTrans" cxnId="{97E9A234-F61C-4476-A7CC-648B05BE3F5D}">
      <dgm:prSet/>
      <dgm:spPr/>
      <dgm:t>
        <a:bodyPr/>
        <a:lstStyle/>
        <a:p>
          <a:endParaRPr lang="ru-RU"/>
        </a:p>
      </dgm:t>
    </dgm:pt>
    <dgm:pt modelId="{DB99D06F-8AB8-4A5C-80DE-5DC44C7EE206}">
      <dgm:prSet phldrT="[Текст]" custT="1"/>
      <dgm:spPr/>
      <dgm:t>
        <a:bodyPr/>
        <a:lstStyle/>
        <a:p>
          <a:r>
            <a:rPr lang="ru-RU" sz="1000" b="1" dirty="0" smtClean="0">
              <a:solidFill>
                <a:schemeClr val="tx1"/>
              </a:solidFill>
              <a:latin typeface="Times New Roman" panose="02020603050405020304" pitchFamily="18" charset="0"/>
              <a:cs typeface="Times New Roman" panose="02020603050405020304" pitchFamily="18" charset="0"/>
            </a:rPr>
            <a:t>5142,6</a:t>
          </a:r>
        </a:p>
        <a:p>
          <a:r>
            <a:rPr lang="ru-RU" sz="1000" b="1" dirty="0" smtClean="0">
              <a:solidFill>
                <a:schemeClr val="tx1"/>
              </a:solidFill>
              <a:latin typeface="Times New Roman" panose="02020603050405020304" pitchFamily="18" charset="0"/>
              <a:cs typeface="Times New Roman" panose="02020603050405020304" pitchFamily="18" charset="0"/>
            </a:rPr>
            <a:t> тыс. руб.</a:t>
          </a:r>
          <a:endParaRPr lang="ru-RU" sz="1000" b="1" dirty="0">
            <a:solidFill>
              <a:schemeClr val="tx1"/>
            </a:solidFill>
            <a:latin typeface="Times New Roman" panose="02020603050405020304" pitchFamily="18" charset="0"/>
            <a:cs typeface="Times New Roman" panose="02020603050405020304" pitchFamily="18" charset="0"/>
          </a:endParaRPr>
        </a:p>
      </dgm:t>
    </dgm:pt>
    <dgm:pt modelId="{6DE94914-5334-4144-B46A-EE4FD4FC3268}" type="parTrans" cxnId="{66BCC412-1751-4627-9966-4A0666AA316E}">
      <dgm:prSet/>
      <dgm:spPr/>
      <dgm:t>
        <a:bodyPr/>
        <a:lstStyle/>
        <a:p>
          <a:endParaRPr lang="ru-RU"/>
        </a:p>
      </dgm:t>
    </dgm:pt>
    <dgm:pt modelId="{B0437C8C-D3E7-416D-BDD8-3879B129DFF2}" type="sibTrans" cxnId="{66BCC412-1751-4627-9966-4A0666AA316E}">
      <dgm:prSet/>
      <dgm:spPr/>
      <dgm:t>
        <a:bodyPr/>
        <a:lstStyle/>
        <a:p>
          <a:endParaRPr lang="ru-RU"/>
        </a:p>
      </dgm:t>
    </dgm:pt>
    <dgm:pt modelId="{E9F8A5F5-C32D-4059-B302-A28F1DCE0B24}">
      <dgm:prSet phldrT="[Текст]" custT="1"/>
      <dgm:spPr/>
      <dgm:t>
        <a:bodyPr/>
        <a:lstStyle/>
        <a:p>
          <a:r>
            <a:rPr lang="ru-RU" sz="1400" b="1" dirty="0" smtClean="0">
              <a:latin typeface="Times New Roman" panose="02020603050405020304" pitchFamily="18" charset="0"/>
              <a:cs typeface="Times New Roman" panose="02020603050405020304" pitchFamily="18" charset="0"/>
            </a:rPr>
            <a:t>МБТ</a:t>
          </a:r>
          <a:endParaRPr lang="ru-RU" sz="1400" b="1" dirty="0">
            <a:latin typeface="Times New Roman" panose="02020603050405020304" pitchFamily="18" charset="0"/>
            <a:cs typeface="Times New Roman" panose="02020603050405020304" pitchFamily="18" charset="0"/>
          </a:endParaRPr>
        </a:p>
      </dgm:t>
    </dgm:pt>
    <dgm:pt modelId="{047E8E93-B064-4FE7-9901-8A0D6D9BBEFC}" type="parTrans" cxnId="{59ADE87A-08D2-4168-B62E-B42550DAD25F}">
      <dgm:prSet/>
      <dgm:spPr/>
      <dgm:t>
        <a:bodyPr/>
        <a:lstStyle/>
        <a:p>
          <a:endParaRPr lang="ru-RU"/>
        </a:p>
      </dgm:t>
    </dgm:pt>
    <dgm:pt modelId="{2995760B-8F30-4C00-85C9-E7B4574D3769}" type="sibTrans" cxnId="{59ADE87A-08D2-4168-B62E-B42550DAD25F}">
      <dgm:prSet/>
      <dgm:spPr/>
      <dgm:t>
        <a:bodyPr/>
        <a:lstStyle/>
        <a:p>
          <a:endParaRPr lang="ru-RU"/>
        </a:p>
      </dgm:t>
    </dgm:pt>
    <dgm:pt modelId="{EB63E628-4840-46C4-97E8-A26561F1A7A7}">
      <dgm:prSet phldrT="[Текст]" custT="1"/>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27311,3 тыс. рублей</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0DE43FE-A3CF-4B9A-B943-65B6D8F6509E}" type="parTrans" cxnId="{251ACBCB-410C-40DD-975E-BB3E59F7AB5C}">
      <dgm:prSet/>
      <dgm:spPr/>
      <dgm:t>
        <a:bodyPr/>
        <a:lstStyle/>
        <a:p>
          <a:endParaRPr lang="ru-RU"/>
        </a:p>
      </dgm:t>
    </dgm:pt>
    <dgm:pt modelId="{C6DB26D2-A31A-4DB3-B82F-4D7D7C6B9B24}" type="sibTrans" cxnId="{251ACBCB-410C-40DD-975E-BB3E59F7AB5C}">
      <dgm:prSet/>
      <dgm:spPr/>
      <dgm:t>
        <a:bodyPr/>
        <a:lstStyle/>
        <a:p>
          <a:endParaRPr lang="ru-RU"/>
        </a:p>
      </dgm:t>
    </dgm:pt>
    <dgm:pt modelId="{13D660AE-6596-4D97-B1EB-E2A26DA82F59}">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ru-RU" sz="1400" b="1" smtClean="0">
              <a:latin typeface="Times New Roman" panose="02020603050405020304" pitchFamily="18" charset="0"/>
              <a:cs typeface="Times New Roman" panose="02020603050405020304" pitchFamily="18" charset="0"/>
            </a:rPr>
            <a:t>Субсидии</a:t>
          </a:r>
          <a:endParaRPr lang="ru-RU" sz="1400" b="1" dirty="0">
            <a:latin typeface="Times New Roman" panose="02020603050405020304" pitchFamily="18" charset="0"/>
            <a:cs typeface="Times New Roman" panose="02020603050405020304" pitchFamily="18" charset="0"/>
          </a:endParaRPr>
        </a:p>
      </dgm:t>
    </dgm:pt>
    <dgm:pt modelId="{F95ABDB5-AB58-435A-A6CA-A43EECBEC934}" type="parTrans" cxnId="{0B3195A6-9F00-401A-B6BA-542EEB70D3CD}">
      <dgm:prSet/>
      <dgm:spPr/>
      <dgm:t>
        <a:bodyPr/>
        <a:lstStyle/>
        <a:p>
          <a:endParaRPr lang="ru-RU"/>
        </a:p>
      </dgm:t>
    </dgm:pt>
    <dgm:pt modelId="{AF280605-95FB-452E-BC5D-FCBBE9FF8AF0}" type="sibTrans" cxnId="{0B3195A6-9F00-401A-B6BA-542EEB70D3CD}">
      <dgm:prSet/>
      <dgm:spPr/>
      <dgm:t>
        <a:bodyPr/>
        <a:lstStyle/>
        <a:p>
          <a:endParaRPr lang="ru-RU"/>
        </a:p>
      </dgm:t>
    </dgm:pt>
    <dgm:pt modelId="{76D4EB3A-2C6C-4C02-83C0-C250857A209F}" type="pres">
      <dgm:prSet presAssocID="{083058FB-D7E4-42AC-AC47-EC9D2740D50F}" presName="linearFlow" presStyleCnt="0">
        <dgm:presLayoutVars>
          <dgm:dir/>
          <dgm:animLvl val="lvl"/>
          <dgm:resizeHandles val="exact"/>
        </dgm:presLayoutVars>
      </dgm:prSet>
      <dgm:spPr/>
      <dgm:t>
        <a:bodyPr/>
        <a:lstStyle/>
        <a:p>
          <a:endParaRPr lang="ru-RU"/>
        </a:p>
      </dgm:t>
    </dgm:pt>
    <dgm:pt modelId="{F20FF4BD-3B95-4BD9-AB03-9DE613AB4E67}" type="pres">
      <dgm:prSet presAssocID="{07E63CAE-E07F-43B5-8B9A-D5F850D11316}" presName="composite" presStyleCnt="0"/>
      <dgm:spPr/>
      <dgm:t>
        <a:bodyPr/>
        <a:lstStyle/>
        <a:p>
          <a:endParaRPr lang="ru-RU"/>
        </a:p>
      </dgm:t>
    </dgm:pt>
    <dgm:pt modelId="{4787B8AB-D47E-48D6-BAF8-198779755066}" type="pres">
      <dgm:prSet presAssocID="{07E63CAE-E07F-43B5-8B9A-D5F850D11316}" presName="parentText" presStyleLbl="alignNode1" presStyleIdx="0" presStyleCnt="4" custScaleX="114454">
        <dgm:presLayoutVars>
          <dgm:chMax val="1"/>
          <dgm:bulletEnabled val="1"/>
        </dgm:presLayoutVars>
      </dgm:prSet>
      <dgm:spPr/>
      <dgm:t>
        <a:bodyPr/>
        <a:lstStyle/>
        <a:p>
          <a:endParaRPr lang="ru-RU"/>
        </a:p>
      </dgm:t>
    </dgm:pt>
    <dgm:pt modelId="{42ACD664-9300-4249-B2F8-9749D7BED71E}" type="pres">
      <dgm:prSet presAssocID="{07E63CAE-E07F-43B5-8B9A-D5F850D11316}" presName="descendantText" presStyleLbl="alignAcc1" presStyleIdx="0" presStyleCnt="4">
        <dgm:presLayoutVars>
          <dgm:bulletEnabled val="1"/>
        </dgm:presLayoutVars>
      </dgm:prSet>
      <dgm:spPr/>
      <dgm:t>
        <a:bodyPr/>
        <a:lstStyle/>
        <a:p>
          <a:endParaRPr lang="ru-RU"/>
        </a:p>
      </dgm:t>
    </dgm:pt>
    <dgm:pt modelId="{FB3EF289-5C92-44DC-8AD7-16805AC5E1ED}" type="pres">
      <dgm:prSet presAssocID="{43DE1715-4354-493F-A47C-A623A5CC279E}" presName="sp" presStyleCnt="0"/>
      <dgm:spPr/>
      <dgm:t>
        <a:bodyPr/>
        <a:lstStyle/>
        <a:p>
          <a:endParaRPr lang="ru-RU"/>
        </a:p>
      </dgm:t>
    </dgm:pt>
    <dgm:pt modelId="{B1DB6064-EDC5-4709-B9BF-ECEEDBCBB2E2}" type="pres">
      <dgm:prSet presAssocID="{E6077133-BDE0-42DD-B3C1-F09BB1E594AC}" presName="composite" presStyleCnt="0"/>
      <dgm:spPr/>
      <dgm:t>
        <a:bodyPr/>
        <a:lstStyle/>
        <a:p>
          <a:endParaRPr lang="ru-RU"/>
        </a:p>
      </dgm:t>
    </dgm:pt>
    <dgm:pt modelId="{749A1EC2-6787-4386-9A04-2D7C9A1F7635}" type="pres">
      <dgm:prSet presAssocID="{E6077133-BDE0-42DD-B3C1-F09BB1E594AC}" presName="parentText" presStyleLbl="alignNode1" presStyleIdx="1" presStyleCnt="4" custScaleX="126407">
        <dgm:presLayoutVars>
          <dgm:chMax val="1"/>
          <dgm:bulletEnabled val="1"/>
        </dgm:presLayoutVars>
      </dgm:prSet>
      <dgm:spPr/>
      <dgm:t>
        <a:bodyPr/>
        <a:lstStyle/>
        <a:p>
          <a:endParaRPr lang="ru-RU"/>
        </a:p>
      </dgm:t>
    </dgm:pt>
    <dgm:pt modelId="{4DE0E3DC-04F3-46E1-BC83-DA96C976BC5F}" type="pres">
      <dgm:prSet presAssocID="{E6077133-BDE0-42DD-B3C1-F09BB1E594AC}" presName="descendantText" presStyleLbl="alignAcc1" presStyleIdx="1" presStyleCnt="4">
        <dgm:presLayoutVars>
          <dgm:bulletEnabled val="1"/>
        </dgm:presLayoutVars>
      </dgm:prSet>
      <dgm:spPr/>
      <dgm:t>
        <a:bodyPr/>
        <a:lstStyle/>
        <a:p>
          <a:endParaRPr lang="ru-RU"/>
        </a:p>
      </dgm:t>
    </dgm:pt>
    <dgm:pt modelId="{C56617AB-2910-4A77-8801-F5396FCEDBC0}" type="pres">
      <dgm:prSet presAssocID="{3D389983-2AED-4D32-B4BF-8F3E200B0CAC}" presName="sp" presStyleCnt="0"/>
      <dgm:spPr/>
      <dgm:t>
        <a:bodyPr/>
        <a:lstStyle/>
        <a:p>
          <a:endParaRPr lang="ru-RU"/>
        </a:p>
      </dgm:t>
    </dgm:pt>
    <dgm:pt modelId="{884E28C3-35A9-42AA-A89B-A283697F4B72}" type="pres">
      <dgm:prSet presAssocID="{EB63E628-4840-46C4-97E8-A26561F1A7A7}" presName="composite" presStyleCnt="0"/>
      <dgm:spPr/>
      <dgm:t>
        <a:bodyPr/>
        <a:lstStyle/>
        <a:p>
          <a:endParaRPr lang="ru-RU"/>
        </a:p>
      </dgm:t>
    </dgm:pt>
    <dgm:pt modelId="{E0ED5AC1-D131-4326-90AC-66929654C696}" type="pres">
      <dgm:prSet presAssocID="{EB63E628-4840-46C4-97E8-A26561F1A7A7}" presName="parentText" presStyleLbl="alignNode1" presStyleIdx="2" presStyleCnt="4">
        <dgm:presLayoutVars>
          <dgm:chMax val="1"/>
          <dgm:bulletEnabled val="1"/>
        </dgm:presLayoutVars>
      </dgm:prSet>
      <dgm:spPr/>
      <dgm:t>
        <a:bodyPr/>
        <a:lstStyle/>
        <a:p>
          <a:endParaRPr lang="ru-RU"/>
        </a:p>
      </dgm:t>
    </dgm:pt>
    <dgm:pt modelId="{0E9EF5DE-B01B-4600-A1C2-F727E67962DC}" type="pres">
      <dgm:prSet presAssocID="{EB63E628-4840-46C4-97E8-A26561F1A7A7}" presName="descendantText" presStyleLbl="alignAcc1" presStyleIdx="2" presStyleCnt="4">
        <dgm:presLayoutVars>
          <dgm:bulletEnabled val="1"/>
        </dgm:presLayoutVars>
      </dgm:prSet>
      <dgm:spPr/>
      <dgm:t>
        <a:bodyPr/>
        <a:lstStyle/>
        <a:p>
          <a:endParaRPr lang="ru-RU"/>
        </a:p>
      </dgm:t>
    </dgm:pt>
    <dgm:pt modelId="{6804ACC5-E4C8-420E-8183-966F06948305}" type="pres">
      <dgm:prSet presAssocID="{C6DB26D2-A31A-4DB3-B82F-4D7D7C6B9B24}" presName="sp" presStyleCnt="0"/>
      <dgm:spPr/>
      <dgm:t>
        <a:bodyPr/>
        <a:lstStyle/>
        <a:p>
          <a:endParaRPr lang="ru-RU"/>
        </a:p>
      </dgm:t>
    </dgm:pt>
    <dgm:pt modelId="{FB10846E-3AE0-4176-83E9-7C225E3A0B9C}" type="pres">
      <dgm:prSet presAssocID="{DB99D06F-8AB8-4A5C-80DE-5DC44C7EE206}" presName="composite" presStyleCnt="0"/>
      <dgm:spPr/>
      <dgm:t>
        <a:bodyPr/>
        <a:lstStyle/>
        <a:p>
          <a:endParaRPr lang="ru-RU"/>
        </a:p>
      </dgm:t>
    </dgm:pt>
    <dgm:pt modelId="{D3CF4780-BE37-4F30-9485-A5CEA4F1527A}" type="pres">
      <dgm:prSet presAssocID="{DB99D06F-8AB8-4A5C-80DE-5DC44C7EE206}" presName="parentText" presStyleLbl="alignNode1" presStyleIdx="3" presStyleCnt="4" custScaleX="114454">
        <dgm:presLayoutVars>
          <dgm:chMax val="1"/>
          <dgm:bulletEnabled val="1"/>
        </dgm:presLayoutVars>
      </dgm:prSet>
      <dgm:spPr/>
      <dgm:t>
        <a:bodyPr/>
        <a:lstStyle/>
        <a:p>
          <a:endParaRPr lang="ru-RU"/>
        </a:p>
      </dgm:t>
    </dgm:pt>
    <dgm:pt modelId="{218CE23A-B8E0-47E9-9EF0-3287A1E845CA}" type="pres">
      <dgm:prSet presAssocID="{DB99D06F-8AB8-4A5C-80DE-5DC44C7EE206}" presName="descendantText" presStyleLbl="alignAcc1" presStyleIdx="3" presStyleCnt="4" custLinFactNeighborX="3992" custLinFactNeighborY="5311">
        <dgm:presLayoutVars>
          <dgm:bulletEnabled val="1"/>
        </dgm:presLayoutVars>
      </dgm:prSet>
      <dgm:spPr/>
      <dgm:t>
        <a:bodyPr/>
        <a:lstStyle/>
        <a:p>
          <a:endParaRPr lang="ru-RU"/>
        </a:p>
      </dgm:t>
    </dgm:pt>
  </dgm:ptLst>
  <dgm:cxnLst>
    <dgm:cxn modelId="{83FABD27-787D-4574-B518-39255EFABA95}" type="presOf" srcId="{DB99D06F-8AB8-4A5C-80DE-5DC44C7EE206}" destId="{D3CF4780-BE37-4F30-9485-A5CEA4F1527A}" srcOrd="0" destOrd="0" presId="urn:microsoft.com/office/officeart/2005/8/layout/chevron2"/>
    <dgm:cxn modelId="{2D2C0DA9-A653-42AC-B6EA-4721981C84DD}" srcId="{083058FB-D7E4-42AC-AC47-EC9D2740D50F}" destId="{07E63CAE-E07F-43B5-8B9A-D5F850D11316}" srcOrd="0" destOrd="0" parTransId="{375DCA21-9E7E-40F6-948E-A053C477649F}" sibTransId="{43DE1715-4354-493F-A47C-A623A5CC279E}"/>
    <dgm:cxn modelId="{258D2D02-6844-402C-ACFD-F334B4876738}" type="presOf" srcId="{13D660AE-6596-4D97-B1EB-E2A26DA82F59}" destId="{0E9EF5DE-B01B-4600-A1C2-F727E67962DC}" srcOrd="0" destOrd="0" presId="urn:microsoft.com/office/officeart/2005/8/layout/chevron2"/>
    <dgm:cxn modelId="{B68896BE-B8FC-4340-B2D8-BA80427C31FB}" type="presOf" srcId="{07E63CAE-E07F-43B5-8B9A-D5F850D11316}" destId="{4787B8AB-D47E-48D6-BAF8-198779755066}" srcOrd="0" destOrd="0" presId="urn:microsoft.com/office/officeart/2005/8/layout/chevron2"/>
    <dgm:cxn modelId="{97E9A234-F61C-4476-A7CC-648B05BE3F5D}" srcId="{E6077133-BDE0-42DD-B3C1-F09BB1E594AC}" destId="{59AED373-E38A-4BD4-A631-3D5B3D60AB6F}" srcOrd="0" destOrd="0" parTransId="{50CCB01E-9655-4DCE-A1E9-F0C648B16975}" sibTransId="{D432F0CD-F1C9-451F-9BF9-43BE67E93E0B}"/>
    <dgm:cxn modelId="{AD3B8635-7A70-46B4-B14A-94308A519810}" type="presOf" srcId="{F6574D3B-92FB-4DCB-B065-D50275DB829B}" destId="{42ACD664-9300-4249-B2F8-9749D7BED71E}" srcOrd="0" destOrd="0" presId="urn:microsoft.com/office/officeart/2005/8/layout/chevron2"/>
    <dgm:cxn modelId="{94569248-6C9A-4BB1-A672-B662EE7D938E}" type="presOf" srcId="{E9F8A5F5-C32D-4059-B302-A28F1DCE0B24}" destId="{218CE23A-B8E0-47E9-9EF0-3287A1E845CA}" srcOrd="0" destOrd="0" presId="urn:microsoft.com/office/officeart/2005/8/layout/chevron2"/>
    <dgm:cxn modelId="{0B3195A6-9F00-401A-B6BA-542EEB70D3CD}" srcId="{EB63E628-4840-46C4-97E8-A26561F1A7A7}" destId="{13D660AE-6596-4D97-B1EB-E2A26DA82F59}" srcOrd="0" destOrd="0" parTransId="{F95ABDB5-AB58-435A-A6CA-A43EECBEC934}" sibTransId="{AF280605-95FB-452E-BC5D-FCBBE9FF8AF0}"/>
    <dgm:cxn modelId="{395E094B-E552-4CCE-A24B-ACD24F04D0E0}" srcId="{083058FB-D7E4-42AC-AC47-EC9D2740D50F}" destId="{E6077133-BDE0-42DD-B3C1-F09BB1E594AC}" srcOrd="1" destOrd="0" parTransId="{042A2F75-4406-4FCE-B80D-1DD9ACC33D41}" sibTransId="{3D389983-2AED-4D32-B4BF-8F3E200B0CAC}"/>
    <dgm:cxn modelId="{59ADE87A-08D2-4168-B62E-B42550DAD25F}" srcId="{DB99D06F-8AB8-4A5C-80DE-5DC44C7EE206}" destId="{E9F8A5F5-C32D-4059-B302-A28F1DCE0B24}" srcOrd="0" destOrd="0" parTransId="{047E8E93-B064-4FE7-9901-8A0D6D9BBEFC}" sibTransId="{2995760B-8F30-4C00-85C9-E7B4574D3769}"/>
    <dgm:cxn modelId="{ABF58AAE-D7CB-4871-B06D-977E2ECFA2D9}" type="presOf" srcId="{EB63E628-4840-46C4-97E8-A26561F1A7A7}" destId="{E0ED5AC1-D131-4326-90AC-66929654C696}" srcOrd="0" destOrd="0" presId="urn:microsoft.com/office/officeart/2005/8/layout/chevron2"/>
    <dgm:cxn modelId="{C42AB7FB-36A8-4B20-8AE2-A2372AD5B5EE}" type="presOf" srcId="{59AED373-E38A-4BD4-A631-3D5B3D60AB6F}" destId="{4DE0E3DC-04F3-46E1-BC83-DA96C976BC5F}" srcOrd="0" destOrd="0" presId="urn:microsoft.com/office/officeart/2005/8/layout/chevron2"/>
    <dgm:cxn modelId="{66BCC412-1751-4627-9966-4A0666AA316E}" srcId="{083058FB-D7E4-42AC-AC47-EC9D2740D50F}" destId="{DB99D06F-8AB8-4A5C-80DE-5DC44C7EE206}" srcOrd="3" destOrd="0" parTransId="{6DE94914-5334-4144-B46A-EE4FD4FC3268}" sibTransId="{B0437C8C-D3E7-416D-BDD8-3879B129DFF2}"/>
    <dgm:cxn modelId="{251ACBCB-410C-40DD-975E-BB3E59F7AB5C}" srcId="{083058FB-D7E4-42AC-AC47-EC9D2740D50F}" destId="{EB63E628-4840-46C4-97E8-A26561F1A7A7}" srcOrd="2" destOrd="0" parTransId="{70DE43FE-A3CF-4B9A-B943-65B6D8F6509E}" sibTransId="{C6DB26D2-A31A-4DB3-B82F-4D7D7C6B9B24}"/>
    <dgm:cxn modelId="{01151329-F1E0-445F-85CA-A4D17BD71B21}" type="presOf" srcId="{083058FB-D7E4-42AC-AC47-EC9D2740D50F}" destId="{76D4EB3A-2C6C-4C02-83C0-C250857A209F}" srcOrd="0" destOrd="0" presId="urn:microsoft.com/office/officeart/2005/8/layout/chevron2"/>
    <dgm:cxn modelId="{46F2B67B-D789-4877-BC64-8E487CBF3F4A}" srcId="{07E63CAE-E07F-43B5-8B9A-D5F850D11316}" destId="{F6574D3B-92FB-4DCB-B065-D50275DB829B}" srcOrd="0" destOrd="0" parTransId="{46BC5F37-5023-4CBB-B312-34E61BCA88F6}" sibTransId="{DEA99C84-6060-4C04-AE9D-7B3EE9731EED}"/>
    <dgm:cxn modelId="{CED8F36A-D6CC-4C89-9B8E-380879364432}" type="presOf" srcId="{E6077133-BDE0-42DD-B3C1-F09BB1E594AC}" destId="{749A1EC2-6787-4386-9A04-2D7C9A1F7635}" srcOrd="0" destOrd="0" presId="urn:microsoft.com/office/officeart/2005/8/layout/chevron2"/>
    <dgm:cxn modelId="{D64FE377-4367-49F9-9DF0-E807262D4757}" type="presParOf" srcId="{76D4EB3A-2C6C-4C02-83C0-C250857A209F}" destId="{F20FF4BD-3B95-4BD9-AB03-9DE613AB4E67}" srcOrd="0" destOrd="0" presId="urn:microsoft.com/office/officeart/2005/8/layout/chevron2"/>
    <dgm:cxn modelId="{6380FDD7-F041-4B63-9346-7705468CE3C1}" type="presParOf" srcId="{F20FF4BD-3B95-4BD9-AB03-9DE613AB4E67}" destId="{4787B8AB-D47E-48D6-BAF8-198779755066}" srcOrd="0" destOrd="0" presId="urn:microsoft.com/office/officeart/2005/8/layout/chevron2"/>
    <dgm:cxn modelId="{DB4F9A1C-440E-4628-B742-434646441892}" type="presParOf" srcId="{F20FF4BD-3B95-4BD9-AB03-9DE613AB4E67}" destId="{42ACD664-9300-4249-B2F8-9749D7BED71E}" srcOrd="1" destOrd="0" presId="urn:microsoft.com/office/officeart/2005/8/layout/chevron2"/>
    <dgm:cxn modelId="{B8B82C2C-A150-4C24-802D-C2B964860685}" type="presParOf" srcId="{76D4EB3A-2C6C-4C02-83C0-C250857A209F}" destId="{FB3EF289-5C92-44DC-8AD7-16805AC5E1ED}" srcOrd="1" destOrd="0" presId="urn:microsoft.com/office/officeart/2005/8/layout/chevron2"/>
    <dgm:cxn modelId="{5C8B7C2D-DA63-47A6-A264-A6982FB86DBE}" type="presParOf" srcId="{76D4EB3A-2C6C-4C02-83C0-C250857A209F}" destId="{B1DB6064-EDC5-4709-B9BF-ECEEDBCBB2E2}" srcOrd="2" destOrd="0" presId="urn:microsoft.com/office/officeart/2005/8/layout/chevron2"/>
    <dgm:cxn modelId="{131A3D68-1DC4-470A-9174-78EDBD47040D}" type="presParOf" srcId="{B1DB6064-EDC5-4709-B9BF-ECEEDBCBB2E2}" destId="{749A1EC2-6787-4386-9A04-2D7C9A1F7635}" srcOrd="0" destOrd="0" presId="urn:microsoft.com/office/officeart/2005/8/layout/chevron2"/>
    <dgm:cxn modelId="{61470CF0-C7E3-46DB-94F3-3927EFA51F38}" type="presParOf" srcId="{B1DB6064-EDC5-4709-B9BF-ECEEDBCBB2E2}" destId="{4DE0E3DC-04F3-46E1-BC83-DA96C976BC5F}" srcOrd="1" destOrd="0" presId="urn:microsoft.com/office/officeart/2005/8/layout/chevron2"/>
    <dgm:cxn modelId="{A655ED7D-8979-48E2-B47B-C4E7353D14AB}" type="presParOf" srcId="{76D4EB3A-2C6C-4C02-83C0-C250857A209F}" destId="{C56617AB-2910-4A77-8801-F5396FCEDBC0}" srcOrd="3" destOrd="0" presId="urn:microsoft.com/office/officeart/2005/8/layout/chevron2"/>
    <dgm:cxn modelId="{4F413DE3-9446-4E13-8C53-999C16F2738B}" type="presParOf" srcId="{76D4EB3A-2C6C-4C02-83C0-C250857A209F}" destId="{884E28C3-35A9-42AA-A89B-A283697F4B72}" srcOrd="4" destOrd="0" presId="urn:microsoft.com/office/officeart/2005/8/layout/chevron2"/>
    <dgm:cxn modelId="{44DF8A32-5146-483F-9A2C-E2206F4876BB}" type="presParOf" srcId="{884E28C3-35A9-42AA-A89B-A283697F4B72}" destId="{E0ED5AC1-D131-4326-90AC-66929654C696}" srcOrd="0" destOrd="0" presId="urn:microsoft.com/office/officeart/2005/8/layout/chevron2"/>
    <dgm:cxn modelId="{D1F828F3-6175-458B-B8B5-0D0086210936}" type="presParOf" srcId="{884E28C3-35A9-42AA-A89B-A283697F4B72}" destId="{0E9EF5DE-B01B-4600-A1C2-F727E67962DC}" srcOrd="1" destOrd="0" presId="urn:microsoft.com/office/officeart/2005/8/layout/chevron2"/>
    <dgm:cxn modelId="{69D86758-1272-4C10-8DB0-AD49EAE450D7}" type="presParOf" srcId="{76D4EB3A-2C6C-4C02-83C0-C250857A209F}" destId="{6804ACC5-E4C8-420E-8183-966F06948305}" srcOrd="5" destOrd="0" presId="urn:microsoft.com/office/officeart/2005/8/layout/chevron2"/>
    <dgm:cxn modelId="{2410EDC7-6015-40F9-A921-CCB74BE4024A}" type="presParOf" srcId="{76D4EB3A-2C6C-4C02-83C0-C250857A209F}" destId="{FB10846E-3AE0-4176-83E9-7C225E3A0B9C}" srcOrd="6" destOrd="0" presId="urn:microsoft.com/office/officeart/2005/8/layout/chevron2"/>
    <dgm:cxn modelId="{81CB3EC5-991F-47E2-861F-CE4E934A84AB}" type="presParOf" srcId="{FB10846E-3AE0-4176-83E9-7C225E3A0B9C}" destId="{D3CF4780-BE37-4F30-9485-A5CEA4F1527A}" srcOrd="0" destOrd="0" presId="urn:microsoft.com/office/officeart/2005/8/layout/chevron2"/>
    <dgm:cxn modelId="{C305B3C2-824C-422E-83FE-BECE3A4C509B}" type="presParOf" srcId="{FB10846E-3AE0-4176-83E9-7C225E3A0B9C}" destId="{218CE23A-B8E0-47E9-9EF0-3287A1E845CA}" srcOrd="1" destOrd="0" presId="urn:microsoft.com/office/officeart/2005/8/layout/chevron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837536-C23D-437A-89B3-535062ACDBAB}" type="doc">
      <dgm:prSet loTypeId="urn:microsoft.com/office/officeart/2005/8/layout/default" loCatId="list" qsTypeId="urn:microsoft.com/office/officeart/2005/8/quickstyle/3d2" qsCatId="3D" csTypeId="urn:microsoft.com/office/officeart/2005/8/colors/accent3_4" csCatId="accent3" phldr="1"/>
      <dgm:spPr/>
      <dgm:t>
        <a:bodyPr/>
        <a:lstStyle/>
        <a:p>
          <a:endParaRPr lang="ru-RU"/>
        </a:p>
      </dgm:t>
    </dgm:pt>
    <dgm:pt modelId="{E648EF53-3F69-4E49-A902-59B28C5E33AD}">
      <dgm:prSet phldrT="[Текст]" custT="1"/>
      <dgm:spPr/>
      <dgm:t>
        <a:bodyPr/>
        <a:lstStyle/>
        <a:p>
          <a:r>
            <a:rPr lang="ru-RU" sz="1600" b="1" dirty="0" smtClean="0">
              <a:latin typeface="Times New Roman" panose="02020603050405020304" pitchFamily="18" charset="0"/>
              <a:cs typeface="Times New Roman" panose="02020603050405020304" pitchFamily="18" charset="0"/>
            </a:rPr>
            <a:t>2023 год </a:t>
          </a:r>
        </a:p>
        <a:p>
          <a:r>
            <a:rPr lang="ru-RU" sz="1600" b="1" dirty="0" smtClean="0">
              <a:latin typeface="Times New Roman" panose="02020603050405020304" pitchFamily="18" charset="0"/>
              <a:cs typeface="Times New Roman" panose="02020603050405020304" pitchFamily="18" charset="0"/>
            </a:rPr>
            <a:t>Всего 31472,1 тыс. руб.</a:t>
          </a:r>
          <a:endParaRPr lang="ru-RU" sz="1600" b="1" dirty="0">
            <a:latin typeface="Times New Roman" panose="02020603050405020304" pitchFamily="18" charset="0"/>
            <a:cs typeface="Times New Roman" panose="02020603050405020304" pitchFamily="18" charset="0"/>
          </a:endParaRPr>
        </a:p>
      </dgm:t>
    </dgm:pt>
    <dgm:pt modelId="{47B4136B-069C-4699-B568-11B6625F11EA}" type="parTrans" cxnId="{11868A5B-D021-4843-B5C0-4E86F3C950C9}">
      <dgm:prSet/>
      <dgm:spPr/>
      <dgm:t>
        <a:bodyPr/>
        <a:lstStyle/>
        <a:p>
          <a:endParaRPr lang="ru-RU" sz="1400" b="1"/>
        </a:p>
      </dgm:t>
    </dgm:pt>
    <dgm:pt modelId="{5199225A-BAD4-410B-981B-873571F46B8C}" type="sibTrans" cxnId="{11868A5B-D021-4843-B5C0-4E86F3C950C9}">
      <dgm:prSet/>
      <dgm:spPr/>
      <dgm:t>
        <a:bodyPr/>
        <a:lstStyle/>
        <a:p>
          <a:endParaRPr lang="ru-RU" sz="1400" b="1"/>
        </a:p>
      </dgm:t>
    </dgm:pt>
    <dgm:pt modelId="{9BCBFFDF-1101-4D01-AB42-24BF29E2259D}">
      <dgm:prSet phldrT="[Текст]" custT="1"/>
      <dgm:spPr/>
      <dgm:t>
        <a:bodyPr/>
        <a:lstStyle/>
        <a:p>
          <a:r>
            <a:rPr lang="ru-RU" sz="1600" b="1" dirty="0" smtClean="0">
              <a:latin typeface="Times New Roman" panose="02020603050405020304" pitchFamily="18" charset="0"/>
              <a:cs typeface="Times New Roman" panose="02020603050405020304" pitchFamily="18" charset="0"/>
            </a:rPr>
            <a:t>Сельское хозяйство и рыболовство 1628,0 тыс. руб.</a:t>
          </a:r>
          <a:endParaRPr lang="ru-RU" sz="1600" b="1" dirty="0">
            <a:latin typeface="Times New Roman" panose="02020603050405020304" pitchFamily="18" charset="0"/>
            <a:cs typeface="Times New Roman" panose="02020603050405020304" pitchFamily="18" charset="0"/>
          </a:endParaRPr>
        </a:p>
      </dgm:t>
    </dgm:pt>
    <dgm:pt modelId="{E5B07F8B-E8EF-42EE-B1DF-5608C4FFF8EA}" type="parTrans" cxnId="{30326D56-9FE0-4614-9026-DCD46FAB3E64}">
      <dgm:prSet/>
      <dgm:spPr/>
      <dgm:t>
        <a:bodyPr/>
        <a:lstStyle/>
        <a:p>
          <a:endParaRPr lang="ru-RU" sz="1400" b="1"/>
        </a:p>
      </dgm:t>
    </dgm:pt>
    <dgm:pt modelId="{B3CD0CC7-353D-4109-AEAA-FA9AE171B9D2}" type="sibTrans" cxnId="{30326D56-9FE0-4614-9026-DCD46FAB3E64}">
      <dgm:prSet/>
      <dgm:spPr/>
      <dgm:t>
        <a:bodyPr/>
        <a:lstStyle/>
        <a:p>
          <a:endParaRPr lang="ru-RU" sz="1400" b="1"/>
        </a:p>
      </dgm:t>
    </dgm:pt>
    <dgm:pt modelId="{4B0946E2-62DF-441B-8ABA-CB941382E447}">
      <dgm:prSet phldrT="[Текст]" custT="1"/>
      <dgm:spPr/>
      <dgm:t>
        <a:bodyPr/>
        <a:lstStyle/>
        <a:p>
          <a:r>
            <a:rPr lang="ru-RU" sz="1600" b="1" dirty="0" smtClean="0">
              <a:latin typeface="Times New Roman" panose="02020603050405020304" pitchFamily="18" charset="0"/>
              <a:cs typeface="Times New Roman" panose="02020603050405020304" pitchFamily="18" charset="0"/>
            </a:rPr>
            <a:t>Сельское хозяйство и рыболовство 1355,5 тыс. руб.</a:t>
          </a:r>
          <a:endParaRPr lang="ru-RU" sz="1600" b="1" dirty="0">
            <a:latin typeface="Times New Roman" panose="02020603050405020304" pitchFamily="18" charset="0"/>
            <a:cs typeface="Times New Roman" panose="02020603050405020304" pitchFamily="18" charset="0"/>
          </a:endParaRPr>
        </a:p>
      </dgm:t>
    </dgm:pt>
    <dgm:pt modelId="{8C64E073-F9F9-49DB-AC92-27B3EB5746BB}" type="parTrans" cxnId="{FEF45654-616B-41CF-A1BD-4D3BB21CE0BF}">
      <dgm:prSet/>
      <dgm:spPr/>
      <dgm:t>
        <a:bodyPr/>
        <a:lstStyle/>
        <a:p>
          <a:endParaRPr lang="ru-RU" sz="1400" b="1"/>
        </a:p>
      </dgm:t>
    </dgm:pt>
    <dgm:pt modelId="{1963CA7E-E99F-4362-A8B6-0B3EF83F9D7A}" type="sibTrans" cxnId="{FEF45654-616B-41CF-A1BD-4D3BB21CE0BF}">
      <dgm:prSet/>
      <dgm:spPr/>
      <dgm:t>
        <a:bodyPr/>
        <a:lstStyle/>
        <a:p>
          <a:endParaRPr lang="ru-RU" sz="1400" b="1"/>
        </a:p>
      </dgm:t>
    </dgm:pt>
    <dgm:pt modelId="{5061FB68-281C-4A07-8F34-C0AE101D5473}">
      <dgm:prSet phldrT="[Текст]" custT="1"/>
      <dgm:spPr/>
      <dgm:t>
        <a:bodyPr/>
        <a:lstStyle/>
        <a:p>
          <a:pPr>
            <a:lnSpc>
              <a:spcPct val="90000"/>
            </a:lnSpc>
            <a:spcAft>
              <a:spcPct val="35000"/>
            </a:spcAft>
          </a:pPr>
          <a:r>
            <a:rPr lang="ru-RU" sz="1800" b="1" dirty="0" smtClean="0">
              <a:latin typeface="Times New Roman" panose="02020603050405020304" pitchFamily="18" charset="0"/>
              <a:cs typeface="Times New Roman" panose="02020603050405020304" pitchFamily="18" charset="0"/>
            </a:rPr>
            <a:t>2025 год</a:t>
          </a:r>
        </a:p>
        <a:p>
          <a:pPr>
            <a:lnSpc>
              <a:spcPct val="90000"/>
            </a:lnSpc>
            <a:spcAft>
              <a:spcPct val="35000"/>
            </a:spcAft>
          </a:pPr>
          <a:r>
            <a:rPr lang="ru-RU" sz="1800" b="1" dirty="0" smtClean="0">
              <a:latin typeface="Times New Roman" panose="02020603050405020304" pitchFamily="18" charset="0"/>
              <a:cs typeface="Times New Roman" panose="02020603050405020304" pitchFamily="18" charset="0"/>
            </a:rPr>
            <a:t>Всего 31719,7 тыс. руб.</a:t>
          </a:r>
          <a:endParaRPr lang="ru-RU" sz="1800" b="1" dirty="0">
            <a:latin typeface="Times New Roman" panose="02020603050405020304" pitchFamily="18" charset="0"/>
            <a:cs typeface="Times New Roman" panose="02020603050405020304" pitchFamily="18" charset="0"/>
          </a:endParaRPr>
        </a:p>
      </dgm:t>
    </dgm:pt>
    <dgm:pt modelId="{A4FF7BDB-7327-4536-B434-1A29E36795C5}" type="parTrans" cxnId="{4454CD33-A0F9-4617-8726-D5583F486E80}">
      <dgm:prSet/>
      <dgm:spPr/>
      <dgm:t>
        <a:bodyPr/>
        <a:lstStyle/>
        <a:p>
          <a:endParaRPr lang="ru-RU" sz="1400" b="1"/>
        </a:p>
      </dgm:t>
    </dgm:pt>
    <dgm:pt modelId="{364DC548-AE14-4532-B475-E54F96AF9CF4}" type="sibTrans" cxnId="{4454CD33-A0F9-4617-8726-D5583F486E80}">
      <dgm:prSet/>
      <dgm:spPr/>
      <dgm:t>
        <a:bodyPr/>
        <a:lstStyle/>
        <a:p>
          <a:endParaRPr lang="ru-RU" sz="1400" b="1"/>
        </a:p>
      </dgm:t>
    </dgm:pt>
    <dgm:pt modelId="{2602B5C5-EBE9-47B0-9E78-BDC1AF7FF497}">
      <dgm:prSet phldrT="[Текст]" custT="1"/>
      <dgm:spPr/>
      <dgm:t>
        <a:bodyPr/>
        <a:lstStyle/>
        <a:p>
          <a:pPr marL="0" indent="0">
            <a:lnSpc>
              <a:spcPct val="100000"/>
            </a:lnSpc>
            <a:spcAft>
              <a:spcPts val="0"/>
            </a:spcAft>
          </a:pPr>
          <a:r>
            <a:rPr lang="ru-RU" sz="1600" b="1" dirty="0" smtClean="0">
              <a:latin typeface="Times New Roman" panose="02020603050405020304" pitchFamily="18" charset="0"/>
              <a:cs typeface="Times New Roman" panose="02020603050405020304" pitchFamily="18" charset="0"/>
            </a:rPr>
            <a:t>Сельское хозяйство и рыболовство 1355,5 тыс. руб.</a:t>
          </a:r>
          <a:endParaRPr lang="ru-RU" sz="1600" b="1" dirty="0">
            <a:latin typeface="Times New Roman" panose="02020603050405020304" pitchFamily="18" charset="0"/>
            <a:cs typeface="Times New Roman" panose="02020603050405020304" pitchFamily="18" charset="0"/>
          </a:endParaRPr>
        </a:p>
      </dgm:t>
    </dgm:pt>
    <dgm:pt modelId="{51154C94-4FCD-42B1-BBC7-6E5A103679D1}" type="parTrans" cxnId="{6A0B379E-24FB-4AAC-8D37-8A65E4CFDAF7}">
      <dgm:prSet/>
      <dgm:spPr/>
      <dgm:t>
        <a:bodyPr/>
        <a:lstStyle/>
        <a:p>
          <a:endParaRPr lang="ru-RU" sz="1400" b="1"/>
        </a:p>
      </dgm:t>
    </dgm:pt>
    <dgm:pt modelId="{0815DBB6-B3DE-4ACB-A9FD-5D3046893064}" type="sibTrans" cxnId="{6A0B379E-24FB-4AAC-8D37-8A65E4CFDAF7}">
      <dgm:prSet/>
      <dgm:spPr/>
      <dgm:t>
        <a:bodyPr/>
        <a:lstStyle/>
        <a:p>
          <a:endParaRPr lang="ru-RU" sz="1400" b="1"/>
        </a:p>
      </dgm:t>
    </dgm:pt>
    <dgm:pt modelId="{83F49A24-3A5A-4328-83B9-6FA063197651}">
      <dgm:prSet custT="1"/>
      <dgm:spPr/>
      <dgm:t>
        <a:bodyPr/>
        <a:lstStyle/>
        <a:p>
          <a:r>
            <a:rPr lang="ru-RU" sz="1600" b="1" dirty="0" smtClean="0">
              <a:latin typeface="Times New Roman" panose="02020603050405020304" pitchFamily="18" charset="0"/>
              <a:cs typeface="Times New Roman" panose="02020603050405020304" pitchFamily="18" charset="0"/>
            </a:rPr>
            <a:t>Транспорт 1900,0 тыс. руб.</a:t>
          </a:r>
          <a:endParaRPr lang="ru-RU" sz="1600" b="1" dirty="0">
            <a:latin typeface="Times New Roman" panose="02020603050405020304" pitchFamily="18" charset="0"/>
            <a:cs typeface="Times New Roman" panose="02020603050405020304" pitchFamily="18" charset="0"/>
          </a:endParaRPr>
        </a:p>
      </dgm:t>
    </dgm:pt>
    <dgm:pt modelId="{02FFE3A6-CE9E-4A56-980D-AC5EB8BE4DC6}" type="parTrans" cxnId="{60867A53-195D-460C-9B9E-6179E91165E5}">
      <dgm:prSet/>
      <dgm:spPr/>
      <dgm:t>
        <a:bodyPr/>
        <a:lstStyle/>
        <a:p>
          <a:endParaRPr lang="ru-RU" sz="1400" b="1"/>
        </a:p>
      </dgm:t>
    </dgm:pt>
    <dgm:pt modelId="{343F7114-62E7-459D-B199-0EB66D4C1152}" type="sibTrans" cxnId="{60867A53-195D-460C-9B9E-6179E91165E5}">
      <dgm:prSet/>
      <dgm:spPr/>
      <dgm:t>
        <a:bodyPr/>
        <a:lstStyle/>
        <a:p>
          <a:endParaRPr lang="ru-RU" sz="1400" b="1"/>
        </a:p>
      </dgm:t>
    </dgm:pt>
    <dgm:pt modelId="{5D07FA19-A057-4C5B-A635-0B9665C5A2C7}">
      <dgm:prSet custT="1"/>
      <dgm:spPr/>
      <dgm:t>
        <a:bodyPr/>
        <a:lstStyle/>
        <a:p>
          <a:r>
            <a:rPr lang="ru-RU" sz="1600" b="1" dirty="0" smtClean="0">
              <a:latin typeface="Times New Roman" panose="02020603050405020304" pitchFamily="18" charset="0"/>
              <a:cs typeface="Times New Roman" panose="02020603050405020304" pitchFamily="18" charset="0"/>
            </a:rPr>
            <a:t>Дорожное хозяйство (дорожные фонды) 28065,6 тыс. руб.</a:t>
          </a:r>
          <a:endParaRPr lang="ru-RU" sz="1600" b="1" dirty="0">
            <a:latin typeface="Times New Roman" panose="02020603050405020304" pitchFamily="18" charset="0"/>
            <a:cs typeface="Times New Roman" panose="02020603050405020304" pitchFamily="18" charset="0"/>
          </a:endParaRPr>
        </a:p>
      </dgm:t>
    </dgm:pt>
    <dgm:pt modelId="{C33E9C24-F0AD-4BB0-9004-FC38BB5149B5}" type="parTrans" cxnId="{ADBEEE48-A4B2-4333-B0F0-546E602E1691}">
      <dgm:prSet/>
      <dgm:spPr/>
      <dgm:t>
        <a:bodyPr/>
        <a:lstStyle/>
        <a:p>
          <a:endParaRPr lang="ru-RU" sz="1400" b="1"/>
        </a:p>
      </dgm:t>
    </dgm:pt>
    <dgm:pt modelId="{60C25FBC-2A90-44F1-9E43-5B0031FE11CD}" type="sibTrans" cxnId="{ADBEEE48-A4B2-4333-B0F0-546E602E1691}">
      <dgm:prSet/>
      <dgm:spPr/>
      <dgm:t>
        <a:bodyPr/>
        <a:lstStyle/>
        <a:p>
          <a:endParaRPr lang="ru-RU" sz="1400" b="1"/>
        </a:p>
      </dgm:t>
    </dgm:pt>
    <dgm:pt modelId="{A0A34596-6FAB-4B12-BA7C-E67C67A89104}">
      <dgm:prSet custT="1"/>
      <dgm:spPr/>
      <dgm:t>
        <a:bodyPr/>
        <a:lstStyle/>
        <a:p>
          <a:pPr marL="0" indent="0">
            <a:lnSpc>
              <a:spcPct val="100000"/>
            </a:lnSpc>
            <a:spcAft>
              <a:spcPts val="0"/>
            </a:spcAft>
          </a:pPr>
          <a:r>
            <a:rPr lang="ru-RU" sz="1600" b="1" dirty="0" smtClean="0">
              <a:latin typeface="Times New Roman" panose="02020603050405020304" pitchFamily="18" charset="0"/>
              <a:cs typeface="Times New Roman" panose="02020603050405020304" pitchFamily="18" charset="0"/>
            </a:rPr>
            <a:t>Дорожное хозяйство (дорожные фонды) 28364,2  тыс. руб.</a:t>
          </a:r>
          <a:endParaRPr lang="ru-RU" sz="1600" b="1" dirty="0">
            <a:latin typeface="Times New Roman" panose="02020603050405020304" pitchFamily="18" charset="0"/>
            <a:cs typeface="Times New Roman" panose="02020603050405020304" pitchFamily="18" charset="0"/>
          </a:endParaRPr>
        </a:p>
      </dgm:t>
    </dgm:pt>
    <dgm:pt modelId="{5547ADA0-7492-4435-AFE9-A0445B4B8C23}" type="parTrans" cxnId="{3D409B01-1002-4D13-BABA-8BCBEA282786}">
      <dgm:prSet/>
      <dgm:spPr/>
      <dgm:t>
        <a:bodyPr/>
        <a:lstStyle/>
        <a:p>
          <a:endParaRPr lang="ru-RU" sz="1400" b="1"/>
        </a:p>
      </dgm:t>
    </dgm:pt>
    <dgm:pt modelId="{BDAE42F1-F442-425F-A39B-310A1CBCACD2}" type="sibTrans" cxnId="{3D409B01-1002-4D13-BABA-8BCBEA282786}">
      <dgm:prSet/>
      <dgm:spPr/>
      <dgm:t>
        <a:bodyPr/>
        <a:lstStyle/>
        <a:p>
          <a:endParaRPr lang="ru-RU" sz="1400" b="1"/>
        </a:p>
      </dgm:t>
    </dgm:pt>
    <dgm:pt modelId="{69A33A32-7719-4D40-85A5-0F35DEEE9BD3}">
      <dgm:prSet phldrT="[Текст]" custT="1"/>
      <dgm:spPr/>
      <dgm:t>
        <a:bodyPr/>
        <a:lstStyle/>
        <a:p>
          <a:pPr marL="0" indent="0">
            <a:lnSpc>
              <a:spcPct val="100000"/>
            </a:lnSpc>
            <a:spcAft>
              <a:spcPts val="0"/>
            </a:spcAft>
          </a:pPr>
          <a:r>
            <a:rPr lang="ru-RU" sz="1600" b="1" dirty="0" smtClean="0">
              <a:latin typeface="Times New Roman" panose="02020603050405020304" pitchFamily="18" charset="0"/>
              <a:cs typeface="Times New Roman" panose="02020603050405020304" pitchFamily="18" charset="0"/>
            </a:rPr>
            <a:t>Транспорт 2000,0 тыс. руб.</a:t>
          </a:r>
          <a:endParaRPr lang="ru-RU" sz="1600" b="1" dirty="0">
            <a:latin typeface="Times New Roman" panose="02020603050405020304" pitchFamily="18" charset="0"/>
            <a:cs typeface="Times New Roman" panose="02020603050405020304" pitchFamily="18" charset="0"/>
          </a:endParaRPr>
        </a:p>
      </dgm:t>
    </dgm:pt>
    <dgm:pt modelId="{243FB817-D918-41E4-9F06-0BF00F017ADA}" type="parTrans" cxnId="{4CDB7B7E-A245-4E43-8C15-43E1098A814C}">
      <dgm:prSet/>
      <dgm:spPr/>
      <dgm:t>
        <a:bodyPr/>
        <a:lstStyle/>
        <a:p>
          <a:endParaRPr lang="ru-RU" sz="1400" b="1"/>
        </a:p>
      </dgm:t>
    </dgm:pt>
    <dgm:pt modelId="{5FE8654F-337A-4594-B21B-0CEA1C08B6BD}" type="sibTrans" cxnId="{4CDB7B7E-A245-4E43-8C15-43E1098A814C}">
      <dgm:prSet/>
      <dgm:spPr/>
      <dgm:t>
        <a:bodyPr/>
        <a:lstStyle/>
        <a:p>
          <a:endParaRPr lang="ru-RU" sz="1400" b="1"/>
        </a:p>
      </dgm:t>
    </dgm:pt>
    <dgm:pt modelId="{69BC893F-55E7-4E87-8F80-19A20091BEBC}">
      <dgm:prSet custT="1"/>
      <dgm:spPr/>
      <dgm:t>
        <a:bodyPr/>
        <a:lstStyle/>
        <a:p>
          <a:endParaRPr lang="ru-RU" sz="1600" b="1" dirty="0">
            <a:latin typeface="Times New Roman" panose="02020603050405020304" pitchFamily="18" charset="0"/>
            <a:cs typeface="Times New Roman" panose="02020603050405020304" pitchFamily="18" charset="0"/>
          </a:endParaRPr>
        </a:p>
      </dgm:t>
    </dgm:pt>
    <dgm:pt modelId="{BEC62C3F-DFA5-475B-BB1A-CF0945ED94AF}" type="parTrans" cxnId="{296A6B57-D8B4-4E03-8E4A-86D889BEC278}">
      <dgm:prSet/>
      <dgm:spPr/>
      <dgm:t>
        <a:bodyPr/>
        <a:lstStyle/>
        <a:p>
          <a:endParaRPr lang="ru-RU"/>
        </a:p>
      </dgm:t>
    </dgm:pt>
    <dgm:pt modelId="{8B5878E5-D07C-401B-9C18-F3CFD205CAB3}" type="sibTrans" cxnId="{296A6B57-D8B4-4E03-8E4A-86D889BEC278}">
      <dgm:prSet/>
      <dgm:spPr/>
      <dgm:t>
        <a:bodyPr/>
        <a:lstStyle/>
        <a:p>
          <a:endParaRPr lang="ru-RU"/>
        </a:p>
      </dgm:t>
    </dgm:pt>
    <dgm:pt modelId="{CE9F5581-E416-4B55-A4D1-0BAE8D844D94}">
      <dgm:prSet phldrT="[Текст]" custT="1"/>
      <dgm:spPr/>
      <dgm:t>
        <a:bodyPr/>
        <a:lstStyle/>
        <a:p>
          <a:r>
            <a:rPr lang="ru-RU" sz="1600" b="1" dirty="0" smtClean="0">
              <a:latin typeface="Times New Roman" panose="02020603050405020304" pitchFamily="18" charset="0"/>
              <a:cs typeface="Times New Roman" panose="02020603050405020304" pitchFamily="18" charset="0"/>
            </a:rPr>
            <a:t>2024 год</a:t>
          </a:r>
        </a:p>
        <a:p>
          <a:r>
            <a:rPr lang="ru-RU" sz="1600" b="1" dirty="0" smtClean="0">
              <a:latin typeface="Times New Roman" panose="02020603050405020304" pitchFamily="18" charset="0"/>
              <a:cs typeface="Times New Roman" panose="02020603050405020304" pitchFamily="18" charset="0"/>
            </a:rPr>
            <a:t>Всего 31321,1 тыс. руб.</a:t>
          </a:r>
          <a:endParaRPr lang="ru-RU" sz="1600" b="1" dirty="0">
            <a:latin typeface="Times New Roman" panose="02020603050405020304" pitchFamily="18" charset="0"/>
            <a:cs typeface="Times New Roman" panose="02020603050405020304" pitchFamily="18" charset="0"/>
          </a:endParaRPr>
        </a:p>
      </dgm:t>
    </dgm:pt>
    <dgm:pt modelId="{BF265846-5BF5-4E07-BB9E-9EAE4F4A22A8}" type="sibTrans" cxnId="{761DE723-E117-44E2-9785-9AFB7A5A2883}">
      <dgm:prSet/>
      <dgm:spPr/>
      <dgm:t>
        <a:bodyPr/>
        <a:lstStyle/>
        <a:p>
          <a:endParaRPr lang="ru-RU" sz="1400" b="1"/>
        </a:p>
      </dgm:t>
    </dgm:pt>
    <dgm:pt modelId="{7ECE240E-7C57-42E6-9A7A-06C1BB61CF95}" type="parTrans" cxnId="{761DE723-E117-44E2-9785-9AFB7A5A2883}">
      <dgm:prSet/>
      <dgm:spPr/>
      <dgm:t>
        <a:bodyPr/>
        <a:lstStyle/>
        <a:p>
          <a:endParaRPr lang="ru-RU" sz="1400" b="1"/>
        </a:p>
      </dgm:t>
    </dgm:pt>
    <dgm:pt modelId="{C9B958DB-1902-4055-A623-7A4B4540DD1C}">
      <dgm:prSet phldrT="[Текст]" custT="1"/>
      <dgm:spPr/>
      <dgm:t>
        <a:bodyPr/>
        <a:lstStyle/>
        <a:p>
          <a:r>
            <a:rPr lang="ru-RU" sz="1600" b="1" dirty="0" smtClean="0">
              <a:latin typeface="Times New Roman" panose="02020603050405020304" pitchFamily="18" charset="0"/>
              <a:cs typeface="Times New Roman" panose="02020603050405020304" pitchFamily="18" charset="0"/>
            </a:rPr>
            <a:t>Автомобильный транспорт 2100,0 тыс. руб.</a:t>
          </a:r>
          <a:endParaRPr lang="ru-RU" sz="1600" b="1" dirty="0">
            <a:latin typeface="Times New Roman" panose="02020603050405020304" pitchFamily="18" charset="0"/>
            <a:cs typeface="Times New Roman" panose="02020603050405020304" pitchFamily="18" charset="0"/>
          </a:endParaRPr>
        </a:p>
      </dgm:t>
    </dgm:pt>
    <dgm:pt modelId="{B5A7FAB5-F456-4C23-86E9-B390DE75DBC5}" type="parTrans" cxnId="{505F6C40-6624-4359-A361-F7495AFC0106}">
      <dgm:prSet/>
      <dgm:spPr/>
      <dgm:t>
        <a:bodyPr/>
        <a:lstStyle/>
        <a:p>
          <a:endParaRPr lang="ru-RU"/>
        </a:p>
      </dgm:t>
    </dgm:pt>
    <dgm:pt modelId="{BC2F5743-FDC8-4D30-98B4-0E59CA1D2575}" type="sibTrans" cxnId="{505F6C40-6624-4359-A361-F7495AFC0106}">
      <dgm:prSet/>
      <dgm:spPr/>
      <dgm:t>
        <a:bodyPr/>
        <a:lstStyle/>
        <a:p>
          <a:endParaRPr lang="ru-RU"/>
        </a:p>
      </dgm:t>
    </dgm:pt>
    <dgm:pt modelId="{FC0DBE15-161F-47D3-AFDB-CAE7CB83C153}">
      <dgm:prSet phldrT="[Текст]" custT="1"/>
      <dgm:spPr/>
      <dgm:t>
        <a:bodyPr/>
        <a:lstStyle/>
        <a:p>
          <a:r>
            <a:rPr lang="ru-RU" sz="1600" b="1" dirty="0" smtClean="0">
              <a:latin typeface="Times New Roman" panose="02020603050405020304" pitchFamily="18" charset="0"/>
              <a:cs typeface="Times New Roman" panose="02020603050405020304" pitchFamily="18" charset="0"/>
            </a:rPr>
            <a:t>Дорожное хозяйство (дорожные фонды)27744,1 тыс. руб.</a:t>
          </a:r>
          <a:endParaRPr lang="ru-RU" sz="1600" b="1" dirty="0">
            <a:latin typeface="Times New Roman" panose="02020603050405020304" pitchFamily="18" charset="0"/>
            <a:cs typeface="Times New Roman" panose="02020603050405020304" pitchFamily="18" charset="0"/>
          </a:endParaRPr>
        </a:p>
      </dgm:t>
    </dgm:pt>
    <dgm:pt modelId="{7757EFFD-86FE-4897-9E98-B601B5D89C26}" type="parTrans" cxnId="{42E8ECDB-4D21-4C3B-950E-A08DB816C957}">
      <dgm:prSet/>
      <dgm:spPr/>
      <dgm:t>
        <a:bodyPr/>
        <a:lstStyle/>
        <a:p>
          <a:endParaRPr lang="ru-RU"/>
        </a:p>
      </dgm:t>
    </dgm:pt>
    <dgm:pt modelId="{EFD0EC7C-9E7D-41F9-BA0B-B49044A4C5AF}" type="sibTrans" cxnId="{42E8ECDB-4D21-4C3B-950E-A08DB816C957}">
      <dgm:prSet/>
      <dgm:spPr/>
      <dgm:t>
        <a:bodyPr/>
        <a:lstStyle/>
        <a:p>
          <a:endParaRPr lang="ru-RU"/>
        </a:p>
      </dgm:t>
    </dgm:pt>
    <dgm:pt modelId="{73E6117F-D94C-4FD2-985E-FC496CF6514D}" type="pres">
      <dgm:prSet presAssocID="{33837536-C23D-437A-89B3-535062ACDBAB}" presName="diagram" presStyleCnt="0">
        <dgm:presLayoutVars>
          <dgm:dir/>
          <dgm:resizeHandles val="exact"/>
        </dgm:presLayoutVars>
      </dgm:prSet>
      <dgm:spPr/>
      <dgm:t>
        <a:bodyPr/>
        <a:lstStyle/>
        <a:p>
          <a:endParaRPr lang="ru-RU"/>
        </a:p>
      </dgm:t>
    </dgm:pt>
    <dgm:pt modelId="{8D71049C-B072-4A17-8683-2497AAB4FA80}" type="pres">
      <dgm:prSet presAssocID="{E648EF53-3F69-4E49-A902-59B28C5E33AD}" presName="node" presStyleLbl="node1" presStyleIdx="0" presStyleCnt="3">
        <dgm:presLayoutVars>
          <dgm:bulletEnabled val="1"/>
        </dgm:presLayoutVars>
      </dgm:prSet>
      <dgm:spPr/>
      <dgm:t>
        <a:bodyPr/>
        <a:lstStyle/>
        <a:p>
          <a:endParaRPr lang="ru-RU"/>
        </a:p>
      </dgm:t>
    </dgm:pt>
    <dgm:pt modelId="{A0335EA0-423E-480F-9270-392B581AADD4}" type="pres">
      <dgm:prSet presAssocID="{5199225A-BAD4-410B-981B-873571F46B8C}" presName="sibTrans" presStyleCnt="0"/>
      <dgm:spPr/>
      <dgm:t>
        <a:bodyPr/>
        <a:lstStyle/>
        <a:p>
          <a:endParaRPr lang="ru-RU"/>
        </a:p>
      </dgm:t>
    </dgm:pt>
    <dgm:pt modelId="{DFEAE2A4-26C0-4DB2-A1A0-89215131568E}" type="pres">
      <dgm:prSet presAssocID="{CE9F5581-E416-4B55-A4D1-0BAE8D844D94}" presName="node" presStyleLbl="node1" presStyleIdx="1" presStyleCnt="3">
        <dgm:presLayoutVars>
          <dgm:bulletEnabled val="1"/>
        </dgm:presLayoutVars>
      </dgm:prSet>
      <dgm:spPr/>
      <dgm:t>
        <a:bodyPr/>
        <a:lstStyle/>
        <a:p>
          <a:endParaRPr lang="ru-RU"/>
        </a:p>
      </dgm:t>
    </dgm:pt>
    <dgm:pt modelId="{A733EFBA-F724-425F-B9C7-D8B801CD2526}" type="pres">
      <dgm:prSet presAssocID="{BF265846-5BF5-4E07-BB9E-9EAE4F4A22A8}" presName="sibTrans" presStyleCnt="0"/>
      <dgm:spPr/>
      <dgm:t>
        <a:bodyPr/>
        <a:lstStyle/>
        <a:p>
          <a:endParaRPr lang="ru-RU"/>
        </a:p>
      </dgm:t>
    </dgm:pt>
    <dgm:pt modelId="{3FE0A980-7C56-4B69-B570-C1F97BFD1784}" type="pres">
      <dgm:prSet presAssocID="{5061FB68-281C-4A07-8F34-C0AE101D5473}" presName="node" presStyleLbl="node1" presStyleIdx="2" presStyleCnt="3">
        <dgm:presLayoutVars>
          <dgm:bulletEnabled val="1"/>
        </dgm:presLayoutVars>
      </dgm:prSet>
      <dgm:spPr/>
      <dgm:t>
        <a:bodyPr/>
        <a:lstStyle/>
        <a:p>
          <a:endParaRPr lang="ru-RU"/>
        </a:p>
      </dgm:t>
    </dgm:pt>
  </dgm:ptLst>
  <dgm:cxnLst>
    <dgm:cxn modelId="{11868A5B-D021-4843-B5C0-4E86F3C950C9}" srcId="{33837536-C23D-437A-89B3-535062ACDBAB}" destId="{E648EF53-3F69-4E49-A902-59B28C5E33AD}" srcOrd="0" destOrd="0" parTransId="{47B4136B-069C-4699-B568-11B6625F11EA}" sibTransId="{5199225A-BAD4-410B-981B-873571F46B8C}"/>
    <dgm:cxn modelId="{3EDF2B23-5DAB-466A-98B3-D932285B35CD}" type="presOf" srcId="{83F49A24-3A5A-4328-83B9-6FA063197651}" destId="{DFEAE2A4-26C0-4DB2-A1A0-89215131568E}" srcOrd="0" destOrd="2" presId="urn:microsoft.com/office/officeart/2005/8/layout/default"/>
    <dgm:cxn modelId="{ADBEEE48-A4B2-4333-B0F0-546E602E1691}" srcId="{CE9F5581-E416-4B55-A4D1-0BAE8D844D94}" destId="{5D07FA19-A057-4C5B-A635-0B9665C5A2C7}" srcOrd="2" destOrd="0" parTransId="{C33E9C24-F0AD-4BB0-9004-FC38BB5149B5}" sibTransId="{60C25FBC-2A90-44F1-9E43-5B0031FE11CD}"/>
    <dgm:cxn modelId="{5DB665B6-996C-458D-B027-C8DF386534F1}" type="presOf" srcId="{C9B958DB-1902-4055-A623-7A4B4540DD1C}" destId="{8D71049C-B072-4A17-8683-2497AAB4FA80}" srcOrd="0" destOrd="2" presId="urn:microsoft.com/office/officeart/2005/8/layout/default"/>
    <dgm:cxn modelId="{D808DED6-E69F-406F-813F-9B80DB696208}" type="presOf" srcId="{5061FB68-281C-4A07-8F34-C0AE101D5473}" destId="{3FE0A980-7C56-4B69-B570-C1F97BFD1784}" srcOrd="0" destOrd="0" presId="urn:microsoft.com/office/officeart/2005/8/layout/default"/>
    <dgm:cxn modelId="{296A6B57-D8B4-4E03-8E4A-86D889BEC278}" srcId="{CE9F5581-E416-4B55-A4D1-0BAE8D844D94}" destId="{69BC893F-55E7-4E87-8F80-19A20091BEBC}" srcOrd="3" destOrd="0" parTransId="{BEC62C3F-DFA5-475B-BB1A-CF0945ED94AF}" sibTransId="{8B5878E5-D07C-401B-9C18-F3CFD205CAB3}"/>
    <dgm:cxn modelId="{4EC31FB4-3CAF-45A8-809D-B3895A3A2C52}" type="presOf" srcId="{CE9F5581-E416-4B55-A4D1-0BAE8D844D94}" destId="{DFEAE2A4-26C0-4DB2-A1A0-89215131568E}" srcOrd="0" destOrd="0" presId="urn:microsoft.com/office/officeart/2005/8/layout/default"/>
    <dgm:cxn modelId="{FEF45654-616B-41CF-A1BD-4D3BB21CE0BF}" srcId="{CE9F5581-E416-4B55-A4D1-0BAE8D844D94}" destId="{4B0946E2-62DF-441B-8ABA-CB941382E447}" srcOrd="0" destOrd="0" parTransId="{8C64E073-F9F9-49DB-AC92-27B3EB5746BB}" sibTransId="{1963CA7E-E99F-4362-A8B6-0B3EF83F9D7A}"/>
    <dgm:cxn modelId="{3C4585E5-3E73-47F0-8055-88B55CC38BC1}" type="presOf" srcId="{FC0DBE15-161F-47D3-AFDB-CAE7CB83C153}" destId="{8D71049C-B072-4A17-8683-2497AAB4FA80}" srcOrd="0" destOrd="3" presId="urn:microsoft.com/office/officeart/2005/8/layout/default"/>
    <dgm:cxn modelId="{42E8ECDB-4D21-4C3B-950E-A08DB816C957}" srcId="{E648EF53-3F69-4E49-A902-59B28C5E33AD}" destId="{FC0DBE15-161F-47D3-AFDB-CAE7CB83C153}" srcOrd="2" destOrd="0" parTransId="{7757EFFD-86FE-4897-9E98-B601B5D89C26}" sibTransId="{EFD0EC7C-9E7D-41F9-BA0B-B49044A4C5AF}"/>
    <dgm:cxn modelId="{3D409B01-1002-4D13-BABA-8BCBEA282786}" srcId="{5061FB68-281C-4A07-8F34-C0AE101D5473}" destId="{A0A34596-6FAB-4B12-BA7C-E67C67A89104}" srcOrd="2" destOrd="0" parTransId="{5547ADA0-7492-4435-AFE9-A0445B4B8C23}" sibTransId="{BDAE42F1-F442-425F-A39B-310A1CBCACD2}"/>
    <dgm:cxn modelId="{505F6C40-6624-4359-A361-F7495AFC0106}" srcId="{E648EF53-3F69-4E49-A902-59B28C5E33AD}" destId="{C9B958DB-1902-4055-A623-7A4B4540DD1C}" srcOrd="1" destOrd="0" parTransId="{B5A7FAB5-F456-4C23-86E9-B390DE75DBC5}" sibTransId="{BC2F5743-FDC8-4D30-98B4-0E59CA1D2575}"/>
    <dgm:cxn modelId="{B9B78D10-7BC9-448A-A9F8-F8CE14689970}" type="presOf" srcId="{E648EF53-3F69-4E49-A902-59B28C5E33AD}" destId="{8D71049C-B072-4A17-8683-2497AAB4FA80}" srcOrd="0" destOrd="0" presId="urn:microsoft.com/office/officeart/2005/8/layout/default"/>
    <dgm:cxn modelId="{6A0B379E-24FB-4AAC-8D37-8A65E4CFDAF7}" srcId="{5061FB68-281C-4A07-8F34-C0AE101D5473}" destId="{2602B5C5-EBE9-47B0-9E78-BDC1AF7FF497}" srcOrd="0" destOrd="0" parTransId="{51154C94-4FCD-42B1-BBC7-6E5A103679D1}" sibTransId="{0815DBB6-B3DE-4ACB-A9FD-5D3046893064}"/>
    <dgm:cxn modelId="{4CDB7B7E-A245-4E43-8C15-43E1098A814C}" srcId="{5061FB68-281C-4A07-8F34-C0AE101D5473}" destId="{69A33A32-7719-4D40-85A5-0F35DEEE9BD3}" srcOrd="1" destOrd="0" parTransId="{243FB817-D918-41E4-9F06-0BF00F017ADA}" sibTransId="{5FE8654F-337A-4594-B21B-0CEA1C08B6BD}"/>
    <dgm:cxn modelId="{A46C6CD4-A523-4050-A54E-CF233337E69A}" type="presOf" srcId="{2602B5C5-EBE9-47B0-9E78-BDC1AF7FF497}" destId="{3FE0A980-7C56-4B69-B570-C1F97BFD1784}" srcOrd="0" destOrd="1" presId="urn:microsoft.com/office/officeart/2005/8/layout/default"/>
    <dgm:cxn modelId="{B232226F-94EE-40A5-B3E7-29CD14DFD7A5}" type="presOf" srcId="{5D07FA19-A057-4C5B-A635-0B9665C5A2C7}" destId="{DFEAE2A4-26C0-4DB2-A1A0-89215131568E}" srcOrd="0" destOrd="3" presId="urn:microsoft.com/office/officeart/2005/8/layout/default"/>
    <dgm:cxn modelId="{2AD32037-02D6-484D-A69E-6D34F7CDFC0F}" type="presOf" srcId="{A0A34596-6FAB-4B12-BA7C-E67C67A89104}" destId="{3FE0A980-7C56-4B69-B570-C1F97BFD1784}" srcOrd="0" destOrd="3" presId="urn:microsoft.com/office/officeart/2005/8/layout/default"/>
    <dgm:cxn modelId="{28ABDAE4-2359-44BA-A5B0-E5B85698E4C3}" type="presOf" srcId="{69A33A32-7719-4D40-85A5-0F35DEEE9BD3}" destId="{3FE0A980-7C56-4B69-B570-C1F97BFD1784}" srcOrd="0" destOrd="2" presId="urn:microsoft.com/office/officeart/2005/8/layout/default"/>
    <dgm:cxn modelId="{30326D56-9FE0-4614-9026-DCD46FAB3E64}" srcId="{E648EF53-3F69-4E49-A902-59B28C5E33AD}" destId="{9BCBFFDF-1101-4D01-AB42-24BF29E2259D}" srcOrd="0" destOrd="0" parTransId="{E5B07F8B-E8EF-42EE-B1DF-5608C4FFF8EA}" sibTransId="{B3CD0CC7-353D-4109-AEAA-FA9AE171B9D2}"/>
    <dgm:cxn modelId="{25517870-4F1E-4226-A52E-A1E11252510C}" type="presOf" srcId="{9BCBFFDF-1101-4D01-AB42-24BF29E2259D}" destId="{8D71049C-B072-4A17-8683-2497AAB4FA80}" srcOrd="0" destOrd="1" presId="urn:microsoft.com/office/officeart/2005/8/layout/default"/>
    <dgm:cxn modelId="{3172491B-B9E7-4E9B-84BD-A7B6C454C0DD}" type="presOf" srcId="{33837536-C23D-437A-89B3-535062ACDBAB}" destId="{73E6117F-D94C-4FD2-985E-FC496CF6514D}" srcOrd="0" destOrd="0" presId="urn:microsoft.com/office/officeart/2005/8/layout/default"/>
    <dgm:cxn modelId="{761DE723-E117-44E2-9785-9AFB7A5A2883}" srcId="{33837536-C23D-437A-89B3-535062ACDBAB}" destId="{CE9F5581-E416-4B55-A4D1-0BAE8D844D94}" srcOrd="1" destOrd="0" parTransId="{7ECE240E-7C57-42E6-9A7A-06C1BB61CF95}" sibTransId="{BF265846-5BF5-4E07-BB9E-9EAE4F4A22A8}"/>
    <dgm:cxn modelId="{4454CD33-A0F9-4617-8726-D5583F486E80}" srcId="{33837536-C23D-437A-89B3-535062ACDBAB}" destId="{5061FB68-281C-4A07-8F34-C0AE101D5473}" srcOrd="2" destOrd="0" parTransId="{A4FF7BDB-7327-4536-B434-1A29E36795C5}" sibTransId="{364DC548-AE14-4532-B475-E54F96AF9CF4}"/>
    <dgm:cxn modelId="{B7043D10-0748-4372-B0FE-1537C3006BF2}" type="presOf" srcId="{69BC893F-55E7-4E87-8F80-19A20091BEBC}" destId="{DFEAE2A4-26C0-4DB2-A1A0-89215131568E}" srcOrd="0" destOrd="4" presId="urn:microsoft.com/office/officeart/2005/8/layout/default"/>
    <dgm:cxn modelId="{60867A53-195D-460C-9B9E-6179E91165E5}" srcId="{CE9F5581-E416-4B55-A4D1-0BAE8D844D94}" destId="{83F49A24-3A5A-4328-83B9-6FA063197651}" srcOrd="1" destOrd="0" parTransId="{02FFE3A6-CE9E-4A56-980D-AC5EB8BE4DC6}" sibTransId="{343F7114-62E7-459D-B199-0EB66D4C1152}"/>
    <dgm:cxn modelId="{C5156794-DD70-4DC2-A21B-168CB3BA1745}" type="presOf" srcId="{4B0946E2-62DF-441B-8ABA-CB941382E447}" destId="{DFEAE2A4-26C0-4DB2-A1A0-89215131568E}" srcOrd="0" destOrd="1" presId="urn:microsoft.com/office/officeart/2005/8/layout/default"/>
    <dgm:cxn modelId="{D9326380-EA55-4327-8F0E-D7CE8DC39880}" type="presParOf" srcId="{73E6117F-D94C-4FD2-985E-FC496CF6514D}" destId="{8D71049C-B072-4A17-8683-2497AAB4FA80}" srcOrd="0" destOrd="0" presId="urn:microsoft.com/office/officeart/2005/8/layout/default"/>
    <dgm:cxn modelId="{44CAB69A-4207-4C2A-B375-7C752F9F0E49}" type="presParOf" srcId="{73E6117F-D94C-4FD2-985E-FC496CF6514D}" destId="{A0335EA0-423E-480F-9270-392B581AADD4}" srcOrd="1" destOrd="0" presId="urn:microsoft.com/office/officeart/2005/8/layout/default"/>
    <dgm:cxn modelId="{240A793A-FAE6-45A1-A4DE-6D97C4DA64B4}" type="presParOf" srcId="{73E6117F-D94C-4FD2-985E-FC496CF6514D}" destId="{DFEAE2A4-26C0-4DB2-A1A0-89215131568E}" srcOrd="2" destOrd="0" presId="urn:microsoft.com/office/officeart/2005/8/layout/default"/>
    <dgm:cxn modelId="{E8E8CBFA-52E4-40F6-8FE9-83E6380461EE}" type="presParOf" srcId="{73E6117F-D94C-4FD2-985E-FC496CF6514D}" destId="{A733EFBA-F724-425F-B9C7-D8B801CD2526}" srcOrd="3" destOrd="0" presId="urn:microsoft.com/office/officeart/2005/8/layout/default"/>
    <dgm:cxn modelId="{3A6DAFDA-60A5-4A49-92DE-C37770128C6B}" type="presParOf" srcId="{73E6117F-D94C-4FD2-985E-FC496CF6514D}" destId="{3FE0A980-7C56-4B69-B570-C1F97BFD178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B8FFE1FD-EE7C-4C87-A903-3061F476DA5D}" type="doc">
      <dgm:prSet loTypeId="urn:microsoft.com/office/officeart/2005/8/layout/lProcess2" loCatId="relationship" qsTypeId="urn:microsoft.com/office/officeart/2005/8/quickstyle/3d2" qsCatId="3D" csTypeId="urn:microsoft.com/office/officeart/2005/8/colors/colorful3" csCatId="colorful" phldr="1"/>
      <dgm:spPr/>
      <dgm:t>
        <a:bodyPr/>
        <a:lstStyle/>
        <a:p>
          <a:endParaRPr lang="ru-RU"/>
        </a:p>
      </dgm:t>
    </dgm:pt>
    <dgm:pt modelId="{BD02D2EA-936F-43D8-9861-49E15DFCC004}">
      <dgm:prSet phldrT="[Текст]" custT="1"/>
      <dgm:spPr/>
      <dgm:t>
        <a:bodyPr tIns="0" bIns="0"/>
        <a:lstStyle/>
        <a:p>
          <a:r>
            <a:rPr lang="ru-RU" sz="1400" dirty="0" smtClean="0"/>
            <a:t>2023 год</a:t>
          </a:r>
        </a:p>
      </dgm:t>
    </dgm:pt>
    <dgm:pt modelId="{D1BC17E2-AAD6-4590-ADF9-730097BC1CE0}" type="parTrans" cxnId="{34A975B0-389E-45C1-9A97-743726F2C54E}">
      <dgm:prSet/>
      <dgm:spPr/>
      <dgm:t>
        <a:bodyPr/>
        <a:lstStyle/>
        <a:p>
          <a:endParaRPr lang="ru-RU"/>
        </a:p>
      </dgm:t>
    </dgm:pt>
    <dgm:pt modelId="{070433B5-577C-481B-83C8-C64378C54EEE}" type="sibTrans" cxnId="{34A975B0-389E-45C1-9A97-743726F2C54E}">
      <dgm:prSet/>
      <dgm:spPr/>
      <dgm:t>
        <a:bodyPr/>
        <a:lstStyle/>
        <a:p>
          <a:endParaRPr lang="ru-RU"/>
        </a:p>
      </dgm:t>
    </dgm:pt>
    <dgm:pt modelId="{8392FDD0-C033-450E-8A3A-A5922579631A}">
      <dgm:prSet phldrT="[Текст]" custT="1"/>
      <dgm:spPr/>
      <dgm:t>
        <a:bodyPr/>
        <a:lstStyle/>
        <a:p>
          <a:r>
            <a:rPr lang="ru-RU" sz="1600" dirty="0" smtClean="0">
              <a:latin typeface="Times New Roman" panose="02020603050405020304" pitchFamily="18" charset="0"/>
              <a:cs typeface="Times New Roman" panose="02020603050405020304" pitchFamily="18" charset="0"/>
            </a:rPr>
            <a:t>Поддержка в сфере дорожной деятельности за счет акцизов, поступающих в районный бюджет  27744,1 тыс. руб.</a:t>
          </a:r>
          <a:endParaRPr lang="ru-RU" sz="1600" dirty="0">
            <a:latin typeface="Times New Roman" panose="02020603050405020304" pitchFamily="18" charset="0"/>
            <a:cs typeface="Times New Roman" panose="02020603050405020304" pitchFamily="18" charset="0"/>
          </a:endParaRPr>
        </a:p>
      </dgm:t>
    </dgm:pt>
    <dgm:pt modelId="{6E2DAB07-4A89-4C7A-A9BB-0B7EBE24B7DD}" type="parTrans" cxnId="{697FEF95-D037-473D-95AE-21FCF85476D0}">
      <dgm:prSet/>
      <dgm:spPr/>
      <dgm:t>
        <a:bodyPr/>
        <a:lstStyle/>
        <a:p>
          <a:endParaRPr lang="ru-RU"/>
        </a:p>
      </dgm:t>
    </dgm:pt>
    <dgm:pt modelId="{FBA896FD-7766-4553-8D15-36D810DB83E2}" type="sibTrans" cxnId="{697FEF95-D037-473D-95AE-21FCF85476D0}">
      <dgm:prSet/>
      <dgm:spPr/>
      <dgm:t>
        <a:bodyPr/>
        <a:lstStyle/>
        <a:p>
          <a:endParaRPr lang="ru-RU"/>
        </a:p>
      </dgm:t>
    </dgm:pt>
    <dgm:pt modelId="{EDA2FE59-723A-40F4-A0C8-A0D50F27295B}">
      <dgm:prSet phldrT="[Текст]" custT="1"/>
      <dgm:spPr/>
      <dgm:t>
        <a:bodyPr tIns="0" bIns="0"/>
        <a:lstStyle/>
        <a:p>
          <a:r>
            <a:rPr lang="ru-RU" sz="1400" dirty="0" smtClean="0"/>
            <a:t>2024 год</a:t>
          </a:r>
          <a:endParaRPr lang="ru-RU" sz="1400" dirty="0"/>
        </a:p>
      </dgm:t>
    </dgm:pt>
    <dgm:pt modelId="{A0C23D45-C0F1-45C5-BD93-5726F03129C0}" type="parTrans" cxnId="{4DB60234-CF28-453E-A406-CAD729C3AC27}">
      <dgm:prSet/>
      <dgm:spPr/>
      <dgm:t>
        <a:bodyPr/>
        <a:lstStyle/>
        <a:p>
          <a:endParaRPr lang="ru-RU"/>
        </a:p>
      </dgm:t>
    </dgm:pt>
    <dgm:pt modelId="{E5704C1D-C528-40E5-A086-0A417D2AB46A}" type="sibTrans" cxnId="{4DB60234-CF28-453E-A406-CAD729C3AC27}">
      <dgm:prSet/>
      <dgm:spPr/>
      <dgm:t>
        <a:bodyPr/>
        <a:lstStyle/>
        <a:p>
          <a:endParaRPr lang="ru-RU"/>
        </a:p>
      </dgm:t>
    </dgm:pt>
    <dgm:pt modelId="{16C26B6C-17BC-4F2E-B0CE-5F2DB843F26B}">
      <dgm:prSet phldrT="[Текст]" custT="1"/>
      <dgm:spPr/>
      <dgm:t>
        <a:bodyPr/>
        <a:lstStyle/>
        <a:p>
          <a:r>
            <a:rPr lang="ru-RU" sz="1600" dirty="0" smtClean="0">
              <a:latin typeface="Times New Roman" panose="02020603050405020304" pitchFamily="18" charset="0"/>
              <a:cs typeface="Times New Roman" panose="02020603050405020304" pitchFamily="18" charset="0"/>
            </a:rPr>
            <a:t>Поддержка в сфере дорожной деятельности за счет акцизов, поступающих в районный бюджет 28065,6  тыс. руб.</a:t>
          </a:r>
          <a:endParaRPr lang="ru-RU" sz="1600" dirty="0">
            <a:latin typeface="Times New Roman" panose="02020603050405020304" pitchFamily="18" charset="0"/>
            <a:cs typeface="Times New Roman" panose="02020603050405020304" pitchFamily="18" charset="0"/>
          </a:endParaRPr>
        </a:p>
      </dgm:t>
    </dgm:pt>
    <dgm:pt modelId="{78CF8DE9-C706-4014-A4B5-7699A863416F}" type="parTrans" cxnId="{A43CA6AE-A416-4181-80E7-1B5E3C223A9D}">
      <dgm:prSet/>
      <dgm:spPr/>
      <dgm:t>
        <a:bodyPr/>
        <a:lstStyle/>
        <a:p>
          <a:endParaRPr lang="ru-RU"/>
        </a:p>
      </dgm:t>
    </dgm:pt>
    <dgm:pt modelId="{B09EE4DC-D097-4420-A639-7AB4D18B1D3E}" type="sibTrans" cxnId="{A43CA6AE-A416-4181-80E7-1B5E3C223A9D}">
      <dgm:prSet/>
      <dgm:spPr/>
      <dgm:t>
        <a:bodyPr/>
        <a:lstStyle/>
        <a:p>
          <a:endParaRPr lang="ru-RU"/>
        </a:p>
      </dgm:t>
    </dgm:pt>
    <dgm:pt modelId="{EE3E1A58-0C88-4811-BE7D-F42AABB2C5A5}">
      <dgm:prSet phldrT="[Текст]" custT="1"/>
      <dgm:spPr/>
      <dgm:t>
        <a:bodyPr tIns="0" bIns="0"/>
        <a:lstStyle/>
        <a:p>
          <a:r>
            <a:rPr lang="ru-RU" sz="1400" dirty="0" smtClean="0"/>
            <a:t>2025 год.</a:t>
          </a:r>
          <a:endParaRPr lang="ru-RU" sz="1400" dirty="0"/>
        </a:p>
      </dgm:t>
    </dgm:pt>
    <dgm:pt modelId="{40947FD0-9820-4278-8993-10C1F92E4F53}" type="parTrans" cxnId="{9D7DD6B8-9CBC-4D4A-8286-324B9AD9E94F}">
      <dgm:prSet/>
      <dgm:spPr/>
      <dgm:t>
        <a:bodyPr/>
        <a:lstStyle/>
        <a:p>
          <a:endParaRPr lang="ru-RU"/>
        </a:p>
      </dgm:t>
    </dgm:pt>
    <dgm:pt modelId="{CDF74A14-9580-453A-9667-E578E40AA6B4}" type="sibTrans" cxnId="{9D7DD6B8-9CBC-4D4A-8286-324B9AD9E94F}">
      <dgm:prSet/>
      <dgm:spPr/>
      <dgm:t>
        <a:bodyPr/>
        <a:lstStyle/>
        <a:p>
          <a:endParaRPr lang="ru-RU"/>
        </a:p>
      </dgm:t>
    </dgm:pt>
    <dgm:pt modelId="{CFB9C557-4DDD-40BC-A846-19340E4B9131}">
      <dgm:prSet phldrT="[Текст]" custT="1"/>
      <dgm:spPr/>
      <dgm:t>
        <a:bodyPr/>
        <a:lstStyle/>
        <a:p>
          <a:r>
            <a:rPr lang="ru-RU" sz="1600" dirty="0" smtClean="0">
              <a:latin typeface="Times New Roman" panose="02020603050405020304" pitchFamily="18" charset="0"/>
              <a:cs typeface="Times New Roman" panose="02020603050405020304" pitchFamily="18" charset="0"/>
            </a:rPr>
            <a:t>Поддержка в сфере дорожной деятельности за счет акцизов, поступающих в районный бюджет 28364,2 тыс. руб.</a:t>
          </a:r>
          <a:endParaRPr lang="ru-RU" sz="1600" dirty="0">
            <a:latin typeface="Times New Roman" panose="02020603050405020304" pitchFamily="18" charset="0"/>
            <a:cs typeface="Times New Roman" panose="02020603050405020304" pitchFamily="18" charset="0"/>
          </a:endParaRPr>
        </a:p>
      </dgm:t>
    </dgm:pt>
    <dgm:pt modelId="{E5980CB5-115F-44AF-B179-4D59119D8549}" type="parTrans" cxnId="{58BC3947-4559-4254-A432-F0FE7C7FC924}">
      <dgm:prSet/>
      <dgm:spPr/>
      <dgm:t>
        <a:bodyPr/>
        <a:lstStyle/>
        <a:p>
          <a:endParaRPr lang="ru-RU"/>
        </a:p>
      </dgm:t>
    </dgm:pt>
    <dgm:pt modelId="{DAFF0A4A-E7A0-4908-882E-4C2F3605E046}" type="sibTrans" cxnId="{58BC3947-4559-4254-A432-F0FE7C7FC924}">
      <dgm:prSet/>
      <dgm:spPr/>
      <dgm:t>
        <a:bodyPr/>
        <a:lstStyle/>
        <a:p>
          <a:endParaRPr lang="ru-RU"/>
        </a:p>
      </dgm:t>
    </dgm:pt>
    <dgm:pt modelId="{EA6F817A-27D3-4335-ADF5-0F44520FBD17}" type="pres">
      <dgm:prSet presAssocID="{B8FFE1FD-EE7C-4C87-A903-3061F476DA5D}" presName="theList" presStyleCnt="0">
        <dgm:presLayoutVars>
          <dgm:dir/>
          <dgm:animLvl val="lvl"/>
          <dgm:resizeHandles val="exact"/>
        </dgm:presLayoutVars>
      </dgm:prSet>
      <dgm:spPr/>
      <dgm:t>
        <a:bodyPr/>
        <a:lstStyle/>
        <a:p>
          <a:endParaRPr lang="ru-RU"/>
        </a:p>
      </dgm:t>
    </dgm:pt>
    <dgm:pt modelId="{2A7D50E8-146C-4F34-97D9-BF9305EFA901}" type="pres">
      <dgm:prSet presAssocID="{BD02D2EA-936F-43D8-9861-49E15DFCC004}" presName="compNode" presStyleCnt="0"/>
      <dgm:spPr/>
    </dgm:pt>
    <dgm:pt modelId="{B2423BB7-B9D1-4C15-B88B-344BBDE8D302}" type="pres">
      <dgm:prSet presAssocID="{BD02D2EA-936F-43D8-9861-49E15DFCC004}" presName="aNode" presStyleLbl="bgShp" presStyleIdx="0" presStyleCnt="3"/>
      <dgm:spPr/>
      <dgm:t>
        <a:bodyPr/>
        <a:lstStyle/>
        <a:p>
          <a:endParaRPr lang="ru-RU"/>
        </a:p>
      </dgm:t>
    </dgm:pt>
    <dgm:pt modelId="{48AF0949-445B-4F96-8E41-AF9B47330B20}" type="pres">
      <dgm:prSet presAssocID="{BD02D2EA-936F-43D8-9861-49E15DFCC004}" presName="textNode" presStyleLbl="bgShp" presStyleIdx="0" presStyleCnt="3"/>
      <dgm:spPr/>
      <dgm:t>
        <a:bodyPr/>
        <a:lstStyle/>
        <a:p>
          <a:endParaRPr lang="ru-RU"/>
        </a:p>
      </dgm:t>
    </dgm:pt>
    <dgm:pt modelId="{8E46F4E8-0DE6-42E5-A26B-74861968C1B2}" type="pres">
      <dgm:prSet presAssocID="{BD02D2EA-936F-43D8-9861-49E15DFCC004}" presName="compChildNode" presStyleCnt="0"/>
      <dgm:spPr/>
    </dgm:pt>
    <dgm:pt modelId="{26A21046-BAEF-42BD-A61F-24366218929B}" type="pres">
      <dgm:prSet presAssocID="{BD02D2EA-936F-43D8-9861-49E15DFCC004}" presName="theInnerList" presStyleCnt="0"/>
      <dgm:spPr/>
    </dgm:pt>
    <dgm:pt modelId="{D92DFDD3-9E7D-42B6-AFD9-9B7F868B50D8}" type="pres">
      <dgm:prSet presAssocID="{8392FDD0-C033-450E-8A3A-A5922579631A}" presName="childNode" presStyleLbl="node1" presStyleIdx="0" presStyleCnt="3" custScaleY="180432" custLinFactNeighborX="-1608" custLinFactNeighborY="758">
        <dgm:presLayoutVars>
          <dgm:bulletEnabled val="1"/>
        </dgm:presLayoutVars>
      </dgm:prSet>
      <dgm:spPr/>
      <dgm:t>
        <a:bodyPr/>
        <a:lstStyle/>
        <a:p>
          <a:endParaRPr lang="ru-RU"/>
        </a:p>
      </dgm:t>
    </dgm:pt>
    <dgm:pt modelId="{010B2FB9-2F69-4EE3-86BD-191B990F8810}" type="pres">
      <dgm:prSet presAssocID="{BD02D2EA-936F-43D8-9861-49E15DFCC004}" presName="aSpace" presStyleCnt="0"/>
      <dgm:spPr/>
    </dgm:pt>
    <dgm:pt modelId="{389DC289-6A31-48E8-95DE-822AC2499471}" type="pres">
      <dgm:prSet presAssocID="{EDA2FE59-723A-40F4-A0C8-A0D50F27295B}" presName="compNode" presStyleCnt="0"/>
      <dgm:spPr/>
    </dgm:pt>
    <dgm:pt modelId="{8355016F-A6CB-4396-8950-9E4AE3344E69}" type="pres">
      <dgm:prSet presAssocID="{EDA2FE59-723A-40F4-A0C8-A0D50F27295B}" presName="aNode" presStyleLbl="bgShp" presStyleIdx="1" presStyleCnt="3"/>
      <dgm:spPr/>
      <dgm:t>
        <a:bodyPr/>
        <a:lstStyle/>
        <a:p>
          <a:endParaRPr lang="ru-RU"/>
        </a:p>
      </dgm:t>
    </dgm:pt>
    <dgm:pt modelId="{356C020D-4268-4DB3-999B-777DBBD881CD}" type="pres">
      <dgm:prSet presAssocID="{EDA2FE59-723A-40F4-A0C8-A0D50F27295B}" presName="textNode" presStyleLbl="bgShp" presStyleIdx="1" presStyleCnt="3"/>
      <dgm:spPr/>
      <dgm:t>
        <a:bodyPr/>
        <a:lstStyle/>
        <a:p>
          <a:endParaRPr lang="ru-RU"/>
        </a:p>
      </dgm:t>
    </dgm:pt>
    <dgm:pt modelId="{68EA0C37-96ED-42F4-BA1E-246FF79643FB}" type="pres">
      <dgm:prSet presAssocID="{EDA2FE59-723A-40F4-A0C8-A0D50F27295B}" presName="compChildNode" presStyleCnt="0"/>
      <dgm:spPr/>
    </dgm:pt>
    <dgm:pt modelId="{6D36F3B3-763A-4CEC-AA12-D487BFDE8295}" type="pres">
      <dgm:prSet presAssocID="{EDA2FE59-723A-40F4-A0C8-A0D50F27295B}" presName="theInnerList" presStyleCnt="0"/>
      <dgm:spPr/>
    </dgm:pt>
    <dgm:pt modelId="{CAFE524D-C683-4A95-B9ED-5493133FE8C7}" type="pres">
      <dgm:prSet presAssocID="{16C26B6C-17BC-4F2E-B0CE-5F2DB843F26B}" presName="childNode" presStyleLbl="node1" presStyleIdx="1" presStyleCnt="3">
        <dgm:presLayoutVars>
          <dgm:bulletEnabled val="1"/>
        </dgm:presLayoutVars>
      </dgm:prSet>
      <dgm:spPr/>
      <dgm:t>
        <a:bodyPr/>
        <a:lstStyle/>
        <a:p>
          <a:endParaRPr lang="ru-RU"/>
        </a:p>
      </dgm:t>
    </dgm:pt>
    <dgm:pt modelId="{01BBB45F-E5E8-40B8-8D0A-E3134EB80CA3}" type="pres">
      <dgm:prSet presAssocID="{EDA2FE59-723A-40F4-A0C8-A0D50F27295B}" presName="aSpace" presStyleCnt="0"/>
      <dgm:spPr/>
    </dgm:pt>
    <dgm:pt modelId="{CD20B52C-CF95-4622-A22A-4A417B07CE90}" type="pres">
      <dgm:prSet presAssocID="{EE3E1A58-0C88-4811-BE7D-F42AABB2C5A5}" presName="compNode" presStyleCnt="0"/>
      <dgm:spPr/>
    </dgm:pt>
    <dgm:pt modelId="{39D7885B-3FAD-4F4E-B194-DD0B46061527}" type="pres">
      <dgm:prSet presAssocID="{EE3E1A58-0C88-4811-BE7D-F42AABB2C5A5}" presName="aNode" presStyleLbl="bgShp" presStyleIdx="2" presStyleCnt="3"/>
      <dgm:spPr/>
      <dgm:t>
        <a:bodyPr/>
        <a:lstStyle/>
        <a:p>
          <a:endParaRPr lang="ru-RU"/>
        </a:p>
      </dgm:t>
    </dgm:pt>
    <dgm:pt modelId="{D284BF07-A21F-4CF3-BD9C-27BA8F2E0025}" type="pres">
      <dgm:prSet presAssocID="{EE3E1A58-0C88-4811-BE7D-F42AABB2C5A5}" presName="textNode" presStyleLbl="bgShp" presStyleIdx="2" presStyleCnt="3"/>
      <dgm:spPr/>
      <dgm:t>
        <a:bodyPr/>
        <a:lstStyle/>
        <a:p>
          <a:endParaRPr lang="ru-RU"/>
        </a:p>
      </dgm:t>
    </dgm:pt>
    <dgm:pt modelId="{55B68AE3-2E9B-43EF-BEDB-68CF070F122B}" type="pres">
      <dgm:prSet presAssocID="{EE3E1A58-0C88-4811-BE7D-F42AABB2C5A5}" presName="compChildNode" presStyleCnt="0"/>
      <dgm:spPr/>
    </dgm:pt>
    <dgm:pt modelId="{E2E5B31F-B52C-4C7C-BAE6-83003AFEE59A}" type="pres">
      <dgm:prSet presAssocID="{EE3E1A58-0C88-4811-BE7D-F42AABB2C5A5}" presName="theInnerList" presStyleCnt="0"/>
      <dgm:spPr/>
    </dgm:pt>
    <dgm:pt modelId="{D0FA05AC-770D-4FEE-B9B6-924D429C0536}" type="pres">
      <dgm:prSet presAssocID="{CFB9C557-4DDD-40BC-A846-19340E4B9131}" presName="childNode" presStyleLbl="node1" presStyleIdx="2" presStyleCnt="3" custLinFactNeighborX="-500" custLinFactNeighborY="-1865">
        <dgm:presLayoutVars>
          <dgm:bulletEnabled val="1"/>
        </dgm:presLayoutVars>
      </dgm:prSet>
      <dgm:spPr/>
      <dgm:t>
        <a:bodyPr/>
        <a:lstStyle/>
        <a:p>
          <a:endParaRPr lang="ru-RU"/>
        </a:p>
      </dgm:t>
    </dgm:pt>
  </dgm:ptLst>
  <dgm:cxnLst>
    <dgm:cxn modelId="{A43CA6AE-A416-4181-80E7-1B5E3C223A9D}" srcId="{EDA2FE59-723A-40F4-A0C8-A0D50F27295B}" destId="{16C26B6C-17BC-4F2E-B0CE-5F2DB843F26B}" srcOrd="0" destOrd="0" parTransId="{78CF8DE9-C706-4014-A4B5-7699A863416F}" sibTransId="{B09EE4DC-D097-4420-A639-7AB4D18B1D3E}"/>
    <dgm:cxn modelId="{D4B51885-FE36-4BA3-84CD-364C0BB7FC67}" type="presOf" srcId="{EE3E1A58-0C88-4811-BE7D-F42AABB2C5A5}" destId="{D284BF07-A21F-4CF3-BD9C-27BA8F2E0025}" srcOrd="1" destOrd="0" presId="urn:microsoft.com/office/officeart/2005/8/layout/lProcess2"/>
    <dgm:cxn modelId="{697FEF95-D037-473D-95AE-21FCF85476D0}" srcId="{BD02D2EA-936F-43D8-9861-49E15DFCC004}" destId="{8392FDD0-C033-450E-8A3A-A5922579631A}" srcOrd="0" destOrd="0" parTransId="{6E2DAB07-4A89-4C7A-A9BB-0B7EBE24B7DD}" sibTransId="{FBA896FD-7766-4553-8D15-36D810DB83E2}"/>
    <dgm:cxn modelId="{4D475F66-7BB1-4F59-91EB-7BF81A02BC3F}" type="presOf" srcId="{BD02D2EA-936F-43D8-9861-49E15DFCC004}" destId="{B2423BB7-B9D1-4C15-B88B-344BBDE8D302}" srcOrd="0" destOrd="0" presId="urn:microsoft.com/office/officeart/2005/8/layout/lProcess2"/>
    <dgm:cxn modelId="{4F8D37FE-82BB-4665-8855-98F0C4A5D1E7}" type="presOf" srcId="{BD02D2EA-936F-43D8-9861-49E15DFCC004}" destId="{48AF0949-445B-4F96-8E41-AF9B47330B20}" srcOrd="1" destOrd="0" presId="urn:microsoft.com/office/officeart/2005/8/layout/lProcess2"/>
    <dgm:cxn modelId="{D6AAFFE9-3A87-4B58-BAC8-8639F1821057}" type="presOf" srcId="{EDA2FE59-723A-40F4-A0C8-A0D50F27295B}" destId="{8355016F-A6CB-4396-8950-9E4AE3344E69}" srcOrd="0" destOrd="0" presId="urn:microsoft.com/office/officeart/2005/8/layout/lProcess2"/>
    <dgm:cxn modelId="{A82B81B5-B037-4F57-8D51-C52FFAE06A66}" type="presOf" srcId="{EE3E1A58-0C88-4811-BE7D-F42AABB2C5A5}" destId="{39D7885B-3FAD-4F4E-B194-DD0B46061527}" srcOrd="0" destOrd="0" presId="urn:microsoft.com/office/officeart/2005/8/layout/lProcess2"/>
    <dgm:cxn modelId="{34A975B0-389E-45C1-9A97-743726F2C54E}" srcId="{B8FFE1FD-EE7C-4C87-A903-3061F476DA5D}" destId="{BD02D2EA-936F-43D8-9861-49E15DFCC004}" srcOrd="0" destOrd="0" parTransId="{D1BC17E2-AAD6-4590-ADF9-730097BC1CE0}" sibTransId="{070433B5-577C-481B-83C8-C64378C54EEE}"/>
    <dgm:cxn modelId="{3E9F53B5-3056-43D1-99D2-F69CAED7271A}" type="presOf" srcId="{EDA2FE59-723A-40F4-A0C8-A0D50F27295B}" destId="{356C020D-4268-4DB3-999B-777DBBD881CD}" srcOrd="1" destOrd="0" presId="urn:microsoft.com/office/officeart/2005/8/layout/lProcess2"/>
    <dgm:cxn modelId="{58BC3947-4559-4254-A432-F0FE7C7FC924}" srcId="{EE3E1A58-0C88-4811-BE7D-F42AABB2C5A5}" destId="{CFB9C557-4DDD-40BC-A846-19340E4B9131}" srcOrd="0" destOrd="0" parTransId="{E5980CB5-115F-44AF-B179-4D59119D8549}" sibTransId="{DAFF0A4A-E7A0-4908-882E-4C2F3605E046}"/>
    <dgm:cxn modelId="{4DB60234-CF28-453E-A406-CAD729C3AC27}" srcId="{B8FFE1FD-EE7C-4C87-A903-3061F476DA5D}" destId="{EDA2FE59-723A-40F4-A0C8-A0D50F27295B}" srcOrd="1" destOrd="0" parTransId="{A0C23D45-C0F1-45C5-BD93-5726F03129C0}" sibTransId="{E5704C1D-C528-40E5-A086-0A417D2AB46A}"/>
    <dgm:cxn modelId="{9D7DD6B8-9CBC-4D4A-8286-324B9AD9E94F}" srcId="{B8FFE1FD-EE7C-4C87-A903-3061F476DA5D}" destId="{EE3E1A58-0C88-4811-BE7D-F42AABB2C5A5}" srcOrd="2" destOrd="0" parTransId="{40947FD0-9820-4278-8993-10C1F92E4F53}" sibTransId="{CDF74A14-9580-453A-9667-E578E40AA6B4}"/>
    <dgm:cxn modelId="{4175E4C4-CCFC-4C06-B98D-5E194C6B70CB}" type="presOf" srcId="{8392FDD0-C033-450E-8A3A-A5922579631A}" destId="{D92DFDD3-9E7D-42B6-AFD9-9B7F868B50D8}" srcOrd="0" destOrd="0" presId="urn:microsoft.com/office/officeart/2005/8/layout/lProcess2"/>
    <dgm:cxn modelId="{C1CD2BB8-067F-4291-9C18-2953B6C042DC}" type="presOf" srcId="{B8FFE1FD-EE7C-4C87-A903-3061F476DA5D}" destId="{EA6F817A-27D3-4335-ADF5-0F44520FBD17}" srcOrd="0" destOrd="0" presId="urn:microsoft.com/office/officeart/2005/8/layout/lProcess2"/>
    <dgm:cxn modelId="{95D447E8-0CA6-4113-A74D-B213C5D382AA}" type="presOf" srcId="{16C26B6C-17BC-4F2E-B0CE-5F2DB843F26B}" destId="{CAFE524D-C683-4A95-B9ED-5493133FE8C7}" srcOrd="0" destOrd="0" presId="urn:microsoft.com/office/officeart/2005/8/layout/lProcess2"/>
    <dgm:cxn modelId="{5A230B79-AB0A-4A79-82D0-8C78A81B6559}" type="presOf" srcId="{CFB9C557-4DDD-40BC-A846-19340E4B9131}" destId="{D0FA05AC-770D-4FEE-B9B6-924D429C0536}" srcOrd="0" destOrd="0" presId="urn:microsoft.com/office/officeart/2005/8/layout/lProcess2"/>
    <dgm:cxn modelId="{EADDF135-2403-43EE-B287-84E7A026EDCD}" type="presParOf" srcId="{EA6F817A-27D3-4335-ADF5-0F44520FBD17}" destId="{2A7D50E8-146C-4F34-97D9-BF9305EFA901}" srcOrd="0" destOrd="0" presId="urn:microsoft.com/office/officeart/2005/8/layout/lProcess2"/>
    <dgm:cxn modelId="{A2223F48-A3E6-418F-9A4E-A767F97216F3}" type="presParOf" srcId="{2A7D50E8-146C-4F34-97D9-BF9305EFA901}" destId="{B2423BB7-B9D1-4C15-B88B-344BBDE8D302}" srcOrd="0" destOrd="0" presId="urn:microsoft.com/office/officeart/2005/8/layout/lProcess2"/>
    <dgm:cxn modelId="{8B185C1F-A7EF-45DC-8B65-9E30B2E6DB16}" type="presParOf" srcId="{2A7D50E8-146C-4F34-97D9-BF9305EFA901}" destId="{48AF0949-445B-4F96-8E41-AF9B47330B20}" srcOrd="1" destOrd="0" presId="urn:microsoft.com/office/officeart/2005/8/layout/lProcess2"/>
    <dgm:cxn modelId="{F0EC3DF6-BEB6-4AC6-8759-6E648B16EAF4}" type="presParOf" srcId="{2A7D50E8-146C-4F34-97D9-BF9305EFA901}" destId="{8E46F4E8-0DE6-42E5-A26B-74861968C1B2}" srcOrd="2" destOrd="0" presId="urn:microsoft.com/office/officeart/2005/8/layout/lProcess2"/>
    <dgm:cxn modelId="{E0DD050D-1C59-4C24-BA9D-F8750B11BCC3}" type="presParOf" srcId="{8E46F4E8-0DE6-42E5-A26B-74861968C1B2}" destId="{26A21046-BAEF-42BD-A61F-24366218929B}" srcOrd="0" destOrd="0" presId="urn:microsoft.com/office/officeart/2005/8/layout/lProcess2"/>
    <dgm:cxn modelId="{91CB838A-773A-4451-93B0-6CF87FD21741}" type="presParOf" srcId="{26A21046-BAEF-42BD-A61F-24366218929B}" destId="{D92DFDD3-9E7D-42B6-AFD9-9B7F868B50D8}" srcOrd="0" destOrd="0" presId="urn:microsoft.com/office/officeart/2005/8/layout/lProcess2"/>
    <dgm:cxn modelId="{51C925D3-C6B7-4B8C-BF9C-44D628F7F8EA}" type="presParOf" srcId="{EA6F817A-27D3-4335-ADF5-0F44520FBD17}" destId="{010B2FB9-2F69-4EE3-86BD-191B990F8810}" srcOrd="1" destOrd="0" presId="urn:microsoft.com/office/officeart/2005/8/layout/lProcess2"/>
    <dgm:cxn modelId="{65148D00-9119-432F-931D-8398E8547341}" type="presParOf" srcId="{EA6F817A-27D3-4335-ADF5-0F44520FBD17}" destId="{389DC289-6A31-48E8-95DE-822AC2499471}" srcOrd="2" destOrd="0" presId="urn:microsoft.com/office/officeart/2005/8/layout/lProcess2"/>
    <dgm:cxn modelId="{2C1AB84C-A331-4F3D-88C5-B4B574E3CF3C}" type="presParOf" srcId="{389DC289-6A31-48E8-95DE-822AC2499471}" destId="{8355016F-A6CB-4396-8950-9E4AE3344E69}" srcOrd="0" destOrd="0" presId="urn:microsoft.com/office/officeart/2005/8/layout/lProcess2"/>
    <dgm:cxn modelId="{7F3F1A70-E08C-40D5-A2A6-59EB3D4CE390}" type="presParOf" srcId="{389DC289-6A31-48E8-95DE-822AC2499471}" destId="{356C020D-4268-4DB3-999B-777DBBD881CD}" srcOrd="1" destOrd="0" presId="urn:microsoft.com/office/officeart/2005/8/layout/lProcess2"/>
    <dgm:cxn modelId="{AA408575-74CA-484B-B9EF-C51C10DCEC68}" type="presParOf" srcId="{389DC289-6A31-48E8-95DE-822AC2499471}" destId="{68EA0C37-96ED-42F4-BA1E-246FF79643FB}" srcOrd="2" destOrd="0" presId="urn:microsoft.com/office/officeart/2005/8/layout/lProcess2"/>
    <dgm:cxn modelId="{4CCF8E03-4AFC-4505-B5B5-12B1AEA63F34}" type="presParOf" srcId="{68EA0C37-96ED-42F4-BA1E-246FF79643FB}" destId="{6D36F3B3-763A-4CEC-AA12-D487BFDE8295}" srcOrd="0" destOrd="0" presId="urn:microsoft.com/office/officeart/2005/8/layout/lProcess2"/>
    <dgm:cxn modelId="{7A8630F1-ED2C-4576-8ACA-A627E4F103DF}" type="presParOf" srcId="{6D36F3B3-763A-4CEC-AA12-D487BFDE8295}" destId="{CAFE524D-C683-4A95-B9ED-5493133FE8C7}" srcOrd="0" destOrd="0" presId="urn:microsoft.com/office/officeart/2005/8/layout/lProcess2"/>
    <dgm:cxn modelId="{190CD76E-C671-4A9B-8BCB-C6B125086CB5}" type="presParOf" srcId="{EA6F817A-27D3-4335-ADF5-0F44520FBD17}" destId="{01BBB45F-E5E8-40B8-8D0A-E3134EB80CA3}" srcOrd="3" destOrd="0" presId="urn:microsoft.com/office/officeart/2005/8/layout/lProcess2"/>
    <dgm:cxn modelId="{2E6871E3-D565-4144-A2B7-EEAE5FA3E49A}" type="presParOf" srcId="{EA6F817A-27D3-4335-ADF5-0F44520FBD17}" destId="{CD20B52C-CF95-4622-A22A-4A417B07CE90}" srcOrd="4" destOrd="0" presId="urn:microsoft.com/office/officeart/2005/8/layout/lProcess2"/>
    <dgm:cxn modelId="{C7E36E8C-B59E-4281-B389-82E19D529B5D}" type="presParOf" srcId="{CD20B52C-CF95-4622-A22A-4A417B07CE90}" destId="{39D7885B-3FAD-4F4E-B194-DD0B46061527}" srcOrd="0" destOrd="0" presId="urn:microsoft.com/office/officeart/2005/8/layout/lProcess2"/>
    <dgm:cxn modelId="{7DA85401-207E-4D97-BACD-385B7C0001CE}" type="presParOf" srcId="{CD20B52C-CF95-4622-A22A-4A417B07CE90}" destId="{D284BF07-A21F-4CF3-BD9C-27BA8F2E0025}" srcOrd="1" destOrd="0" presId="urn:microsoft.com/office/officeart/2005/8/layout/lProcess2"/>
    <dgm:cxn modelId="{78D73823-CC28-4F69-BDF8-D0AEB14FC13C}" type="presParOf" srcId="{CD20B52C-CF95-4622-A22A-4A417B07CE90}" destId="{55B68AE3-2E9B-43EF-BEDB-68CF070F122B}" srcOrd="2" destOrd="0" presId="urn:microsoft.com/office/officeart/2005/8/layout/lProcess2"/>
    <dgm:cxn modelId="{C94D3393-1D6B-41F4-B298-603154B5DEFE}" type="presParOf" srcId="{55B68AE3-2E9B-43EF-BEDB-68CF070F122B}" destId="{E2E5B31F-B52C-4C7C-BAE6-83003AFEE59A}" srcOrd="0" destOrd="0" presId="urn:microsoft.com/office/officeart/2005/8/layout/lProcess2"/>
    <dgm:cxn modelId="{7B339BF3-3D41-4DC8-A96F-550D61510927}" type="presParOf" srcId="{E2E5B31F-B52C-4C7C-BAE6-83003AFEE59A}" destId="{D0FA05AC-770D-4FEE-B9B6-924D429C0536}"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8EF70CF-3D03-4781-9CD5-9E17AFD6425D}" type="doc">
      <dgm:prSet loTypeId="urn:microsoft.com/office/officeart/2005/8/layout/lProcess2" loCatId="relationship" qsTypeId="urn:microsoft.com/office/officeart/2005/8/quickstyle/3d1" qsCatId="3D" csTypeId="urn:microsoft.com/office/officeart/2005/8/colors/accent1_2" csCatId="accent1" phldr="1"/>
      <dgm:spPr/>
      <dgm:t>
        <a:bodyPr/>
        <a:lstStyle/>
        <a:p>
          <a:endParaRPr lang="ru-RU"/>
        </a:p>
      </dgm:t>
    </dgm:pt>
    <dgm:pt modelId="{6FE598D0-E9E8-4AF3-BAFC-037C3AEA9CAC}">
      <dgm:prSet phldrT="[Текст]">
        <dgm:style>
          <a:lnRef idx="1">
            <a:schemeClr val="accent2"/>
          </a:lnRef>
          <a:fillRef idx="2">
            <a:schemeClr val="accent2"/>
          </a:fillRef>
          <a:effectRef idx="1">
            <a:schemeClr val="accent2"/>
          </a:effectRef>
          <a:fontRef idx="minor">
            <a:schemeClr val="dk1"/>
          </a:fontRef>
        </dgm:style>
      </dgm:prSet>
      <dgm:spPr/>
      <dgm:t>
        <a:bodyPr/>
        <a:lstStyle/>
        <a:p>
          <a:r>
            <a:rPr lang="ru-RU" dirty="0" smtClean="0">
              <a:latin typeface="Times New Roman" panose="02020603050405020304" pitchFamily="18" charset="0"/>
              <a:cs typeface="Times New Roman" panose="02020603050405020304" pitchFamily="18" charset="0"/>
            </a:rPr>
            <a:t>Муниципальный долг (бюджетный кредит, коммерческий кредит)</a:t>
          </a:r>
          <a:endParaRPr lang="ru-RU" dirty="0">
            <a:latin typeface="Times New Roman" panose="02020603050405020304" pitchFamily="18" charset="0"/>
            <a:cs typeface="Times New Roman" panose="02020603050405020304" pitchFamily="18" charset="0"/>
          </a:endParaRPr>
        </a:p>
      </dgm:t>
    </dgm:pt>
    <dgm:pt modelId="{E72C95D3-CA54-4EFD-B6E4-D64DDC67FCC8}" type="parTrans" cxnId="{8577CB10-FA92-4D14-9896-4FB39156CE38}">
      <dgm:prSet/>
      <dgm:spPr/>
      <dgm:t>
        <a:bodyPr/>
        <a:lstStyle/>
        <a:p>
          <a:endParaRPr lang="ru-RU"/>
        </a:p>
      </dgm:t>
    </dgm:pt>
    <dgm:pt modelId="{0771171C-23A4-4D9D-B42D-E09B7D945A8E}" type="sibTrans" cxnId="{8577CB10-FA92-4D14-9896-4FB39156CE38}">
      <dgm:prSet/>
      <dgm:spPr/>
      <dgm:t>
        <a:bodyPr/>
        <a:lstStyle/>
        <a:p>
          <a:endParaRPr lang="ru-RU"/>
        </a:p>
      </dgm:t>
    </dgm:pt>
    <dgm:pt modelId="{F6FD1E08-BF4D-4F99-BCD8-E8BA07034D81}">
      <dgm:prSet phldrT="[Текст]">
        <dgm:style>
          <a:lnRef idx="3">
            <a:schemeClr val="lt1"/>
          </a:lnRef>
          <a:fillRef idx="1">
            <a:schemeClr val="accent2"/>
          </a:fillRef>
          <a:effectRef idx="1">
            <a:schemeClr val="accent2"/>
          </a:effectRef>
          <a:fontRef idx="minor">
            <a:schemeClr val="lt1"/>
          </a:fontRef>
        </dgm:style>
      </dgm:prSet>
      <dgm:spPr/>
      <dgm:t>
        <a:bodyPr/>
        <a:lstStyle/>
        <a:p>
          <a:r>
            <a:rPr lang="ru-RU" dirty="0" smtClean="0">
              <a:latin typeface="Times New Roman" panose="02020603050405020304" pitchFamily="18" charset="0"/>
              <a:cs typeface="Times New Roman" panose="02020603050405020304" pitchFamily="18" charset="0"/>
            </a:rPr>
            <a:t>Обслуживание долгосрочного коммерческого кредита в 2020 году составило 284,926 тыс. руб.</a:t>
          </a:r>
          <a:endParaRPr lang="ru-RU" dirty="0">
            <a:latin typeface="Times New Roman" panose="02020603050405020304" pitchFamily="18" charset="0"/>
            <a:cs typeface="Times New Roman" panose="02020603050405020304" pitchFamily="18" charset="0"/>
          </a:endParaRPr>
        </a:p>
      </dgm:t>
    </dgm:pt>
    <dgm:pt modelId="{D9D3EF10-A773-49FF-B393-F289FBBDCABF}" type="parTrans" cxnId="{A1586802-C277-4F39-97AE-C683E0321176}">
      <dgm:prSet/>
      <dgm:spPr/>
      <dgm:t>
        <a:bodyPr/>
        <a:lstStyle/>
        <a:p>
          <a:endParaRPr lang="ru-RU"/>
        </a:p>
      </dgm:t>
    </dgm:pt>
    <dgm:pt modelId="{6F19BE9D-DE23-494E-9DFB-73970C181FDC}" type="sibTrans" cxnId="{A1586802-C277-4F39-97AE-C683E0321176}">
      <dgm:prSet/>
      <dgm:spPr/>
      <dgm:t>
        <a:bodyPr/>
        <a:lstStyle/>
        <a:p>
          <a:endParaRPr lang="ru-RU"/>
        </a:p>
      </dgm:t>
    </dgm:pt>
    <dgm:pt modelId="{6F3F6EC3-5484-40E7-902D-A0262DCFA0D6}">
      <dgm:prSet phldrT="[Текст]">
        <dgm:style>
          <a:lnRef idx="3">
            <a:schemeClr val="lt1"/>
          </a:lnRef>
          <a:fillRef idx="1">
            <a:schemeClr val="accent2"/>
          </a:fillRef>
          <a:effectRef idx="1">
            <a:schemeClr val="accent2"/>
          </a:effectRef>
          <a:fontRef idx="minor">
            <a:schemeClr val="lt1"/>
          </a:fontRef>
        </dgm:style>
      </dgm:prSet>
      <dgm:spPr/>
      <dgm:t>
        <a:bodyPr/>
        <a:lstStyle/>
        <a:p>
          <a:r>
            <a:rPr lang="ru-RU" dirty="0" smtClean="0">
              <a:latin typeface="Times New Roman" panose="02020603050405020304" pitchFamily="18" charset="0"/>
              <a:cs typeface="Times New Roman" panose="02020603050405020304" pitchFamily="18" charset="0"/>
            </a:rPr>
            <a:t>Погашение долгосрочного коммерческого кредита в 2021 год – 5000,0 тыс. руб.</a:t>
          </a:r>
          <a:endParaRPr lang="ru-RU" dirty="0">
            <a:latin typeface="Times New Roman" panose="02020603050405020304" pitchFamily="18" charset="0"/>
            <a:cs typeface="Times New Roman" panose="02020603050405020304" pitchFamily="18" charset="0"/>
          </a:endParaRPr>
        </a:p>
      </dgm:t>
    </dgm:pt>
    <dgm:pt modelId="{5B7C9D66-AFB8-4BAB-95CE-37ED85AE990B}" type="parTrans" cxnId="{2DE10DB4-1641-44DF-829A-F7DAE33711C2}">
      <dgm:prSet/>
      <dgm:spPr/>
      <dgm:t>
        <a:bodyPr/>
        <a:lstStyle/>
        <a:p>
          <a:endParaRPr lang="ru-RU"/>
        </a:p>
      </dgm:t>
    </dgm:pt>
    <dgm:pt modelId="{1CFEDDAA-E040-4E2E-86C8-A39A8629283A}" type="sibTrans" cxnId="{2DE10DB4-1641-44DF-829A-F7DAE33711C2}">
      <dgm:prSet/>
      <dgm:spPr/>
      <dgm:t>
        <a:bodyPr/>
        <a:lstStyle/>
        <a:p>
          <a:endParaRPr lang="ru-RU"/>
        </a:p>
      </dgm:t>
    </dgm:pt>
    <dgm:pt modelId="{271D427E-D41C-4490-8909-86E2B2600C60}">
      <dgm:prSet phldrT="[Текст]">
        <dgm:style>
          <a:lnRef idx="3">
            <a:schemeClr val="lt1"/>
          </a:lnRef>
          <a:fillRef idx="1">
            <a:schemeClr val="accent2"/>
          </a:fillRef>
          <a:effectRef idx="1">
            <a:schemeClr val="accent2"/>
          </a:effectRef>
          <a:fontRef idx="minor">
            <a:schemeClr val="lt1"/>
          </a:fontRef>
        </dgm:style>
      </dgm:prSet>
      <dgm:spPr/>
      <dgm:t>
        <a:bodyPr/>
        <a:lstStyle/>
        <a:p>
          <a:r>
            <a:rPr lang="ru-RU" dirty="0" smtClean="0">
              <a:latin typeface="Times New Roman" panose="02020603050405020304" pitchFamily="18" charset="0"/>
              <a:cs typeface="Times New Roman" panose="02020603050405020304" pitchFamily="18" charset="0"/>
            </a:rPr>
            <a:t>Муниципальный долг на 2022 год –0,0 тыс. руб.</a:t>
          </a:r>
          <a:endParaRPr lang="ru-RU" dirty="0">
            <a:latin typeface="Times New Roman" panose="02020603050405020304" pitchFamily="18" charset="0"/>
            <a:cs typeface="Times New Roman" panose="02020603050405020304" pitchFamily="18" charset="0"/>
          </a:endParaRPr>
        </a:p>
      </dgm:t>
    </dgm:pt>
    <dgm:pt modelId="{68A3633E-3105-4C5C-9E67-11741AC8D22B}" type="parTrans" cxnId="{ABB3E5B5-B580-4181-BEC1-CDB0AC24FD43}">
      <dgm:prSet/>
      <dgm:spPr/>
      <dgm:t>
        <a:bodyPr/>
        <a:lstStyle/>
        <a:p>
          <a:endParaRPr lang="ru-RU"/>
        </a:p>
      </dgm:t>
    </dgm:pt>
    <dgm:pt modelId="{DC60BFC5-C1AF-407A-B906-4328717E860C}" type="sibTrans" cxnId="{ABB3E5B5-B580-4181-BEC1-CDB0AC24FD43}">
      <dgm:prSet/>
      <dgm:spPr/>
      <dgm:t>
        <a:bodyPr/>
        <a:lstStyle/>
        <a:p>
          <a:endParaRPr lang="ru-RU"/>
        </a:p>
      </dgm:t>
    </dgm:pt>
    <dgm:pt modelId="{147F5D74-A548-4A69-924C-EAC596F82D97}">
      <dgm:prSet phldrT="[Текст]">
        <dgm:style>
          <a:lnRef idx="3">
            <a:schemeClr val="lt1"/>
          </a:lnRef>
          <a:fillRef idx="1">
            <a:schemeClr val="accent2"/>
          </a:fillRef>
          <a:effectRef idx="1">
            <a:schemeClr val="accent2"/>
          </a:effectRef>
          <a:fontRef idx="minor">
            <a:schemeClr val="lt1"/>
          </a:fontRef>
        </dgm:style>
      </dgm:prSet>
      <dgm:spPr/>
      <dgm:t>
        <a:bodyPr/>
        <a:lstStyle/>
        <a:p>
          <a:r>
            <a:rPr lang="ru-RU" dirty="0" smtClean="0">
              <a:latin typeface="Times New Roman" panose="02020603050405020304" pitchFamily="18" charset="0"/>
              <a:cs typeface="Times New Roman" panose="02020603050405020304" pitchFamily="18" charset="0"/>
            </a:rPr>
            <a:t>Обслуживание долгосрочного коммерческого кредита в 2021 году составило 288,136 тыс. руб.</a:t>
          </a:r>
          <a:endParaRPr lang="ru-RU" dirty="0">
            <a:latin typeface="Times New Roman" panose="02020603050405020304" pitchFamily="18" charset="0"/>
            <a:cs typeface="Times New Roman" panose="02020603050405020304" pitchFamily="18" charset="0"/>
          </a:endParaRPr>
        </a:p>
      </dgm:t>
    </dgm:pt>
    <dgm:pt modelId="{BD3BC3FC-42A6-44CE-8307-ED4CC1959C42}" type="parTrans" cxnId="{70C1705C-EF59-4CBE-8C25-5209FDBAF46A}">
      <dgm:prSet/>
      <dgm:spPr/>
      <dgm:t>
        <a:bodyPr/>
        <a:lstStyle/>
        <a:p>
          <a:endParaRPr lang="ru-RU"/>
        </a:p>
      </dgm:t>
    </dgm:pt>
    <dgm:pt modelId="{1EB3D56A-5805-4E04-9E12-ECC21F6A7DC2}" type="sibTrans" cxnId="{70C1705C-EF59-4CBE-8C25-5209FDBAF46A}">
      <dgm:prSet/>
      <dgm:spPr/>
      <dgm:t>
        <a:bodyPr/>
        <a:lstStyle/>
        <a:p>
          <a:endParaRPr lang="ru-RU"/>
        </a:p>
      </dgm:t>
    </dgm:pt>
    <dgm:pt modelId="{AFB14F70-2250-4F35-8CAD-0A35C90C87C0}">
      <dgm:prSet phldrT="[Текст]">
        <dgm:style>
          <a:lnRef idx="3">
            <a:schemeClr val="lt1"/>
          </a:lnRef>
          <a:fillRef idx="1">
            <a:schemeClr val="accent2"/>
          </a:fillRef>
          <a:effectRef idx="1">
            <a:schemeClr val="accent2"/>
          </a:effectRef>
          <a:fontRef idx="minor">
            <a:schemeClr val="lt1"/>
          </a:fontRef>
        </dgm:style>
      </dgm:prSet>
      <dgm:spPr/>
      <dgm:t>
        <a:bodyPr/>
        <a:lstStyle/>
        <a:p>
          <a:r>
            <a:rPr lang="ru-RU" dirty="0" smtClean="0">
              <a:latin typeface="Times New Roman" panose="02020603050405020304" pitchFamily="18" charset="0"/>
              <a:cs typeface="Times New Roman" panose="02020603050405020304" pitchFamily="18" charset="0"/>
            </a:rPr>
            <a:t>Муниципальный долг на 2023 год –0,0 тыс. руб.</a:t>
          </a:r>
          <a:endParaRPr lang="ru-RU" dirty="0">
            <a:latin typeface="Times New Roman" panose="02020603050405020304" pitchFamily="18" charset="0"/>
            <a:cs typeface="Times New Roman" panose="02020603050405020304" pitchFamily="18" charset="0"/>
          </a:endParaRPr>
        </a:p>
      </dgm:t>
    </dgm:pt>
    <dgm:pt modelId="{BBE2E96E-590B-48E4-A20E-02E86B6256BD}" type="parTrans" cxnId="{6E2BD3B2-9D25-48D7-812E-870F9BA6B4E7}">
      <dgm:prSet/>
      <dgm:spPr/>
      <dgm:t>
        <a:bodyPr/>
        <a:lstStyle/>
        <a:p>
          <a:endParaRPr lang="ru-RU"/>
        </a:p>
      </dgm:t>
    </dgm:pt>
    <dgm:pt modelId="{435C58F6-5021-47C0-A303-CBEE0E75E783}" type="sibTrans" cxnId="{6E2BD3B2-9D25-48D7-812E-870F9BA6B4E7}">
      <dgm:prSet/>
      <dgm:spPr/>
      <dgm:t>
        <a:bodyPr/>
        <a:lstStyle/>
        <a:p>
          <a:endParaRPr lang="ru-RU"/>
        </a:p>
      </dgm:t>
    </dgm:pt>
    <dgm:pt modelId="{D8D3E0D4-165D-45CA-9921-F01DAC76F93F}" type="pres">
      <dgm:prSet presAssocID="{68EF70CF-3D03-4781-9CD5-9E17AFD6425D}" presName="theList" presStyleCnt="0">
        <dgm:presLayoutVars>
          <dgm:dir/>
          <dgm:animLvl val="lvl"/>
          <dgm:resizeHandles val="exact"/>
        </dgm:presLayoutVars>
      </dgm:prSet>
      <dgm:spPr/>
      <dgm:t>
        <a:bodyPr/>
        <a:lstStyle/>
        <a:p>
          <a:endParaRPr lang="ru-RU"/>
        </a:p>
      </dgm:t>
    </dgm:pt>
    <dgm:pt modelId="{BF5C807B-9A83-45A1-9FC4-F457BEB2FE61}" type="pres">
      <dgm:prSet presAssocID="{6FE598D0-E9E8-4AF3-BAFC-037C3AEA9CAC}" presName="compNode" presStyleCnt="0"/>
      <dgm:spPr/>
      <dgm:t>
        <a:bodyPr/>
        <a:lstStyle/>
        <a:p>
          <a:endParaRPr lang="ru-RU"/>
        </a:p>
      </dgm:t>
    </dgm:pt>
    <dgm:pt modelId="{5A9CE335-52C7-4046-A16A-3F972EEEBD3B}" type="pres">
      <dgm:prSet presAssocID="{6FE598D0-E9E8-4AF3-BAFC-037C3AEA9CAC}" presName="aNode" presStyleLbl="bgShp" presStyleIdx="0" presStyleCnt="1"/>
      <dgm:spPr/>
      <dgm:t>
        <a:bodyPr/>
        <a:lstStyle/>
        <a:p>
          <a:endParaRPr lang="ru-RU"/>
        </a:p>
      </dgm:t>
    </dgm:pt>
    <dgm:pt modelId="{085351FD-0E5B-4FB0-B2A5-9296B08A4526}" type="pres">
      <dgm:prSet presAssocID="{6FE598D0-E9E8-4AF3-BAFC-037C3AEA9CAC}" presName="textNode" presStyleLbl="bgShp" presStyleIdx="0" presStyleCnt="1"/>
      <dgm:spPr/>
      <dgm:t>
        <a:bodyPr/>
        <a:lstStyle/>
        <a:p>
          <a:endParaRPr lang="ru-RU"/>
        </a:p>
      </dgm:t>
    </dgm:pt>
    <dgm:pt modelId="{F8E37D52-FAFC-4649-92D6-F03EE4BDAF86}" type="pres">
      <dgm:prSet presAssocID="{6FE598D0-E9E8-4AF3-BAFC-037C3AEA9CAC}" presName="compChildNode" presStyleCnt="0"/>
      <dgm:spPr/>
      <dgm:t>
        <a:bodyPr/>
        <a:lstStyle/>
        <a:p>
          <a:endParaRPr lang="ru-RU"/>
        </a:p>
      </dgm:t>
    </dgm:pt>
    <dgm:pt modelId="{062BF8C1-DDDD-47C6-BFD9-C301E5236C47}" type="pres">
      <dgm:prSet presAssocID="{6FE598D0-E9E8-4AF3-BAFC-037C3AEA9CAC}" presName="theInnerList" presStyleCnt="0"/>
      <dgm:spPr/>
      <dgm:t>
        <a:bodyPr/>
        <a:lstStyle/>
        <a:p>
          <a:endParaRPr lang="ru-RU"/>
        </a:p>
      </dgm:t>
    </dgm:pt>
    <dgm:pt modelId="{10EBB400-7200-4D2F-B41E-A38E191AA881}" type="pres">
      <dgm:prSet presAssocID="{F6FD1E08-BF4D-4F99-BCD8-E8BA07034D81}" presName="childNode" presStyleLbl="node1" presStyleIdx="0" presStyleCnt="5" custLinFactNeighborX="-1907" custLinFactNeighborY="-36609">
        <dgm:presLayoutVars>
          <dgm:bulletEnabled val="1"/>
        </dgm:presLayoutVars>
      </dgm:prSet>
      <dgm:spPr/>
      <dgm:t>
        <a:bodyPr/>
        <a:lstStyle/>
        <a:p>
          <a:endParaRPr lang="ru-RU"/>
        </a:p>
      </dgm:t>
    </dgm:pt>
    <dgm:pt modelId="{C2CD3AEA-F47A-49C1-9A54-B11F58C7126D}" type="pres">
      <dgm:prSet presAssocID="{F6FD1E08-BF4D-4F99-BCD8-E8BA07034D81}" presName="aSpace2" presStyleCnt="0"/>
      <dgm:spPr/>
      <dgm:t>
        <a:bodyPr/>
        <a:lstStyle/>
        <a:p>
          <a:endParaRPr lang="ru-RU"/>
        </a:p>
      </dgm:t>
    </dgm:pt>
    <dgm:pt modelId="{2C7C064C-ABED-4574-A53B-15F1661E0AF1}" type="pres">
      <dgm:prSet presAssocID="{147F5D74-A548-4A69-924C-EAC596F82D97}" presName="childNode" presStyleLbl="node1" presStyleIdx="1" presStyleCnt="5" custScaleY="192726" custLinFactNeighborX="-1907" custLinFactNeighborY="-36609">
        <dgm:presLayoutVars>
          <dgm:bulletEnabled val="1"/>
        </dgm:presLayoutVars>
      </dgm:prSet>
      <dgm:spPr/>
      <dgm:t>
        <a:bodyPr/>
        <a:lstStyle/>
        <a:p>
          <a:endParaRPr lang="ru-RU"/>
        </a:p>
      </dgm:t>
    </dgm:pt>
    <dgm:pt modelId="{1E49C154-FA7F-4F76-8F9D-CBCED1F5A5FA}" type="pres">
      <dgm:prSet presAssocID="{147F5D74-A548-4A69-924C-EAC596F82D97}" presName="aSpace2" presStyleCnt="0"/>
      <dgm:spPr/>
    </dgm:pt>
    <dgm:pt modelId="{CC2E5EAF-6D64-4A67-9D80-2914E1204377}" type="pres">
      <dgm:prSet presAssocID="{6F3F6EC3-5484-40E7-902D-A0262DCFA0D6}" presName="childNode" presStyleLbl="node1" presStyleIdx="2" presStyleCnt="5">
        <dgm:presLayoutVars>
          <dgm:bulletEnabled val="1"/>
        </dgm:presLayoutVars>
      </dgm:prSet>
      <dgm:spPr/>
      <dgm:t>
        <a:bodyPr/>
        <a:lstStyle/>
        <a:p>
          <a:endParaRPr lang="ru-RU"/>
        </a:p>
      </dgm:t>
    </dgm:pt>
    <dgm:pt modelId="{715E038E-70B4-40E5-A98C-0B1C3CCB2768}" type="pres">
      <dgm:prSet presAssocID="{6F3F6EC3-5484-40E7-902D-A0262DCFA0D6}" presName="aSpace2" presStyleCnt="0"/>
      <dgm:spPr/>
    </dgm:pt>
    <dgm:pt modelId="{07A2CE52-85CE-40AB-B508-55285FD3FE61}" type="pres">
      <dgm:prSet presAssocID="{271D427E-D41C-4490-8909-86E2B2600C60}" presName="childNode" presStyleLbl="node1" presStyleIdx="3" presStyleCnt="5">
        <dgm:presLayoutVars>
          <dgm:bulletEnabled val="1"/>
        </dgm:presLayoutVars>
      </dgm:prSet>
      <dgm:spPr/>
      <dgm:t>
        <a:bodyPr/>
        <a:lstStyle/>
        <a:p>
          <a:endParaRPr lang="ru-RU"/>
        </a:p>
      </dgm:t>
    </dgm:pt>
    <dgm:pt modelId="{76AC2632-6D29-4B35-B7D6-904ABFCC7510}" type="pres">
      <dgm:prSet presAssocID="{271D427E-D41C-4490-8909-86E2B2600C60}" presName="aSpace2" presStyleCnt="0"/>
      <dgm:spPr/>
    </dgm:pt>
    <dgm:pt modelId="{E8AC7AD0-364D-4E96-91B5-1D156C83E5D6}" type="pres">
      <dgm:prSet presAssocID="{AFB14F70-2250-4F35-8CAD-0A35C90C87C0}" presName="childNode" presStyleLbl="node1" presStyleIdx="4" presStyleCnt="5">
        <dgm:presLayoutVars>
          <dgm:bulletEnabled val="1"/>
        </dgm:presLayoutVars>
      </dgm:prSet>
      <dgm:spPr/>
      <dgm:t>
        <a:bodyPr/>
        <a:lstStyle/>
        <a:p>
          <a:endParaRPr lang="ru-RU"/>
        </a:p>
      </dgm:t>
    </dgm:pt>
  </dgm:ptLst>
  <dgm:cxnLst>
    <dgm:cxn modelId="{70C1705C-EF59-4CBE-8C25-5209FDBAF46A}" srcId="{6FE598D0-E9E8-4AF3-BAFC-037C3AEA9CAC}" destId="{147F5D74-A548-4A69-924C-EAC596F82D97}" srcOrd="1" destOrd="0" parTransId="{BD3BC3FC-42A6-44CE-8307-ED4CC1959C42}" sibTransId="{1EB3D56A-5805-4E04-9E12-ECC21F6A7DC2}"/>
    <dgm:cxn modelId="{2DE10DB4-1641-44DF-829A-F7DAE33711C2}" srcId="{6FE598D0-E9E8-4AF3-BAFC-037C3AEA9CAC}" destId="{6F3F6EC3-5484-40E7-902D-A0262DCFA0D6}" srcOrd="2" destOrd="0" parTransId="{5B7C9D66-AFB8-4BAB-95CE-37ED85AE990B}" sibTransId="{1CFEDDAA-E040-4E2E-86C8-A39A8629283A}"/>
    <dgm:cxn modelId="{83D9AC91-BCAB-4B40-812A-6B9E5544F9AE}" type="presOf" srcId="{68EF70CF-3D03-4781-9CD5-9E17AFD6425D}" destId="{D8D3E0D4-165D-45CA-9921-F01DAC76F93F}" srcOrd="0" destOrd="0" presId="urn:microsoft.com/office/officeart/2005/8/layout/lProcess2"/>
    <dgm:cxn modelId="{0F1C3DB6-906D-48E6-96AB-2D421A817F0A}" type="presOf" srcId="{6FE598D0-E9E8-4AF3-BAFC-037C3AEA9CAC}" destId="{5A9CE335-52C7-4046-A16A-3F972EEEBD3B}" srcOrd="0" destOrd="0" presId="urn:microsoft.com/office/officeart/2005/8/layout/lProcess2"/>
    <dgm:cxn modelId="{8577CB10-FA92-4D14-9896-4FB39156CE38}" srcId="{68EF70CF-3D03-4781-9CD5-9E17AFD6425D}" destId="{6FE598D0-E9E8-4AF3-BAFC-037C3AEA9CAC}" srcOrd="0" destOrd="0" parTransId="{E72C95D3-CA54-4EFD-B6E4-D64DDC67FCC8}" sibTransId="{0771171C-23A4-4D9D-B42D-E09B7D945A8E}"/>
    <dgm:cxn modelId="{038F45CE-EEA1-4F61-A333-026B385FE65F}" type="presOf" srcId="{AFB14F70-2250-4F35-8CAD-0A35C90C87C0}" destId="{E8AC7AD0-364D-4E96-91B5-1D156C83E5D6}" srcOrd="0" destOrd="0" presId="urn:microsoft.com/office/officeart/2005/8/layout/lProcess2"/>
    <dgm:cxn modelId="{3A93E6DF-F18F-4F7E-8CF1-3FE1DCC4A393}" type="presOf" srcId="{6F3F6EC3-5484-40E7-902D-A0262DCFA0D6}" destId="{CC2E5EAF-6D64-4A67-9D80-2914E1204377}" srcOrd="0" destOrd="0" presId="urn:microsoft.com/office/officeart/2005/8/layout/lProcess2"/>
    <dgm:cxn modelId="{ABB3E5B5-B580-4181-BEC1-CDB0AC24FD43}" srcId="{6FE598D0-E9E8-4AF3-BAFC-037C3AEA9CAC}" destId="{271D427E-D41C-4490-8909-86E2B2600C60}" srcOrd="3" destOrd="0" parTransId="{68A3633E-3105-4C5C-9E67-11741AC8D22B}" sibTransId="{DC60BFC5-C1AF-407A-B906-4328717E860C}"/>
    <dgm:cxn modelId="{A1586802-C277-4F39-97AE-C683E0321176}" srcId="{6FE598D0-E9E8-4AF3-BAFC-037C3AEA9CAC}" destId="{F6FD1E08-BF4D-4F99-BCD8-E8BA07034D81}" srcOrd="0" destOrd="0" parTransId="{D9D3EF10-A773-49FF-B393-F289FBBDCABF}" sibTransId="{6F19BE9D-DE23-494E-9DFB-73970C181FDC}"/>
    <dgm:cxn modelId="{DCB0B876-4003-4E81-8311-5609460E7985}" type="presOf" srcId="{271D427E-D41C-4490-8909-86E2B2600C60}" destId="{07A2CE52-85CE-40AB-B508-55285FD3FE61}" srcOrd="0" destOrd="0" presId="urn:microsoft.com/office/officeart/2005/8/layout/lProcess2"/>
    <dgm:cxn modelId="{EBC458B8-E51D-4585-A6C5-BD248763BCE7}" type="presOf" srcId="{147F5D74-A548-4A69-924C-EAC596F82D97}" destId="{2C7C064C-ABED-4574-A53B-15F1661E0AF1}" srcOrd="0" destOrd="0" presId="urn:microsoft.com/office/officeart/2005/8/layout/lProcess2"/>
    <dgm:cxn modelId="{60081B32-B6FE-4E24-A92D-C8B5ADDD37EF}" type="presOf" srcId="{6FE598D0-E9E8-4AF3-BAFC-037C3AEA9CAC}" destId="{085351FD-0E5B-4FB0-B2A5-9296B08A4526}" srcOrd="1" destOrd="0" presId="urn:microsoft.com/office/officeart/2005/8/layout/lProcess2"/>
    <dgm:cxn modelId="{6E2BD3B2-9D25-48D7-812E-870F9BA6B4E7}" srcId="{6FE598D0-E9E8-4AF3-BAFC-037C3AEA9CAC}" destId="{AFB14F70-2250-4F35-8CAD-0A35C90C87C0}" srcOrd="4" destOrd="0" parTransId="{BBE2E96E-590B-48E4-A20E-02E86B6256BD}" sibTransId="{435C58F6-5021-47C0-A303-CBEE0E75E783}"/>
    <dgm:cxn modelId="{C89F23AA-A2ED-489B-AB60-82AB5A653CB5}" type="presOf" srcId="{F6FD1E08-BF4D-4F99-BCD8-E8BA07034D81}" destId="{10EBB400-7200-4D2F-B41E-A38E191AA881}" srcOrd="0" destOrd="0" presId="urn:microsoft.com/office/officeart/2005/8/layout/lProcess2"/>
    <dgm:cxn modelId="{840F58B2-9CEF-4CD6-B843-8A22CAF9F48D}" type="presParOf" srcId="{D8D3E0D4-165D-45CA-9921-F01DAC76F93F}" destId="{BF5C807B-9A83-45A1-9FC4-F457BEB2FE61}" srcOrd="0" destOrd="0" presId="urn:microsoft.com/office/officeart/2005/8/layout/lProcess2"/>
    <dgm:cxn modelId="{D372F02D-7BE8-4803-ABD5-107D02EDC830}" type="presParOf" srcId="{BF5C807B-9A83-45A1-9FC4-F457BEB2FE61}" destId="{5A9CE335-52C7-4046-A16A-3F972EEEBD3B}" srcOrd="0" destOrd="0" presId="urn:microsoft.com/office/officeart/2005/8/layout/lProcess2"/>
    <dgm:cxn modelId="{8434EAC9-632F-43CD-B65C-3C3152C24F9C}" type="presParOf" srcId="{BF5C807B-9A83-45A1-9FC4-F457BEB2FE61}" destId="{085351FD-0E5B-4FB0-B2A5-9296B08A4526}" srcOrd="1" destOrd="0" presId="urn:microsoft.com/office/officeart/2005/8/layout/lProcess2"/>
    <dgm:cxn modelId="{EB3ADBDC-21D4-4999-B978-1C4E559B4EDA}" type="presParOf" srcId="{BF5C807B-9A83-45A1-9FC4-F457BEB2FE61}" destId="{F8E37D52-FAFC-4649-92D6-F03EE4BDAF86}" srcOrd="2" destOrd="0" presId="urn:microsoft.com/office/officeart/2005/8/layout/lProcess2"/>
    <dgm:cxn modelId="{8DBFE142-69CD-4C3A-B8CA-30400D70B4B2}" type="presParOf" srcId="{F8E37D52-FAFC-4649-92D6-F03EE4BDAF86}" destId="{062BF8C1-DDDD-47C6-BFD9-C301E5236C47}" srcOrd="0" destOrd="0" presId="urn:microsoft.com/office/officeart/2005/8/layout/lProcess2"/>
    <dgm:cxn modelId="{FA36FFF7-1B64-4B8C-AF52-649021F62B8E}" type="presParOf" srcId="{062BF8C1-DDDD-47C6-BFD9-C301E5236C47}" destId="{10EBB400-7200-4D2F-B41E-A38E191AA881}" srcOrd="0" destOrd="0" presId="urn:microsoft.com/office/officeart/2005/8/layout/lProcess2"/>
    <dgm:cxn modelId="{1DC3BFE0-1F3D-4B94-B226-1F9BD960A573}" type="presParOf" srcId="{062BF8C1-DDDD-47C6-BFD9-C301E5236C47}" destId="{C2CD3AEA-F47A-49C1-9A54-B11F58C7126D}" srcOrd="1" destOrd="0" presId="urn:microsoft.com/office/officeart/2005/8/layout/lProcess2"/>
    <dgm:cxn modelId="{7014AFA0-8FAC-437C-B7E0-37FFCFD34451}" type="presParOf" srcId="{062BF8C1-DDDD-47C6-BFD9-C301E5236C47}" destId="{2C7C064C-ABED-4574-A53B-15F1661E0AF1}" srcOrd="2" destOrd="0" presId="urn:microsoft.com/office/officeart/2005/8/layout/lProcess2"/>
    <dgm:cxn modelId="{8E7774B0-1526-442E-9837-3A8468CC72EB}" type="presParOf" srcId="{062BF8C1-DDDD-47C6-BFD9-C301E5236C47}" destId="{1E49C154-FA7F-4F76-8F9D-CBCED1F5A5FA}" srcOrd="3" destOrd="0" presId="urn:microsoft.com/office/officeart/2005/8/layout/lProcess2"/>
    <dgm:cxn modelId="{60ADD12A-D8B3-4C32-BDD1-1535F5910BBD}" type="presParOf" srcId="{062BF8C1-DDDD-47C6-BFD9-C301E5236C47}" destId="{CC2E5EAF-6D64-4A67-9D80-2914E1204377}" srcOrd="4" destOrd="0" presId="urn:microsoft.com/office/officeart/2005/8/layout/lProcess2"/>
    <dgm:cxn modelId="{7FE5D7B3-0605-41E7-B5EF-541759B0DE0D}" type="presParOf" srcId="{062BF8C1-DDDD-47C6-BFD9-C301E5236C47}" destId="{715E038E-70B4-40E5-A98C-0B1C3CCB2768}" srcOrd="5" destOrd="0" presId="urn:microsoft.com/office/officeart/2005/8/layout/lProcess2"/>
    <dgm:cxn modelId="{6FFCB07B-2F2E-4977-9BCF-3D65307D838A}" type="presParOf" srcId="{062BF8C1-DDDD-47C6-BFD9-C301E5236C47}" destId="{07A2CE52-85CE-40AB-B508-55285FD3FE61}" srcOrd="6" destOrd="0" presId="urn:microsoft.com/office/officeart/2005/8/layout/lProcess2"/>
    <dgm:cxn modelId="{149E6B61-FBA7-4CC3-9B43-C8E7E8B07856}" type="presParOf" srcId="{062BF8C1-DDDD-47C6-BFD9-C301E5236C47}" destId="{76AC2632-6D29-4B35-B7D6-904ABFCC7510}" srcOrd="7" destOrd="0" presId="urn:microsoft.com/office/officeart/2005/8/layout/lProcess2"/>
    <dgm:cxn modelId="{71D582CB-CB75-4D2F-8781-950FCA534119}" type="presParOf" srcId="{062BF8C1-DDDD-47C6-BFD9-C301E5236C47}" destId="{E8AC7AD0-364D-4E96-91B5-1D156C83E5D6}"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AD83A7-0736-4B95-95E1-1E0BBF38CF06}"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0EABE584-9E78-4E18-9864-E9592589FB91}">
      <dgm:prSet phldrT="[Текст]"/>
      <dgm:spPr>
        <a:solidFill>
          <a:schemeClr val="bg2">
            <a:lumMod val="50000"/>
          </a:schemeClr>
        </a:solidFill>
      </dgm:spPr>
      <dgm:t>
        <a:bodyPr/>
        <a:lstStyle/>
        <a:p>
          <a:r>
            <a:rPr lang="ru-RU" dirty="0" smtClean="0"/>
            <a:t>49342,0 тыс. руб.</a:t>
          </a:r>
          <a:endParaRPr lang="ru-RU" dirty="0"/>
        </a:p>
      </dgm:t>
    </dgm:pt>
    <dgm:pt modelId="{B4BEE736-55B3-4BC9-B59C-06061C708B41}" type="parTrans" cxnId="{0C13950D-8B1E-4D47-9F35-4C145430DBC9}">
      <dgm:prSet/>
      <dgm:spPr/>
      <dgm:t>
        <a:bodyPr/>
        <a:lstStyle/>
        <a:p>
          <a:endParaRPr lang="ru-RU"/>
        </a:p>
      </dgm:t>
    </dgm:pt>
    <dgm:pt modelId="{AD030B3E-D469-4E1F-A9A2-89373C81891B}" type="sibTrans" cxnId="{0C13950D-8B1E-4D47-9F35-4C145430DBC9}">
      <dgm:prSet/>
      <dgm:spPr/>
      <dgm:t>
        <a:bodyPr/>
        <a:lstStyle/>
        <a:p>
          <a:endParaRPr lang="ru-RU"/>
        </a:p>
      </dgm:t>
    </dgm:pt>
    <dgm:pt modelId="{5C4ABAD0-808E-4CDC-83FF-954AF1B3DD35}">
      <dgm:prSet phldrT="[Текст]" custT="1"/>
      <dgm:spPr>
        <a:solidFill>
          <a:schemeClr val="bg2">
            <a:lumMod val="90000"/>
            <a:alpha val="90000"/>
          </a:schemeClr>
        </a:solidFill>
      </dgm:spPr>
      <dgm:t>
        <a:bodyPr/>
        <a:lstStyle/>
        <a:p>
          <a:r>
            <a:rPr lang="ru-RU" sz="1100" dirty="0" smtClean="0">
              <a:latin typeface="Times New Roman" panose="02020603050405020304" pitchFamily="18" charset="0"/>
              <a:cs typeface="Times New Roman" panose="02020603050405020304" pitchFamily="18" charset="0"/>
            </a:rPr>
            <a:t>Налог на доходы физических лиц</a:t>
          </a:r>
          <a:endParaRPr lang="ru-RU" sz="1100" dirty="0">
            <a:latin typeface="Times New Roman" panose="02020603050405020304" pitchFamily="18" charset="0"/>
            <a:cs typeface="Times New Roman" panose="02020603050405020304" pitchFamily="18" charset="0"/>
          </a:endParaRPr>
        </a:p>
      </dgm:t>
    </dgm:pt>
    <dgm:pt modelId="{F2826EBF-C28D-4BC8-AF3E-830278B25FE2}" type="parTrans" cxnId="{B01DC443-F370-47AA-8DAB-D60E3A28E680}">
      <dgm:prSet/>
      <dgm:spPr/>
      <dgm:t>
        <a:bodyPr/>
        <a:lstStyle/>
        <a:p>
          <a:endParaRPr lang="ru-RU"/>
        </a:p>
      </dgm:t>
    </dgm:pt>
    <dgm:pt modelId="{DC6F2A29-E006-45D8-9082-E86C7FA125A5}" type="sibTrans" cxnId="{B01DC443-F370-47AA-8DAB-D60E3A28E680}">
      <dgm:prSet/>
      <dgm:spPr/>
      <dgm:t>
        <a:bodyPr/>
        <a:lstStyle/>
        <a:p>
          <a:endParaRPr lang="ru-RU"/>
        </a:p>
      </dgm:t>
    </dgm:pt>
    <dgm:pt modelId="{9CF61C31-56D0-4D4C-8E55-B48A8E002098}">
      <dgm:prSet phldrT="[Текст]">
        <dgm:style>
          <a:lnRef idx="1">
            <a:schemeClr val="accent2"/>
          </a:lnRef>
          <a:fillRef idx="3">
            <a:schemeClr val="accent2"/>
          </a:fillRef>
          <a:effectRef idx="2">
            <a:schemeClr val="accent2"/>
          </a:effectRef>
          <a:fontRef idx="minor">
            <a:schemeClr val="lt1"/>
          </a:fontRef>
        </dgm:style>
      </dgm:prSet>
      <dgm:spPr/>
      <dgm:t>
        <a:bodyPr/>
        <a:lstStyle/>
        <a:p>
          <a:r>
            <a:rPr lang="ru-RU" dirty="0" smtClean="0"/>
            <a:t>5408,14 тыс. </a:t>
          </a:r>
          <a:r>
            <a:rPr lang="ru-RU" dirty="0" smtClean="0">
              <a:latin typeface="Times New Roman" panose="02020603050405020304" pitchFamily="18" charset="0"/>
              <a:cs typeface="Times New Roman" panose="02020603050405020304" pitchFamily="18" charset="0"/>
            </a:rPr>
            <a:t>руб</a:t>
          </a:r>
          <a:r>
            <a:rPr lang="ru-RU" dirty="0" smtClean="0"/>
            <a:t>.</a:t>
          </a:r>
          <a:endParaRPr lang="ru-RU" dirty="0"/>
        </a:p>
      </dgm:t>
    </dgm:pt>
    <dgm:pt modelId="{4FEC084E-7A2E-42DC-9A53-843DBF3FE40F}" type="parTrans" cxnId="{8E2138E8-8117-4126-B6DA-39661E74F3D8}">
      <dgm:prSet/>
      <dgm:spPr/>
      <dgm:t>
        <a:bodyPr/>
        <a:lstStyle/>
        <a:p>
          <a:endParaRPr lang="ru-RU"/>
        </a:p>
      </dgm:t>
    </dgm:pt>
    <dgm:pt modelId="{F164B548-2076-4A66-9579-8D9F7F00CAEB}" type="sibTrans" cxnId="{8E2138E8-8117-4126-B6DA-39661E74F3D8}">
      <dgm:prSet/>
      <dgm:spPr/>
      <dgm:t>
        <a:bodyPr/>
        <a:lstStyle/>
        <a:p>
          <a:endParaRPr lang="ru-RU"/>
        </a:p>
      </dgm:t>
    </dgm:pt>
    <dgm:pt modelId="{28C85ADC-4466-47D2-B580-778124D72CC7}">
      <dgm:prSet phldrT="[Текст]" custT="1"/>
      <dgm:spPr>
        <a:solidFill>
          <a:schemeClr val="tx2">
            <a:lumMod val="40000"/>
            <a:lumOff val="60000"/>
            <a:alpha val="90000"/>
          </a:schemeClr>
        </a:solidFill>
      </dgm:spPr>
      <dgm:t>
        <a:bodyPr/>
        <a:lstStyle/>
        <a:p>
          <a:r>
            <a:rPr lang="ru-RU" sz="1100" dirty="0" smtClean="0">
              <a:latin typeface="Times New Roman" panose="02020603050405020304" pitchFamily="18" charset="0"/>
              <a:cs typeface="Times New Roman" panose="02020603050405020304" pitchFamily="18" charset="0"/>
            </a:rPr>
            <a:t>Акцизы по подакцизным товарам</a:t>
          </a:r>
          <a:endParaRPr lang="ru-RU" sz="1100" dirty="0">
            <a:latin typeface="Times New Roman" panose="02020603050405020304" pitchFamily="18" charset="0"/>
            <a:cs typeface="Times New Roman" panose="02020603050405020304" pitchFamily="18" charset="0"/>
          </a:endParaRPr>
        </a:p>
      </dgm:t>
    </dgm:pt>
    <dgm:pt modelId="{6D24C344-335A-4464-AF07-57CCEFC5FA1B}" type="parTrans" cxnId="{63317AF9-8D9D-4119-A0C5-61520EBE147B}">
      <dgm:prSet/>
      <dgm:spPr/>
      <dgm:t>
        <a:bodyPr/>
        <a:lstStyle/>
        <a:p>
          <a:endParaRPr lang="ru-RU"/>
        </a:p>
      </dgm:t>
    </dgm:pt>
    <dgm:pt modelId="{0C3FA322-356F-498E-83F6-FB65542EDA45}" type="sibTrans" cxnId="{63317AF9-8D9D-4119-A0C5-61520EBE147B}">
      <dgm:prSet/>
      <dgm:spPr/>
      <dgm:t>
        <a:bodyPr/>
        <a:lstStyle/>
        <a:p>
          <a:endParaRPr lang="ru-RU"/>
        </a:p>
      </dgm:t>
    </dgm:pt>
    <dgm:pt modelId="{4E032633-256F-4C4B-857D-2FA1CF5DEC3B}">
      <dgm:prSet phldrT="[Текст]">
        <dgm:style>
          <a:lnRef idx="3">
            <a:schemeClr val="lt1"/>
          </a:lnRef>
          <a:fillRef idx="1">
            <a:schemeClr val="accent2"/>
          </a:fillRef>
          <a:effectRef idx="1">
            <a:schemeClr val="accent2"/>
          </a:effectRef>
          <a:fontRef idx="minor">
            <a:schemeClr val="lt1"/>
          </a:fontRef>
        </dgm:style>
      </dgm:prSet>
      <dgm:spPr/>
      <dgm:t>
        <a:bodyPr/>
        <a:lstStyle/>
        <a:p>
          <a:r>
            <a:rPr lang="ru-RU" dirty="0" smtClean="0"/>
            <a:t>1260,0</a:t>
          </a:r>
        </a:p>
        <a:p>
          <a:r>
            <a:rPr lang="ru-RU" dirty="0" smtClean="0"/>
            <a:t>тыс. руб.</a:t>
          </a:r>
          <a:endParaRPr lang="ru-RU" dirty="0"/>
        </a:p>
      </dgm:t>
    </dgm:pt>
    <dgm:pt modelId="{93A529EC-8683-411C-8E82-BA963DA2F36B}" type="parTrans" cxnId="{87E2F9A6-EAF8-48EE-9A10-4ABFD4BF8177}">
      <dgm:prSet/>
      <dgm:spPr/>
      <dgm:t>
        <a:bodyPr/>
        <a:lstStyle/>
        <a:p>
          <a:endParaRPr lang="ru-RU"/>
        </a:p>
      </dgm:t>
    </dgm:pt>
    <dgm:pt modelId="{A33C9121-F060-47A5-8ABD-E16924446851}" type="sibTrans" cxnId="{87E2F9A6-EAF8-48EE-9A10-4ABFD4BF8177}">
      <dgm:prSet/>
      <dgm:spPr/>
      <dgm:t>
        <a:bodyPr/>
        <a:lstStyle/>
        <a:p>
          <a:endParaRPr lang="ru-RU"/>
        </a:p>
      </dgm:t>
    </dgm:pt>
    <dgm:pt modelId="{96EC730E-89F3-44B5-95CE-14745937E20C}">
      <dgm:prSet phldrT="[Текст]" custT="1">
        <dgm:style>
          <a:lnRef idx="1">
            <a:schemeClr val="accent3"/>
          </a:lnRef>
          <a:fillRef idx="3">
            <a:schemeClr val="accent3"/>
          </a:fillRef>
          <a:effectRef idx="2">
            <a:schemeClr val="accent3"/>
          </a:effectRef>
          <a:fontRef idx="minor">
            <a:schemeClr val="lt1"/>
          </a:fontRef>
        </dgm:style>
      </dgm:prSet>
      <dgm:spPr/>
      <dgm:t>
        <a:bodyPr/>
        <a:lstStyle/>
        <a:p>
          <a:r>
            <a:rPr lang="ru-RU" sz="1100" dirty="0" smtClean="0">
              <a:latin typeface="Times New Roman" panose="02020603050405020304" pitchFamily="18" charset="0"/>
              <a:cs typeface="Times New Roman" panose="02020603050405020304" pitchFamily="18" charset="0"/>
            </a:rPr>
            <a:t>Государственная пошлина</a:t>
          </a:r>
          <a:endParaRPr lang="ru-RU" sz="1100" dirty="0">
            <a:latin typeface="Times New Roman" panose="02020603050405020304" pitchFamily="18" charset="0"/>
            <a:cs typeface="Times New Roman" panose="02020603050405020304" pitchFamily="18" charset="0"/>
          </a:endParaRPr>
        </a:p>
      </dgm:t>
    </dgm:pt>
    <dgm:pt modelId="{A3A0FD13-1227-438C-BBE7-78392564A5A2}" type="parTrans" cxnId="{CF9E1753-38B9-4BAA-BC1D-7803BC73EDAD}">
      <dgm:prSet/>
      <dgm:spPr/>
      <dgm:t>
        <a:bodyPr/>
        <a:lstStyle/>
        <a:p>
          <a:endParaRPr lang="ru-RU"/>
        </a:p>
      </dgm:t>
    </dgm:pt>
    <dgm:pt modelId="{6B5DB44E-C761-4BC2-B26E-853BB8744682}" type="sibTrans" cxnId="{CF9E1753-38B9-4BAA-BC1D-7803BC73EDAD}">
      <dgm:prSet/>
      <dgm:spPr/>
      <dgm:t>
        <a:bodyPr/>
        <a:lstStyle/>
        <a:p>
          <a:endParaRPr lang="ru-RU"/>
        </a:p>
      </dgm:t>
    </dgm:pt>
    <dgm:pt modelId="{5B4D6A96-F1A1-4B9C-A0CE-D3A0A6FF9E02}">
      <dgm:prSet phldrT="[Текст]"/>
      <dgm:spPr>
        <a:solidFill>
          <a:srgbClr val="FF9900"/>
        </a:solidFill>
      </dgm:spPr>
      <dgm:t>
        <a:bodyPr/>
        <a:lstStyle/>
        <a:p>
          <a:r>
            <a:rPr lang="ru-RU" dirty="0" smtClean="0"/>
            <a:t>15524,0 тыс. руб.</a:t>
          </a:r>
          <a:endParaRPr lang="ru-RU" dirty="0"/>
        </a:p>
      </dgm:t>
    </dgm:pt>
    <dgm:pt modelId="{DB2DD333-E325-48ED-B03E-E218EA623C38}" type="parTrans" cxnId="{4A04375E-EB6C-4925-A54F-208ED0BFB105}">
      <dgm:prSet/>
      <dgm:spPr/>
      <dgm:t>
        <a:bodyPr/>
        <a:lstStyle/>
        <a:p>
          <a:endParaRPr lang="ru-RU"/>
        </a:p>
      </dgm:t>
    </dgm:pt>
    <dgm:pt modelId="{1B634DB4-4D41-4336-B311-6553A57B414A}" type="sibTrans" cxnId="{4A04375E-EB6C-4925-A54F-208ED0BFB105}">
      <dgm:prSet/>
      <dgm:spPr/>
      <dgm:t>
        <a:bodyPr/>
        <a:lstStyle/>
        <a:p>
          <a:endParaRPr lang="ru-RU"/>
        </a:p>
      </dgm:t>
    </dgm:pt>
    <dgm:pt modelId="{BC4D2ACD-E11D-413E-8D8C-FCF07CDB54EB}">
      <dgm:prSet phldrT="[Текст]" custT="1"/>
      <dgm:spPr>
        <a:solidFill>
          <a:schemeClr val="accent5">
            <a:lumMod val="60000"/>
            <a:lumOff val="40000"/>
            <a:alpha val="90000"/>
          </a:schemeClr>
        </a:solidFill>
      </dgm:spPr>
      <dgm:t>
        <a:bodyPr/>
        <a:lstStyle/>
        <a:p>
          <a:r>
            <a:rPr lang="ru-RU" sz="1100" dirty="0" smtClean="0">
              <a:latin typeface="Times New Roman" panose="02020603050405020304" pitchFamily="18" charset="0"/>
              <a:cs typeface="Times New Roman" panose="02020603050405020304" pitchFamily="18" charset="0"/>
            </a:rPr>
            <a:t>Налоги на совокупный доход</a:t>
          </a:r>
          <a:endParaRPr lang="ru-RU" sz="1100" dirty="0">
            <a:latin typeface="Times New Roman" panose="02020603050405020304" pitchFamily="18" charset="0"/>
            <a:cs typeface="Times New Roman" panose="02020603050405020304" pitchFamily="18" charset="0"/>
          </a:endParaRPr>
        </a:p>
      </dgm:t>
    </dgm:pt>
    <dgm:pt modelId="{1DD281FF-4B9A-415E-9341-9382349E3457}" type="parTrans" cxnId="{D06BFF0E-5DF1-4EF1-AFA9-E952E8C69754}">
      <dgm:prSet/>
      <dgm:spPr/>
      <dgm:t>
        <a:bodyPr/>
        <a:lstStyle/>
        <a:p>
          <a:endParaRPr lang="ru-RU"/>
        </a:p>
      </dgm:t>
    </dgm:pt>
    <dgm:pt modelId="{AF1687E8-62E5-4743-841C-442E09E37E26}" type="sibTrans" cxnId="{D06BFF0E-5DF1-4EF1-AFA9-E952E8C69754}">
      <dgm:prSet/>
      <dgm:spPr/>
      <dgm:t>
        <a:bodyPr/>
        <a:lstStyle/>
        <a:p>
          <a:endParaRPr lang="ru-RU"/>
        </a:p>
      </dgm:t>
    </dgm:pt>
    <dgm:pt modelId="{8AB89983-0097-4064-A01D-A96B072D10D0}" type="pres">
      <dgm:prSet presAssocID="{29AD83A7-0736-4B95-95E1-1E0BBF38CF06}" presName="Name0" presStyleCnt="0">
        <dgm:presLayoutVars>
          <dgm:dir/>
          <dgm:animLvl val="lvl"/>
          <dgm:resizeHandles val="exact"/>
        </dgm:presLayoutVars>
      </dgm:prSet>
      <dgm:spPr/>
      <dgm:t>
        <a:bodyPr/>
        <a:lstStyle/>
        <a:p>
          <a:endParaRPr lang="ru-RU"/>
        </a:p>
      </dgm:t>
    </dgm:pt>
    <dgm:pt modelId="{4730693C-802F-42C0-8BA9-CEA9B91036F5}" type="pres">
      <dgm:prSet presAssocID="{0EABE584-9E78-4E18-9864-E9592589FB91}" presName="linNode" presStyleCnt="0"/>
      <dgm:spPr/>
    </dgm:pt>
    <dgm:pt modelId="{F7F8F642-8586-4E0B-9704-421F74964D04}" type="pres">
      <dgm:prSet presAssocID="{0EABE584-9E78-4E18-9864-E9592589FB91}" presName="parentText" presStyleLbl="node1" presStyleIdx="0" presStyleCnt="4">
        <dgm:presLayoutVars>
          <dgm:chMax val="1"/>
          <dgm:bulletEnabled val="1"/>
        </dgm:presLayoutVars>
      </dgm:prSet>
      <dgm:spPr/>
      <dgm:t>
        <a:bodyPr/>
        <a:lstStyle/>
        <a:p>
          <a:endParaRPr lang="ru-RU"/>
        </a:p>
      </dgm:t>
    </dgm:pt>
    <dgm:pt modelId="{22666B74-BAC6-48FB-A69E-77EFDF7A56F7}" type="pres">
      <dgm:prSet presAssocID="{0EABE584-9E78-4E18-9864-E9592589FB91}" presName="descendantText" presStyleLbl="alignAccFollowNode1" presStyleIdx="0" presStyleCnt="4" custLinFactNeighborX="-927" custLinFactNeighborY="-686">
        <dgm:presLayoutVars>
          <dgm:bulletEnabled val="1"/>
        </dgm:presLayoutVars>
      </dgm:prSet>
      <dgm:spPr/>
      <dgm:t>
        <a:bodyPr/>
        <a:lstStyle/>
        <a:p>
          <a:endParaRPr lang="ru-RU"/>
        </a:p>
      </dgm:t>
    </dgm:pt>
    <dgm:pt modelId="{0E880166-B4C9-4822-80B4-8F44633A2AB5}" type="pres">
      <dgm:prSet presAssocID="{AD030B3E-D469-4E1F-A9A2-89373C81891B}" presName="sp" presStyleCnt="0"/>
      <dgm:spPr/>
    </dgm:pt>
    <dgm:pt modelId="{D3EBD3A9-8A02-44CD-9367-8806DFC72F74}" type="pres">
      <dgm:prSet presAssocID="{9CF61C31-56D0-4D4C-8E55-B48A8E002098}" presName="linNode" presStyleCnt="0"/>
      <dgm:spPr/>
    </dgm:pt>
    <dgm:pt modelId="{28FC7E3D-4632-4CC7-8C4F-2DADF80FD840}" type="pres">
      <dgm:prSet presAssocID="{9CF61C31-56D0-4D4C-8E55-B48A8E002098}" presName="parentText" presStyleLbl="node1" presStyleIdx="1" presStyleCnt="4">
        <dgm:presLayoutVars>
          <dgm:chMax val="1"/>
          <dgm:bulletEnabled val="1"/>
        </dgm:presLayoutVars>
      </dgm:prSet>
      <dgm:spPr/>
      <dgm:t>
        <a:bodyPr/>
        <a:lstStyle/>
        <a:p>
          <a:endParaRPr lang="ru-RU"/>
        </a:p>
      </dgm:t>
    </dgm:pt>
    <dgm:pt modelId="{0FA0A811-7BD1-4C63-9842-B69D2F4EB9E0}" type="pres">
      <dgm:prSet presAssocID="{9CF61C31-56D0-4D4C-8E55-B48A8E002098}" presName="descendantText" presStyleLbl="alignAccFollowNode1" presStyleIdx="1" presStyleCnt="4">
        <dgm:presLayoutVars>
          <dgm:bulletEnabled val="1"/>
        </dgm:presLayoutVars>
      </dgm:prSet>
      <dgm:spPr/>
      <dgm:t>
        <a:bodyPr/>
        <a:lstStyle/>
        <a:p>
          <a:endParaRPr lang="ru-RU"/>
        </a:p>
      </dgm:t>
    </dgm:pt>
    <dgm:pt modelId="{4FE7778A-0DC7-482A-B5A5-7B6D19F585D3}" type="pres">
      <dgm:prSet presAssocID="{F164B548-2076-4A66-9579-8D9F7F00CAEB}" presName="sp" presStyleCnt="0"/>
      <dgm:spPr/>
    </dgm:pt>
    <dgm:pt modelId="{E94364DA-5160-4CD5-B71D-1802302C4C81}" type="pres">
      <dgm:prSet presAssocID="{4E032633-256F-4C4B-857D-2FA1CF5DEC3B}" presName="linNode" presStyleCnt="0"/>
      <dgm:spPr/>
    </dgm:pt>
    <dgm:pt modelId="{470122CE-4ADC-4BBD-9F23-938B7946A2A2}" type="pres">
      <dgm:prSet presAssocID="{4E032633-256F-4C4B-857D-2FA1CF5DEC3B}" presName="parentText" presStyleLbl="node1" presStyleIdx="2" presStyleCnt="4">
        <dgm:presLayoutVars>
          <dgm:chMax val="1"/>
          <dgm:bulletEnabled val="1"/>
        </dgm:presLayoutVars>
      </dgm:prSet>
      <dgm:spPr/>
      <dgm:t>
        <a:bodyPr/>
        <a:lstStyle/>
        <a:p>
          <a:endParaRPr lang="ru-RU"/>
        </a:p>
      </dgm:t>
    </dgm:pt>
    <dgm:pt modelId="{4B27C8F0-9F88-4D19-94DE-988747E374A0}" type="pres">
      <dgm:prSet presAssocID="{4E032633-256F-4C4B-857D-2FA1CF5DEC3B}" presName="descendantText" presStyleLbl="alignAccFollowNode1" presStyleIdx="2" presStyleCnt="4">
        <dgm:presLayoutVars>
          <dgm:bulletEnabled val="1"/>
        </dgm:presLayoutVars>
      </dgm:prSet>
      <dgm:spPr/>
      <dgm:t>
        <a:bodyPr/>
        <a:lstStyle/>
        <a:p>
          <a:endParaRPr lang="ru-RU"/>
        </a:p>
      </dgm:t>
    </dgm:pt>
    <dgm:pt modelId="{D2CF6D51-A2DB-418F-AA1A-F1F415347F7C}" type="pres">
      <dgm:prSet presAssocID="{A33C9121-F060-47A5-8ABD-E16924446851}" presName="sp" presStyleCnt="0"/>
      <dgm:spPr/>
    </dgm:pt>
    <dgm:pt modelId="{6268B943-58B1-4950-ABC4-2BCE4059A3D4}" type="pres">
      <dgm:prSet presAssocID="{5B4D6A96-F1A1-4B9C-A0CE-D3A0A6FF9E02}" presName="linNode" presStyleCnt="0"/>
      <dgm:spPr/>
    </dgm:pt>
    <dgm:pt modelId="{00F96E50-F615-478F-AD51-1BDBC3698A2D}" type="pres">
      <dgm:prSet presAssocID="{5B4D6A96-F1A1-4B9C-A0CE-D3A0A6FF9E02}" presName="parentText" presStyleLbl="node1" presStyleIdx="3" presStyleCnt="4">
        <dgm:presLayoutVars>
          <dgm:chMax val="1"/>
          <dgm:bulletEnabled val="1"/>
        </dgm:presLayoutVars>
      </dgm:prSet>
      <dgm:spPr/>
      <dgm:t>
        <a:bodyPr/>
        <a:lstStyle/>
        <a:p>
          <a:endParaRPr lang="ru-RU"/>
        </a:p>
      </dgm:t>
    </dgm:pt>
    <dgm:pt modelId="{5EC4AC27-69A7-40F9-9503-19A07FF35F78}" type="pres">
      <dgm:prSet presAssocID="{5B4D6A96-F1A1-4B9C-A0CE-D3A0A6FF9E02}" presName="descendantText" presStyleLbl="alignAccFollowNode1" presStyleIdx="3" presStyleCnt="4">
        <dgm:presLayoutVars>
          <dgm:bulletEnabled val="1"/>
        </dgm:presLayoutVars>
      </dgm:prSet>
      <dgm:spPr/>
      <dgm:t>
        <a:bodyPr/>
        <a:lstStyle/>
        <a:p>
          <a:endParaRPr lang="ru-RU"/>
        </a:p>
      </dgm:t>
    </dgm:pt>
  </dgm:ptLst>
  <dgm:cxnLst>
    <dgm:cxn modelId="{CF9E1753-38B9-4BAA-BC1D-7803BC73EDAD}" srcId="{4E032633-256F-4C4B-857D-2FA1CF5DEC3B}" destId="{96EC730E-89F3-44B5-95CE-14745937E20C}" srcOrd="0" destOrd="0" parTransId="{A3A0FD13-1227-438C-BBE7-78392564A5A2}" sibTransId="{6B5DB44E-C761-4BC2-B26E-853BB8744682}"/>
    <dgm:cxn modelId="{E06FBE3A-C19B-4A27-A3C8-60A69DF58AFD}" type="presOf" srcId="{29AD83A7-0736-4B95-95E1-1E0BBF38CF06}" destId="{8AB89983-0097-4064-A01D-A96B072D10D0}" srcOrd="0" destOrd="0" presId="urn:microsoft.com/office/officeart/2005/8/layout/vList5"/>
    <dgm:cxn modelId="{6EEFC59A-C4EE-4B7B-80C4-2B46A3F77B71}" type="presOf" srcId="{BC4D2ACD-E11D-413E-8D8C-FCF07CDB54EB}" destId="{5EC4AC27-69A7-40F9-9503-19A07FF35F78}" srcOrd="0" destOrd="0" presId="urn:microsoft.com/office/officeart/2005/8/layout/vList5"/>
    <dgm:cxn modelId="{87E2F9A6-EAF8-48EE-9A10-4ABFD4BF8177}" srcId="{29AD83A7-0736-4B95-95E1-1E0BBF38CF06}" destId="{4E032633-256F-4C4B-857D-2FA1CF5DEC3B}" srcOrd="2" destOrd="0" parTransId="{93A529EC-8683-411C-8E82-BA963DA2F36B}" sibTransId="{A33C9121-F060-47A5-8ABD-E16924446851}"/>
    <dgm:cxn modelId="{4A04375E-EB6C-4925-A54F-208ED0BFB105}" srcId="{29AD83A7-0736-4B95-95E1-1E0BBF38CF06}" destId="{5B4D6A96-F1A1-4B9C-A0CE-D3A0A6FF9E02}" srcOrd="3" destOrd="0" parTransId="{DB2DD333-E325-48ED-B03E-E218EA623C38}" sibTransId="{1B634DB4-4D41-4336-B311-6553A57B414A}"/>
    <dgm:cxn modelId="{63317AF9-8D9D-4119-A0C5-61520EBE147B}" srcId="{9CF61C31-56D0-4D4C-8E55-B48A8E002098}" destId="{28C85ADC-4466-47D2-B580-778124D72CC7}" srcOrd="0" destOrd="0" parTransId="{6D24C344-335A-4464-AF07-57CCEFC5FA1B}" sibTransId="{0C3FA322-356F-498E-83F6-FB65542EDA45}"/>
    <dgm:cxn modelId="{9A06719C-3FE5-429F-BD4A-07B55EC2E847}" type="presOf" srcId="{96EC730E-89F3-44B5-95CE-14745937E20C}" destId="{4B27C8F0-9F88-4D19-94DE-988747E374A0}" srcOrd="0" destOrd="0" presId="urn:microsoft.com/office/officeart/2005/8/layout/vList5"/>
    <dgm:cxn modelId="{B01DC443-F370-47AA-8DAB-D60E3A28E680}" srcId="{0EABE584-9E78-4E18-9864-E9592589FB91}" destId="{5C4ABAD0-808E-4CDC-83FF-954AF1B3DD35}" srcOrd="0" destOrd="0" parTransId="{F2826EBF-C28D-4BC8-AF3E-830278B25FE2}" sibTransId="{DC6F2A29-E006-45D8-9082-E86C7FA125A5}"/>
    <dgm:cxn modelId="{A19D154B-30F6-4E0B-B526-E456566881CD}" type="presOf" srcId="{0EABE584-9E78-4E18-9864-E9592589FB91}" destId="{F7F8F642-8586-4E0B-9704-421F74964D04}" srcOrd="0" destOrd="0" presId="urn:microsoft.com/office/officeart/2005/8/layout/vList5"/>
    <dgm:cxn modelId="{8E2138E8-8117-4126-B6DA-39661E74F3D8}" srcId="{29AD83A7-0736-4B95-95E1-1E0BBF38CF06}" destId="{9CF61C31-56D0-4D4C-8E55-B48A8E002098}" srcOrd="1" destOrd="0" parTransId="{4FEC084E-7A2E-42DC-9A53-843DBF3FE40F}" sibTransId="{F164B548-2076-4A66-9579-8D9F7F00CAEB}"/>
    <dgm:cxn modelId="{C591559C-9FFA-4BF4-A155-555CCFE3BF88}" type="presOf" srcId="{5B4D6A96-F1A1-4B9C-A0CE-D3A0A6FF9E02}" destId="{00F96E50-F615-478F-AD51-1BDBC3698A2D}" srcOrd="0" destOrd="0" presId="urn:microsoft.com/office/officeart/2005/8/layout/vList5"/>
    <dgm:cxn modelId="{8205FCB0-7792-4596-8078-0B4E69C0D4AF}" type="presOf" srcId="{4E032633-256F-4C4B-857D-2FA1CF5DEC3B}" destId="{470122CE-4ADC-4BBD-9F23-938B7946A2A2}" srcOrd="0" destOrd="0" presId="urn:microsoft.com/office/officeart/2005/8/layout/vList5"/>
    <dgm:cxn modelId="{D06BFF0E-5DF1-4EF1-AFA9-E952E8C69754}" srcId="{5B4D6A96-F1A1-4B9C-A0CE-D3A0A6FF9E02}" destId="{BC4D2ACD-E11D-413E-8D8C-FCF07CDB54EB}" srcOrd="0" destOrd="0" parTransId="{1DD281FF-4B9A-415E-9341-9382349E3457}" sibTransId="{AF1687E8-62E5-4743-841C-442E09E37E26}"/>
    <dgm:cxn modelId="{C54A8F34-95CF-4092-AAE3-5156314402AA}" type="presOf" srcId="{9CF61C31-56D0-4D4C-8E55-B48A8E002098}" destId="{28FC7E3D-4632-4CC7-8C4F-2DADF80FD840}" srcOrd="0" destOrd="0" presId="urn:microsoft.com/office/officeart/2005/8/layout/vList5"/>
    <dgm:cxn modelId="{15A3C97E-8E91-48C3-89EE-E8C60A1B309F}" type="presOf" srcId="{28C85ADC-4466-47D2-B580-778124D72CC7}" destId="{0FA0A811-7BD1-4C63-9842-B69D2F4EB9E0}" srcOrd="0" destOrd="0" presId="urn:microsoft.com/office/officeart/2005/8/layout/vList5"/>
    <dgm:cxn modelId="{0C13950D-8B1E-4D47-9F35-4C145430DBC9}" srcId="{29AD83A7-0736-4B95-95E1-1E0BBF38CF06}" destId="{0EABE584-9E78-4E18-9864-E9592589FB91}" srcOrd="0" destOrd="0" parTransId="{B4BEE736-55B3-4BC9-B59C-06061C708B41}" sibTransId="{AD030B3E-D469-4E1F-A9A2-89373C81891B}"/>
    <dgm:cxn modelId="{D16E0B05-BA39-4870-A099-0CD70F33AC17}" type="presOf" srcId="{5C4ABAD0-808E-4CDC-83FF-954AF1B3DD35}" destId="{22666B74-BAC6-48FB-A69E-77EFDF7A56F7}" srcOrd="0" destOrd="0" presId="urn:microsoft.com/office/officeart/2005/8/layout/vList5"/>
    <dgm:cxn modelId="{D52FB382-B9A1-4C60-A3A3-AB3FD4F5F3AB}" type="presParOf" srcId="{8AB89983-0097-4064-A01D-A96B072D10D0}" destId="{4730693C-802F-42C0-8BA9-CEA9B91036F5}" srcOrd="0" destOrd="0" presId="urn:microsoft.com/office/officeart/2005/8/layout/vList5"/>
    <dgm:cxn modelId="{0B73B797-56F6-49E4-BBC8-A0F87A618D55}" type="presParOf" srcId="{4730693C-802F-42C0-8BA9-CEA9B91036F5}" destId="{F7F8F642-8586-4E0B-9704-421F74964D04}" srcOrd="0" destOrd="0" presId="urn:microsoft.com/office/officeart/2005/8/layout/vList5"/>
    <dgm:cxn modelId="{B3160230-E7F1-4661-AF7D-5564E9F49FF7}" type="presParOf" srcId="{4730693C-802F-42C0-8BA9-CEA9B91036F5}" destId="{22666B74-BAC6-48FB-A69E-77EFDF7A56F7}" srcOrd="1" destOrd="0" presId="urn:microsoft.com/office/officeart/2005/8/layout/vList5"/>
    <dgm:cxn modelId="{8095FF5A-CF64-4991-85BF-49E01AFFEE6C}" type="presParOf" srcId="{8AB89983-0097-4064-A01D-A96B072D10D0}" destId="{0E880166-B4C9-4822-80B4-8F44633A2AB5}" srcOrd="1" destOrd="0" presId="urn:microsoft.com/office/officeart/2005/8/layout/vList5"/>
    <dgm:cxn modelId="{EFACFDD6-8884-4053-BC48-6E958254A355}" type="presParOf" srcId="{8AB89983-0097-4064-A01D-A96B072D10D0}" destId="{D3EBD3A9-8A02-44CD-9367-8806DFC72F74}" srcOrd="2" destOrd="0" presId="urn:microsoft.com/office/officeart/2005/8/layout/vList5"/>
    <dgm:cxn modelId="{D32AD3C9-0512-4AA0-9546-962185EA79AE}" type="presParOf" srcId="{D3EBD3A9-8A02-44CD-9367-8806DFC72F74}" destId="{28FC7E3D-4632-4CC7-8C4F-2DADF80FD840}" srcOrd="0" destOrd="0" presId="urn:microsoft.com/office/officeart/2005/8/layout/vList5"/>
    <dgm:cxn modelId="{4E10E3FD-5F68-4481-82EC-21DF3714F40F}" type="presParOf" srcId="{D3EBD3A9-8A02-44CD-9367-8806DFC72F74}" destId="{0FA0A811-7BD1-4C63-9842-B69D2F4EB9E0}" srcOrd="1" destOrd="0" presId="urn:microsoft.com/office/officeart/2005/8/layout/vList5"/>
    <dgm:cxn modelId="{C3E9BDDB-5725-47E8-AF4E-EFB20A6765E9}" type="presParOf" srcId="{8AB89983-0097-4064-A01D-A96B072D10D0}" destId="{4FE7778A-0DC7-482A-B5A5-7B6D19F585D3}" srcOrd="3" destOrd="0" presId="urn:microsoft.com/office/officeart/2005/8/layout/vList5"/>
    <dgm:cxn modelId="{FAA6AB95-B984-4F9F-9DA9-3245FF5C5D42}" type="presParOf" srcId="{8AB89983-0097-4064-A01D-A96B072D10D0}" destId="{E94364DA-5160-4CD5-B71D-1802302C4C81}" srcOrd="4" destOrd="0" presId="urn:microsoft.com/office/officeart/2005/8/layout/vList5"/>
    <dgm:cxn modelId="{902B595E-BDC5-44C6-BBD4-8DE66B45A82B}" type="presParOf" srcId="{E94364DA-5160-4CD5-B71D-1802302C4C81}" destId="{470122CE-4ADC-4BBD-9F23-938B7946A2A2}" srcOrd="0" destOrd="0" presId="urn:microsoft.com/office/officeart/2005/8/layout/vList5"/>
    <dgm:cxn modelId="{63469916-3E17-4812-9535-D482BC4C57AD}" type="presParOf" srcId="{E94364DA-5160-4CD5-B71D-1802302C4C81}" destId="{4B27C8F0-9F88-4D19-94DE-988747E374A0}" srcOrd="1" destOrd="0" presId="urn:microsoft.com/office/officeart/2005/8/layout/vList5"/>
    <dgm:cxn modelId="{0AA033E7-5DD9-43A8-A016-BEEB7D333FCD}" type="presParOf" srcId="{8AB89983-0097-4064-A01D-A96B072D10D0}" destId="{D2CF6D51-A2DB-418F-AA1A-F1F415347F7C}" srcOrd="5" destOrd="0" presId="urn:microsoft.com/office/officeart/2005/8/layout/vList5"/>
    <dgm:cxn modelId="{5AFD2EBC-C085-4462-8EFD-CDE590541340}" type="presParOf" srcId="{8AB89983-0097-4064-A01D-A96B072D10D0}" destId="{6268B943-58B1-4950-ABC4-2BCE4059A3D4}" srcOrd="6" destOrd="0" presId="urn:microsoft.com/office/officeart/2005/8/layout/vList5"/>
    <dgm:cxn modelId="{10308B60-7E38-4B39-BCF3-8147E2DAE6D1}" type="presParOf" srcId="{6268B943-58B1-4950-ABC4-2BCE4059A3D4}" destId="{00F96E50-F615-478F-AD51-1BDBC3698A2D}" srcOrd="0" destOrd="0" presId="urn:microsoft.com/office/officeart/2005/8/layout/vList5"/>
    <dgm:cxn modelId="{5848CDB4-3792-47BC-B7E3-EA39B116F3C1}" type="presParOf" srcId="{6268B943-58B1-4950-ABC4-2BCE4059A3D4}" destId="{5EC4AC27-69A7-40F9-9503-19A07FF35F78}"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AD83A7-0736-4B95-95E1-1E0BBF38CF06}"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0EABE584-9E78-4E18-9864-E9592589FB91}">
      <dgm:prSet phldrT="[Текст]"/>
      <dgm:spPr>
        <a:solidFill>
          <a:schemeClr val="bg2">
            <a:lumMod val="50000"/>
          </a:schemeClr>
        </a:solidFill>
      </dgm:spPr>
      <dgm:t>
        <a:bodyPr/>
        <a:lstStyle/>
        <a:p>
          <a:r>
            <a:rPr lang="ru-RU" dirty="0" smtClean="0"/>
            <a:t>52549,0</a:t>
          </a:r>
        </a:p>
        <a:p>
          <a:r>
            <a:rPr lang="ru-RU" dirty="0" smtClean="0"/>
            <a:t> тыс. руб.</a:t>
          </a:r>
          <a:endParaRPr lang="ru-RU" dirty="0"/>
        </a:p>
      </dgm:t>
    </dgm:pt>
    <dgm:pt modelId="{B4BEE736-55B3-4BC9-B59C-06061C708B41}" type="parTrans" cxnId="{0C13950D-8B1E-4D47-9F35-4C145430DBC9}">
      <dgm:prSet/>
      <dgm:spPr/>
      <dgm:t>
        <a:bodyPr/>
        <a:lstStyle/>
        <a:p>
          <a:endParaRPr lang="ru-RU"/>
        </a:p>
      </dgm:t>
    </dgm:pt>
    <dgm:pt modelId="{AD030B3E-D469-4E1F-A9A2-89373C81891B}" type="sibTrans" cxnId="{0C13950D-8B1E-4D47-9F35-4C145430DBC9}">
      <dgm:prSet/>
      <dgm:spPr/>
      <dgm:t>
        <a:bodyPr/>
        <a:lstStyle/>
        <a:p>
          <a:endParaRPr lang="ru-RU"/>
        </a:p>
      </dgm:t>
    </dgm:pt>
    <dgm:pt modelId="{5C4ABAD0-808E-4CDC-83FF-954AF1B3DD35}">
      <dgm:prSet phldrT="[Текст]" custT="1"/>
      <dgm:spPr>
        <a:solidFill>
          <a:schemeClr val="bg2">
            <a:lumMod val="90000"/>
            <a:alpha val="90000"/>
          </a:schemeClr>
        </a:solidFill>
      </dgm:spPr>
      <dgm:t>
        <a:bodyPr/>
        <a:lstStyle/>
        <a:p>
          <a:r>
            <a:rPr lang="ru-RU" sz="1100" dirty="0" smtClean="0">
              <a:latin typeface="Times New Roman" panose="02020603050405020304" pitchFamily="18" charset="0"/>
              <a:cs typeface="Times New Roman" panose="02020603050405020304" pitchFamily="18" charset="0"/>
            </a:rPr>
            <a:t>Налог на доходы физических лиц</a:t>
          </a:r>
          <a:endParaRPr lang="ru-RU" sz="1100" dirty="0">
            <a:latin typeface="Times New Roman" panose="02020603050405020304" pitchFamily="18" charset="0"/>
            <a:cs typeface="Times New Roman" panose="02020603050405020304" pitchFamily="18" charset="0"/>
          </a:endParaRPr>
        </a:p>
      </dgm:t>
    </dgm:pt>
    <dgm:pt modelId="{F2826EBF-C28D-4BC8-AF3E-830278B25FE2}" type="parTrans" cxnId="{B01DC443-F370-47AA-8DAB-D60E3A28E680}">
      <dgm:prSet/>
      <dgm:spPr/>
      <dgm:t>
        <a:bodyPr/>
        <a:lstStyle/>
        <a:p>
          <a:endParaRPr lang="ru-RU"/>
        </a:p>
      </dgm:t>
    </dgm:pt>
    <dgm:pt modelId="{DC6F2A29-E006-45D8-9082-E86C7FA125A5}" type="sibTrans" cxnId="{B01DC443-F370-47AA-8DAB-D60E3A28E680}">
      <dgm:prSet/>
      <dgm:spPr/>
      <dgm:t>
        <a:bodyPr/>
        <a:lstStyle/>
        <a:p>
          <a:endParaRPr lang="ru-RU"/>
        </a:p>
      </dgm:t>
    </dgm:pt>
    <dgm:pt modelId="{9CF61C31-56D0-4D4C-8E55-B48A8E002098}">
      <dgm:prSet phldrT="[Текст]">
        <dgm:style>
          <a:lnRef idx="1">
            <a:schemeClr val="accent2"/>
          </a:lnRef>
          <a:fillRef idx="3">
            <a:schemeClr val="accent2"/>
          </a:fillRef>
          <a:effectRef idx="2">
            <a:schemeClr val="accent2"/>
          </a:effectRef>
          <a:fontRef idx="minor">
            <a:schemeClr val="lt1"/>
          </a:fontRef>
        </dgm:style>
      </dgm:prSet>
      <dgm:spPr/>
      <dgm:t>
        <a:bodyPr/>
        <a:lstStyle/>
        <a:p>
          <a:r>
            <a:rPr lang="ru-RU" dirty="0" smtClean="0"/>
            <a:t>5674,43 тыс. </a:t>
          </a:r>
          <a:r>
            <a:rPr lang="ru-RU" dirty="0" smtClean="0">
              <a:latin typeface="Times New Roman" panose="02020603050405020304" pitchFamily="18" charset="0"/>
              <a:cs typeface="Times New Roman" panose="02020603050405020304" pitchFamily="18" charset="0"/>
            </a:rPr>
            <a:t>руб</a:t>
          </a:r>
          <a:r>
            <a:rPr lang="ru-RU" dirty="0" smtClean="0"/>
            <a:t>.</a:t>
          </a:r>
          <a:endParaRPr lang="ru-RU" dirty="0"/>
        </a:p>
      </dgm:t>
    </dgm:pt>
    <dgm:pt modelId="{4FEC084E-7A2E-42DC-9A53-843DBF3FE40F}" type="parTrans" cxnId="{8E2138E8-8117-4126-B6DA-39661E74F3D8}">
      <dgm:prSet/>
      <dgm:spPr/>
      <dgm:t>
        <a:bodyPr/>
        <a:lstStyle/>
        <a:p>
          <a:endParaRPr lang="ru-RU"/>
        </a:p>
      </dgm:t>
    </dgm:pt>
    <dgm:pt modelId="{F164B548-2076-4A66-9579-8D9F7F00CAEB}" type="sibTrans" cxnId="{8E2138E8-8117-4126-B6DA-39661E74F3D8}">
      <dgm:prSet/>
      <dgm:spPr/>
      <dgm:t>
        <a:bodyPr/>
        <a:lstStyle/>
        <a:p>
          <a:endParaRPr lang="ru-RU"/>
        </a:p>
      </dgm:t>
    </dgm:pt>
    <dgm:pt modelId="{28C85ADC-4466-47D2-B580-778124D72CC7}">
      <dgm:prSet phldrT="[Текст]" custT="1"/>
      <dgm:spPr>
        <a:solidFill>
          <a:schemeClr val="tx2">
            <a:lumMod val="40000"/>
            <a:lumOff val="60000"/>
            <a:alpha val="90000"/>
          </a:schemeClr>
        </a:solidFill>
      </dgm:spPr>
      <dgm:t>
        <a:bodyPr/>
        <a:lstStyle/>
        <a:p>
          <a:r>
            <a:rPr lang="ru-RU" sz="1100" dirty="0" smtClean="0">
              <a:latin typeface="Times New Roman" panose="02020603050405020304" pitchFamily="18" charset="0"/>
              <a:cs typeface="Times New Roman" panose="02020603050405020304" pitchFamily="18" charset="0"/>
            </a:rPr>
            <a:t>Акцизы по подакцизным товарам</a:t>
          </a:r>
          <a:endParaRPr lang="ru-RU" sz="1100" dirty="0">
            <a:latin typeface="Times New Roman" panose="02020603050405020304" pitchFamily="18" charset="0"/>
            <a:cs typeface="Times New Roman" panose="02020603050405020304" pitchFamily="18" charset="0"/>
          </a:endParaRPr>
        </a:p>
      </dgm:t>
    </dgm:pt>
    <dgm:pt modelId="{6D24C344-335A-4464-AF07-57CCEFC5FA1B}" type="parTrans" cxnId="{63317AF9-8D9D-4119-A0C5-61520EBE147B}">
      <dgm:prSet/>
      <dgm:spPr/>
      <dgm:t>
        <a:bodyPr/>
        <a:lstStyle/>
        <a:p>
          <a:endParaRPr lang="ru-RU"/>
        </a:p>
      </dgm:t>
    </dgm:pt>
    <dgm:pt modelId="{0C3FA322-356F-498E-83F6-FB65542EDA45}" type="sibTrans" cxnId="{63317AF9-8D9D-4119-A0C5-61520EBE147B}">
      <dgm:prSet/>
      <dgm:spPr/>
      <dgm:t>
        <a:bodyPr/>
        <a:lstStyle/>
        <a:p>
          <a:endParaRPr lang="ru-RU"/>
        </a:p>
      </dgm:t>
    </dgm:pt>
    <dgm:pt modelId="{4E032633-256F-4C4B-857D-2FA1CF5DEC3B}">
      <dgm:prSet phldrT="[Текст]">
        <dgm:style>
          <a:lnRef idx="3">
            <a:schemeClr val="lt1"/>
          </a:lnRef>
          <a:fillRef idx="1">
            <a:schemeClr val="accent2"/>
          </a:fillRef>
          <a:effectRef idx="1">
            <a:schemeClr val="accent2"/>
          </a:effectRef>
          <a:fontRef idx="minor">
            <a:schemeClr val="lt1"/>
          </a:fontRef>
        </dgm:style>
      </dgm:prSet>
      <dgm:spPr/>
      <dgm:t>
        <a:bodyPr/>
        <a:lstStyle/>
        <a:p>
          <a:r>
            <a:rPr lang="ru-RU" dirty="0" smtClean="0"/>
            <a:t>1280,0</a:t>
          </a:r>
        </a:p>
        <a:p>
          <a:r>
            <a:rPr lang="ru-RU" dirty="0" smtClean="0"/>
            <a:t>тыс. руб.</a:t>
          </a:r>
          <a:endParaRPr lang="ru-RU" dirty="0"/>
        </a:p>
      </dgm:t>
    </dgm:pt>
    <dgm:pt modelId="{93A529EC-8683-411C-8E82-BA963DA2F36B}" type="parTrans" cxnId="{87E2F9A6-EAF8-48EE-9A10-4ABFD4BF8177}">
      <dgm:prSet/>
      <dgm:spPr/>
      <dgm:t>
        <a:bodyPr/>
        <a:lstStyle/>
        <a:p>
          <a:endParaRPr lang="ru-RU"/>
        </a:p>
      </dgm:t>
    </dgm:pt>
    <dgm:pt modelId="{A33C9121-F060-47A5-8ABD-E16924446851}" type="sibTrans" cxnId="{87E2F9A6-EAF8-48EE-9A10-4ABFD4BF8177}">
      <dgm:prSet/>
      <dgm:spPr/>
      <dgm:t>
        <a:bodyPr/>
        <a:lstStyle/>
        <a:p>
          <a:endParaRPr lang="ru-RU"/>
        </a:p>
      </dgm:t>
    </dgm:pt>
    <dgm:pt modelId="{96EC730E-89F3-44B5-95CE-14745937E20C}">
      <dgm:prSet phldrT="[Текст]" custT="1">
        <dgm:style>
          <a:lnRef idx="1">
            <a:schemeClr val="accent3"/>
          </a:lnRef>
          <a:fillRef idx="3">
            <a:schemeClr val="accent3"/>
          </a:fillRef>
          <a:effectRef idx="2">
            <a:schemeClr val="accent3"/>
          </a:effectRef>
          <a:fontRef idx="minor">
            <a:schemeClr val="lt1"/>
          </a:fontRef>
        </dgm:style>
      </dgm:prSet>
      <dgm:spPr/>
      <dgm:t>
        <a:bodyPr/>
        <a:lstStyle/>
        <a:p>
          <a:r>
            <a:rPr lang="ru-RU" sz="1100" dirty="0" smtClean="0">
              <a:latin typeface="Times New Roman" panose="02020603050405020304" pitchFamily="18" charset="0"/>
              <a:cs typeface="Times New Roman" panose="02020603050405020304" pitchFamily="18" charset="0"/>
            </a:rPr>
            <a:t>Государственная пошлина</a:t>
          </a:r>
          <a:endParaRPr lang="ru-RU" sz="1100" dirty="0">
            <a:latin typeface="Times New Roman" panose="02020603050405020304" pitchFamily="18" charset="0"/>
            <a:cs typeface="Times New Roman" panose="02020603050405020304" pitchFamily="18" charset="0"/>
          </a:endParaRPr>
        </a:p>
      </dgm:t>
    </dgm:pt>
    <dgm:pt modelId="{A3A0FD13-1227-438C-BBE7-78392564A5A2}" type="parTrans" cxnId="{CF9E1753-38B9-4BAA-BC1D-7803BC73EDAD}">
      <dgm:prSet/>
      <dgm:spPr/>
      <dgm:t>
        <a:bodyPr/>
        <a:lstStyle/>
        <a:p>
          <a:endParaRPr lang="ru-RU"/>
        </a:p>
      </dgm:t>
    </dgm:pt>
    <dgm:pt modelId="{6B5DB44E-C761-4BC2-B26E-853BB8744682}" type="sibTrans" cxnId="{CF9E1753-38B9-4BAA-BC1D-7803BC73EDAD}">
      <dgm:prSet/>
      <dgm:spPr/>
      <dgm:t>
        <a:bodyPr/>
        <a:lstStyle/>
        <a:p>
          <a:endParaRPr lang="ru-RU"/>
        </a:p>
      </dgm:t>
    </dgm:pt>
    <dgm:pt modelId="{5B4D6A96-F1A1-4B9C-A0CE-D3A0A6FF9E02}">
      <dgm:prSet phldrT="[Текст]"/>
      <dgm:spPr>
        <a:solidFill>
          <a:srgbClr val="FF9900"/>
        </a:solidFill>
      </dgm:spPr>
      <dgm:t>
        <a:bodyPr/>
        <a:lstStyle/>
        <a:p>
          <a:r>
            <a:rPr lang="ru-RU" dirty="0" smtClean="0"/>
            <a:t>15696,0 тыс. руб.</a:t>
          </a:r>
          <a:endParaRPr lang="ru-RU" dirty="0"/>
        </a:p>
      </dgm:t>
    </dgm:pt>
    <dgm:pt modelId="{DB2DD333-E325-48ED-B03E-E218EA623C38}" type="parTrans" cxnId="{4A04375E-EB6C-4925-A54F-208ED0BFB105}">
      <dgm:prSet/>
      <dgm:spPr/>
      <dgm:t>
        <a:bodyPr/>
        <a:lstStyle/>
        <a:p>
          <a:endParaRPr lang="ru-RU"/>
        </a:p>
      </dgm:t>
    </dgm:pt>
    <dgm:pt modelId="{1B634DB4-4D41-4336-B311-6553A57B414A}" type="sibTrans" cxnId="{4A04375E-EB6C-4925-A54F-208ED0BFB105}">
      <dgm:prSet/>
      <dgm:spPr/>
      <dgm:t>
        <a:bodyPr/>
        <a:lstStyle/>
        <a:p>
          <a:endParaRPr lang="ru-RU"/>
        </a:p>
      </dgm:t>
    </dgm:pt>
    <dgm:pt modelId="{BC4D2ACD-E11D-413E-8D8C-FCF07CDB54EB}">
      <dgm:prSet phldrT="[Текст]" custT="1"/>
      <dgm:spPr>
        <a:solidFill>
          <a:schemeClr val="accent5">
            <a:lumMod val="60000"/>
            <a:lumOff val="40000"/>
            <a:alpha val="90000"/>
          </a:schemeClr>
        </a:solidFill>
      </dgm:spPr>
      <dgm:t>
        <a:bodyPr/>
        <a:lstStyle/>
        <a:p>
          <a:r>
            <a:rPr lang="ru-RU" sz="1100" dirty="0" smtClean="0">
              <a:latin typeface="Times New Roman" panose="02020603050405020304" pitchFamily="18" charset="0"/>
              <a:cs typeface="Times New Roman" panose="02020603050405020304" pitchFamily="18" charset="0"/>
            </a:rPr>
            <a:t>Налоги на совокупный доход</a:t>
          </a:r>
          <a:endParaRPr lang="ru-RU" sz="1100" dirty="0">
            <a:latin typeface="Times New Roman" panose="02020603050405020304" pitchFamily="18" charset="0"/>
            <a:cs typeface="Times New Roman" panose="02020603050405020304" pitchFamily="18" charset="0"/>
          </a:endParaRPr>
        </a:p>
      </dgm:t>
    </dgm:pt>
    <dgm:pt modelId="{1DD281FF-4B9A-415E-9341-9382349E3457}" type="parTrans" cxnId="{D06BFF0E-5DF1-4EF1-AFA9-E952E8C69754}">
      <dgm:prSet/>
      <dgm:spPr/>
      <dgm:t>
        <a:bodyPr/>
        <a:lstStyle/>
        <a:p>
          <a:endParaRPr lang="ru-RU"/>
        </a:p>
      </dgm:t>
    </dgm:pt>
    <dgm:pt modelId="{AF1687E8-62E5-4743-841C-442E09E37E26}" type="sibTrans" cxnId="{D06BFF0E-5DF1-4EF1-AFA9-E952E8C69754}">
      <dgm:prSet/>
      <dgm:spPr/>
      <dgm:t>
        <a:bodyPr/>
        <a:lstStyle/>
        <a:p>
          <a:endParaRPr lang="ru-RU"/>
        </a:p>
      </dgm:t>
    </dgm:pt>
    <dgm:pt modelId="{8AB89983-0097-4064-A01D-A96B072D10D0}" type="pres">
      <dgm:prSet presAssocID="{29AD83A7-0736-4B95-95E1-1E0BBF38CF06}" presName="Name0" presStyleCnt="0">
        <dgm:presLayoutVars>
          <dgm:dir/>
          <dgm:animLvl val="lvl"/>
          <dgm:resizeHandles val="exact"/>
        </dgm:presLayoutVars>
      </dgm:prSet>
      <dgm:spPr/>
      <dgm:t>
        <a:bodyPr/>
        <a:lstStyle/>
        <a:p>
          <a:endParaRPr lang="ru-RU"/>
        </a:p>
      </dgm:t>
    </dgm:pt>
    <dgm:pt modelId="{4730693C-802F-42C0-8BA9-CEA9B91036F5}" type="pres">
      <dgm:prSet presAssocID="{0EABE584-9E78-4E18-9864-E9592589FB91}" presName="linNode" presStyleCnt="0"/>
      <dgm:spPr/>
    </dgm:pt>
    <dgm:pt modelId="{F7F8F642-8586-4E0B-9704-421F74964D04}" type="pres">
      <dgm:prSet presAssocID="{0EABE584-9E78-4E18-9864-E9592589FB91}" presName="parentText" presStyleLbl="node1" presStyleIdx="0" presStyleCnt="4">
        <dgm:presLayoutVars>
          <dgm:chMax val="1"/>
          <dgm:bulletEnabled val="1"/>
        </dgm:presLayoutVars>
      </dgm:prSet>
      <dgm:spPr/>
      <dgm:t>
        <a:bodyPr/>
        <a:lstStyle/>
        <a:p>
          <a:endParaRPr lang="ru-RU"/>
        </a:p>
      </dgm:t>
    </dgm:pt>
    <dgm:pt modelId="{22666B74-BAC6-48FB-A69E-77EFDF7A56F7}" type="pres">
      <dgm:prSet presAssocID="{0EABE584-9E78-4E18-9864-E9592589FB91}" presName="descendantText" presStyleLbl="alignAccFollowNode1" presStyleIdx="0" presStyleCnt="4" custLinFactNeighborX="-927" custLinFactNeighborY="-686">
        <dgm:presLayoutVars>
          <dgm:bulletEnabled val="1"/>
        </dgm:presLayoutVars>
      </dgm:prSet>
      <dgm:spPr/>
      <dgm:t>
        <a:bodyPr/>
        <a:lstStyle/>
        <a:p>
          <a:endParaRPr lang="ru-RU"/>
        </a:p>
      </dgm:t>
    </dgm:pt>
    <dgm:pt modelId="{0E880166-B4C9-4822-80B4-8F44633A2AB5}" type="pres">
      <dgm:prSet presAssocID="{AD030B3E-D469-4E1F-A9A2-89373C81891B}" presName="sp" presStyleCnt="0"/>
      <dgm:spPr/>
    </dgm:pt>
    <dgm:pt modelId="{D3EBD3A9-8A02-44CD-9367-8806DFC72F74}" type="pres">
      <dgm:prSet presAssocID="{9CF61C31-56D0-4D4C-8E55-B48A8E002098}" presName="linNode" presStyleCnt="0"/>
      <dgm:spPr/>
    </dgm:pt>
    <dgm:pt modelId="{28FC7E3D-4632-4CC7-8C4F-2DADF80FD840}" type="pres">
      <dgm:prSet presAssocID="{9CF61C31-56D0-4D4C-8E55-B48A8E002098}" presName="parentText" presStyleLbl="node1" presStyleIdx="1" presStyleCnt="4">
        <dgm:presLayoutVars>
          <dgm:chMax val="1"/>
          <dgm:bulletEnabled val="1"/>
        </dgm:presLayoutVars>
      </dgm:prSet>
      <dgm:spPr/>
      <dgm:t>
        <a:bodyPr/>
        <a:lstStyle/>
        <a:p>
          <a:endParaRPr lang="ru-RU"/>
        </a:p>
      </dgm:t>
    </dgm:pt>
    <dgm:pt modelId="{0FA0A811-7BD1-4C63-9842-B69D2F4EB9E0}" type="pres">
      <dgm:prSet presAssocID="{9CF61C31-56D0-4D4C-8E55-B48A8E002098}" presName="descendantText" presStyleLbl="alignAccFollowNode1" presStyleIdx="1" presStyleCnt="4">
        <dgm:presLayoutVars>
          <dgm:bulletEnabled val="1"/>
        </dgm:presLayoutVars>
      </dgm:prSet>
      <dgm:spPr/>
      <dgm:t>
        <a:bodyPr/>
        <a:lstStyle/>
        <a:p>
          <a:endParaRPr lang="ru-RU"/>
        </a:p>
      </dgm:t>
    </dgm:pt>
    <dgm:pt modelId="{4FE7778A-0DC7-482A-B5A5-7B6D19F585D3}" type="pres">
      <dgm:prSet presAssocID="{F164B548-2076-4A66-9579-8D9F7F00CAEB}" presName="sp" presStyleCnt="0"/>
      <dgm:spPr/>
    </dgm:pt>
    <dgm:pt modelId="{E94364DA-5160-4CD5-B71D-1802302C4C81}" type="pres">
      <dgm:prSet presAssocID="{4E032633-256F-4C4B-857D-2FA1CF5DEC3B}" presName="linNode" presStyleCnt="0"/>
      <dgm:spPr/>
    </dgm:pt>
    <dgm:pt modelId="{470122CE-4ADC-4BBD-9F23-938B7946A2A2}" type="pres">
      <dgm:prSet presAssocID="{4E032633-256F-4C4B-857D-2FA1CF5DEC3B}" presName="parentText" presStyleLbl="node1" presStyleIdx="2" presStyleCnt="4">
        <dgm:presLayoutVars>
          <dgm:chMax val="1"/>
          <dgm:bulletEnabled val="1"/>
        </dgm:presLayoutVars>
      </dgm:prSet>
      <dgm:spPr/>
      <dgm:t>
        <a:bodyPr/>
        <a:lstStyle/>
        <a:p>
          <a:endParaRPr lang="ru-RU"/>
        </a:p>
      </dgm:t>
    </dgm:pt>
    <dgm:pt modelId="{4B27C8F0-9F88-4D19-94DE-988747E374A0}" type="pres">
      <dgm:prSet presAssocID="{4E032633-256F-4C4B-857D-2FA1CF5DEC3B}" presName="descendantText" presStyleLbl="alignAccFollowNode1" presStyleIdx="2" presStyleCnt="4">
        <dgm:presLayoutVars>
          <dgm:bulletEnabled val="1"/>
        </dgm:presLayoutVars>
      </dgm:prSet>
      <dgm:spPr/>
      <dgm:t>
        <a:bodyPr/>
        <a:lstStyle/>
        <a:p>
          <a:endParaRPr lang="ru-RU"/>
        </a:p>
      </dgm:t>
    </dgm:pt>
    <dgm:pt modelId="{D2CF6D51-A2DB-418F-AA1A-F1F415347F7C}" type="pres">
      <dgm:prSet presAssocID="{A33C9121-F060-47A5-8ABD-E16924446851}" presName="sp" presStyleCnt="0"/>
      <dgm:spPr/>
    </dgm:pt>
    <dgm:pt modelId="{6268B943-58B1-4950-ABC4-2BCE4059A3D4}" type="pres">
      <dgm:prSet presAssocID="{5B4D6A96-F1A1-4B9C-A0CE-D3A0A6FF9E02}" presName="linNode" presStyleCnt="0"/>
      <dgm:spPr/>
    </dgm:pt>
    <dgm:pt modelId="{00F96E50-F615-478F-AD51-1BDBC3698A2D}" type="pres">
      <dgm:prSet presAssocID="{5B4D6A96-F1A1-4B9C-A0CE-D3A0A6FF9E02}" presName="parentText" presStyleLbl="node1" presStyleIdx="3" presStyleCnt="4">
        <dgm:presLayoutVars>
          <dgm:chMax val="1"/>
          <dgm:bulletEnabled val="1"/>
        </dgm:presLayoutVars>
      </dgm:prSet>
      <dgm:spPr/>
      <dgm:t>
        <a:bodyPr/>
        <a:lstStyle/>
        <a:p>
          <a:endParaRPr lang="ru-RU"/>
        </a:p>
      </dgm:t>
    </dgm:pt>
    <dgm:pt modelId="{5EC4AC27-69A7-40F9-9503-19A07FF35F78}" type="pres">
      <dgm:prSet presAssocID="{5B4D6A96-F1A1-4B9C-A0CE-D3A0A6FF9E02}" presName="descendantText" presStyleLbl="alignAccFollowNode1" presStyleIdx="3" presStyleCnt="4">
        <dgm:presLayoutVars>
          <dgm:bulletEnabled val="1"/>
        </dgm:presLayoutVars>
      </dgm:prSet>
      <dgm:spPr/>
      <dgm:t>
        <a:bodyPr/>
        <a:lstStyle/>
        <a:p>
          <a:endParaRPr lang="ru-RU"/>
        </a:p>
      </dgm:t>
    </dgm:pt>
  </dgm:ptLst>
  <dgm:cxnLst>
    <dgm:cxn modelId="{CF9E1753-38B9-4BAA-BC1D-7803BC73EDAD}" srcId="{4E032633-256F-4C4B-857D-2FA1CF5DEC3B}" destId="{96EC730E-89F3-44B5-95CE-14745937E20C}" srcOrd="0" destOrd="0" parTransId="{A3A0FD13-1227-438C-BBE7-78392564A5A2}" sibTransId="{6B5DB44E-C761-4BC2-B26E-853BB8744682}"/>
    <dgm:cxn modelId="{78C97B12-02D8-48C5-9C65-55E3765D775A}" type="presOf" srcId="{9CF61C31-56D0-4D4C-8E55-B48A8E002098}" destId="{28FC7E3D-4632-4CC7-8C4F-2DADF80FD840}" srcOrd="0" destOrd="0" presId="urn:microsoft.com/office/officeart/2005/8/layout/vList5"/>
    <dgm:cxn modelId="{B00D1AD1-CDAA-4F81-AB61-A2EF4AE61DFA}" type="presOf" srcId="{96EC730E-89F3-44B5-95CE-14745937E20C}" destId="{4B27C8F0-9F88-4D19-94DE-988747E374A0}" srcOrd="0" destOrd="0" presId="urn:microsoft.com/office/officeart/2005/8/layout/vList5"/>
    <dgm:cxn modelId="{20C3C586-D90E-4256-A406-C220751454E3}" type="presOf" srcId="{5C4ABAD0-808E-4CDC-83FF-954AF1B3DD35}" destId="{22666B74-BAC6-48FB-A69E-77EFDF7A56F7}" srcOrd="0" destOrd="0" presId="urn:microsoft.com/office/officeart/2005/8/layout/vList5"/>
    <dgm:cxn modelId="{87E2F9A6-EAF8-48EE-9A10-4ABFD4BF8177}" srcId="{29AD83A7-0736-4B95-95E1-1E0BBF38CF06}" destId="{4E032633-256F-4C4B-857D-2FA1CF5DEC3B}" srcOrd="2" destOrd="0" parTransId="{93A529EC-8683-411C-8E82-BA963DA2F36B}" sibTransId="{A33C9121-F060-47A5-8ABD-E16924446851}"/>
    <dgm:cxn modelId="{4A04375E-EB6C-4925-A54F-208ED0BFB105}" srcId="{29AD83A7-0736-4B95-95E1-1E0BBF38CF06}" destId="{5B4D6A96-F1A1-4B9C-A0CE-D3A0A6FF9E02}" srcOrd="3" destOrd="0" parTransId="{DB2DD333-E325-48ED-B03E-E218EA623C38}" sibTransId="{1B634DB4-4D41-4336-B311-6553A57B414A}"/>
    <dgm:cxn modelId="{63317AF9-8D9D-4119-A0C5-61520EBE147B}" srcId="{9CF61C31-56D0-4D4C-8E55-B48A8E002098}" destId="{28C85ADC-4466-47D2-B580-778124D72CC7}" srcOrd="0" destOrd="0" parTransId="{6D24C344-335A-4464-AF07-57CCEFC5FA1B}" sibTransId="{0C3FA322-356F-498E-83F6-FB65542EDA45}"/>
    <dgm:cxn modelId="{1E0C2C79-05AA-4CDF-A3A4-36DDDB319A4E}" type="presOf" srcId="{4E032633-256F-4C4B-857D-2FA1CF5DEC3B}" destId="{470122CE-4ADC-4BBD-9F23-938B7946A2A2}" srcOrd="0" destOrd="0" presId="urn:microsoft.com/office/officeart/2005/8/layout/vList5"/>
    <dgm:cxn modelId="{80A6E106-F74A-432F-8CE4-08C2A224D212}" type="presOf" srcId="{5B4D6A96-F1A1-4B9C-A0CE-D3A0A6FF9E02}" destId="{00F96E50-F615-478F-AD51-1BDBC3698A2D}" srcOrd="0" destOrd="0" presId="urn:microsoft.com/office/officeart/2005/8/layout/vList5"/>
    <dgm:cxn modelId="{05015128-0224-4F9B-BFCA-8FB8F6020214}" type="presOf" srcId="{29AD83A7-0736-4B95-95E1-1E0BBF38CF06}" destId="{8AB89983-0097-4064-A01D-A96B072D10D0}" srcOrd="0" destOrd="0" presId="urn:microsoft.com/office/officeart/2005/8/layout/vList5"/>
    <dgm:cxn modelId="{B01DC443-F370-47AA-8DAB-D60E3A28E680}" srcId="{0EABE584-9E78-4E18-9864-E9592589FB91}" destId="{5C4ABAD0-808E-4CDC-83FF-954AF1B3DD35}" srcOrd="0" destOrd="0" parTransId="{F2826EBF-C28D-4BC8-AF3E-830278B25FE2}" sibTransId="{DC6F2A29-E006-45D8-9082-E86C7FA125A5}"/>
    <dgm:cxn modelId="{DCA83C42-53E8-4A1C-92E7-D5C68B048694}" type="presOf" srcId="{28C85ADC-4466-47D2-B580-778124D72CC7}" destId="{0FA0A811-7BD1-4C63-9842-B69D2F4EB9E0}" srcOrd="0" destOrd="0" presId="urn:microsoft.com/office/officeart/2005/8/layout/vList5"/>
    <dgm:cxn modelId="{8E2138E8-8117-4126-B6DA-39661E74F3D8}" srcId="{29AD83A7-0736-4B95-95E1-1E0BBF38CF06}" destId="{9CF61C31-56D0-4D4C-8E55-B48A8E002098}" srcOrd="1" destOrd="0" parTransId="{4FEC084E-7A2E-42DC-9A53-843DBF3FE40F}" sibTransId="{F164B548-2076-4A66-9579-8D9F7F00CAEB}"/>
    <dgm:cxn modelId="{D06BFF0E-5DF1-4EF1-AFA9-E952E8C69754}" srcId="{5B4D6A96-F1A1-4B9C-A0CE-D3A0A6FF9E02}" destId="{BC4D2ACD-E11D-413E-8D8C-FCF07CDB54EB}" srcOrd="0" destOrd="0" parTransId="{1DD281FF-4B9A-415E-9341-9382349E3457}" sibTransId="{AF1687E8-62E5-4743-841C-442E09E37E26}"/>
    <dgm:cxn modelId="{487B44AA-5043-4215-B786-422B31FAA070}" type="presOf" srcId="{0EABE584-9E78-4E18-9864-E9592589FB91}" destId="{F7F8F642-8586-4E0B-9704-421F74964D04}" srcOrd="0" destOrd="0" presId="urn:microsoft.com/office/officeart/2005/8/layout/vList5"/>
    <dgm:cxn modelId="{C2578D13-5F37-422C-9BAE-5CD18FE46A99}" type="presOf" srcId="{BC4D2ACD-E11D-413E-8D8C-FCF07CDB54EB}" destId="{5EC4AC27-69A7-40F9-9503-19A07FF35F78}" srcOrd="0" destOrd="0" presId="urn:microsoft.com/office/officeart/2005/8/layout/vList5"/>
    <dgm:cxn modelId="{0C13950D-8B1E-4D47-9F35-4C145430DBC9}" srcId="{29AD83A7-0736-4B95-95E1-1E0BBF38CF06}" destId="{0EABE584-9E78-4E18-9864-E9592589FB91}" srcOrd="0" destOrd="0" parTransId="{B4BEE736-55B3-4BC9-B59C-06061C708B41}" sibTransId="{AD030B3E-D469-4E1F-A9A2-89373C81891B}"/>
    <dgm:cxn modelId="{3251977B-49DD-4E38-91F6-8DFE629A4917}" type="presParOf" srcId="{8AB89983-0097-4064-A01D-A96B072D10D0}" destId="{4730693C-802F-42C0-8BA9-CEA9B91036F5}" srcOrd="0" destOrd="0" presId="urn:microsoft.com/office/officeart/2005/8/layout/vList5"/>
    <dgm:cxn modelId="{C52BE944-1EF3-4DEB-BF1A-0264A261863D}" type="presParOf" srcId="{4730693C-802F-42C0-8BA9-CEA9B91036F5}" destId="{F7F8F642-8586-4E0B-9704-421F74964D04}" srcOrd="0" destOrd="0" presId="urn:microsoft.com/office/officeart/2005/8/layout/vList5"/>
    <dgm:cxn modelId="{DEB4CB75-521C-4C07-A847-49F88C4DB966}" type="presParOf" srcId="{4730693C-802F-42C0-8BA9-CEA9B91036F5}" destId="{22666B74-BAC6-48FB-A69E-77EFDF7A56F7}" srcOrd="1" destOrd="0" presId="urn:microsoft.com/office/officeart/2005/8/layout/vList5"/>
    <dgm:cxn modelId="{4C754A8A-AD06-489B-9870-D7F76A460A6F}" type="presParOf" srcId="{8AB89983-0097-4064-A01D-A96B072D10D0}" destId="{0E880166-B4C9-4822-80B4-8F44633A2AB5}" srcOrd="1" destOrd="0" presId="urn:microsoft.com/office/officeart/2005/8/layout/vList5"/>
    <dgm:cxn modelId="{79A9A72E-C0D9-4601-AB07-5BE18C37AD26}" type="presParOf" srcId="{8AB89983-0097-4064-A01D-A96B072D10D0}" destId="{D3EBD3A9-8A02-44CD-9367-8806DFC72F74}" srcOrd="2" destOrd="0" presId="urn:microsoft.com/office/officeart/2005/8/layout/vList5"/>
    <dgm:cxn modelId="{7131EC59-1FF7-4755-8717-506372F5F95B}" type="presParOf" srcId="{D3EBD3A9-8A02-44CD-9367-8806DFC72F74}" destId="{28FC7E3D-4632-4CC7-8C4F-2DADF80FD840}" srcOrd="0" destOrd="0" presId="urn:microsoft.com/office/officeart/2005/8/layout/vList5"/>
    <dgm:cxn modelId="{A0DBCF9F-7A75-4685-A231-8F938625F5A5}" type="presParOf" srcId="{D3EBD3A9-8A02-44CD-9367-8806DFC72F74}" destId="{0FA0A811-7BD1-4C63-9842-B69D2F4EB9E0}" srcOrd="1" destOrd="0" presId="urn:microsoft.com/office/officeart/2005/8/layout/vList5"/>
    <dgm:cxn modelId="{21610E8F-E2F3-4F44-B80E-BE3274832079}" type="presParOf" srcId="{8AB89983-0097-4064-A01D-A96B072D10D0}" destId="{4FE7778A-0DC7-482A-B5A5-7B6D19F585D3}" srcOrd="3" destOrd="0" presId="urn:microsoft.com/office/officeart/2005/8/layout/vList5"/>
    <dgm:cxn modelId="{B8ED78F9-2599-45F5-B06B-CFE1BDD230DF}" type="presParOf" srcId="{8AB89983-0097-4064-A01D-A96B072D10D0}" destId="{E94364DA-5160-4CD5-B71D-1802302C4C81}" srcOrd="4" destOrd="0" presId="urn:microsoft.com/office/officeart/2005/8/layout/vList5"/>
    <dgm:cxn modelId="{95078D13-E088-45AC-82A4-8541424862B1}" type="presParOf" srcId="{E94364DA-5160-4CD5-B71D-1802302C4C81}" destId="{470122CE-4ADC-4BBD-9F23-938B7946A2A2}" srcOrd="0" destOrd="0" presId="urn:microsoft.com/office/officeart/2005/8/layout/vList5"/>
    <dgm:cxn modelId="{38C01F06-59EF-4A4B-8906-6BADD7807E2F}" type="presParOf" srcId="{E94364DA-5160-4CD5-B71D-1802302C4C81}" destId="{4B27C8F0-9F88-4D19-94DE-988747E374A0}" srcOrd="1" destOrd="0" presId="urn:microsoft.com/office/officeart/2005/8/layout/vList5"/>
    <dgm:cxn modelId="{51BF3A57-E251-4046-AA96-160EC25C2608}" type="presParOf" srcId="{8AB89983-0097-4064-A01D-A96B072D10D0}" destId="{D2CF6D51-A2DB-418F-AA1A-F1F415347F7C}" srcOrd="5" destOrd="0" presId="urn:microsoft.com/office/officeart/2005/8/layout/vList5"/>
    <dgm:cxn modelId="{3B378E69-B6FF-4D5F-BB1E-6142C02473D9}" type="presParOf" srcId="{8AB89983-0097-4064-A01D-A96B072D10D0}" destId="{6268B943-58B1-4950-ABC4-2BCE4059A3D4}" srcOrd="6" destOrd="0" presId="urn:microsoft.com/office/officeart/2005/8/layout/vList5"/>
    <dgm:cxn modelId="{F6A04BB0-FD70-4E44-A9D5-8C4AC692CA7D}" type="presParOf" srcId="{6268B943-58B1-4950-ABC4-2BCE4059A3D4}" destId="{00F96E50-F615-478F-AD51-1BDBC3698A2D}" srcOrd="0" destOrd="0" presId="urn:microsoft.com/office/officeart/2005/8/layout/vList5"/>
    <dgm:cxn modelId="{5DA082EE-F506-4B24-8844-A564047685DE}" type="presParOf" srcId="{6268B943-58B1-4950-ABC4-2BCE4059A3D4}" destId="{5EC4AC27-69A7-40F9-9503-19A07FF35F78}" srcOrd="1" destOrd="0" presId="urn:microsoft.com/office/officeart/2005/8/layout/vList5"/>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8A145D-167D-4B90-B47C-89DE7719D16A}" type="doc">
      <dgm:prSet loTypeId="urn:microsoft.com/office/officeart/2005/8/layout/hProcess7#1" loCatId="process" qsTypeId="urn:microsoft.com/office/officeart/2005/8/quickstyle/simple1" qsCatId="simple" csTypeId="urn:microsoft.com/office/officeart/2005/8/colors/colorful2" csCatId="colorful" phldr="1"/>
      <dgm:spPr/>
      <dgm:t>
        <a:bodyPr/>
        <a:lstStyle/>
        <a:p>
          <a:endParaRPr lang="ru-RU"/>
        </a:p>
      </dgm:t>
    </dgm:pt>
    <dgm:pt modelId="{3FC54525-E794-4C86-B51A-C28D4CF9E9C9}">
      <dgm:prSet phldrT="[Текст]">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ru-RU" dirty="0"/>
        </a:p>
      </dgm:t>
    </dgm:pt>
    <dgm:pt modelId="{C642D540-D6DB-44B0-BF52-96DE22343E28}" type="parTrans" cxnId="{40ACC6A1-CAE8-4BF2-B8EB-74BF5450FACD}">
      <dgm:prSet/>
      <dgm:spPr/>
      <dgm:t>
        <a:bodyPr/>
        <a:lstStyle/>
        <a:p>
          <a:endParaRPr lang="ru-RU"/>
        </a:p>
      </dgm:t>
    </dgm:pt>
    <dgm:pt modelId="{C5C8EE71-15DA-4FAE-B5E0-63EEAB45B35D}" type="sibTrans" cxnId="{40ACC6A1-CAE8-4BF2-B8EB-74BF5450FACD}">
      <dgm:prSet/>
      <dgm:spPr/>
      <dgm:t>
        <a:bodyPr/>
        <a:lstStyle/>
        <a:p>
          <a:endParaRPr lang="ru-RU"/>
        </a:p>
      </dgm:t>
    </dgm:pt>
    <dgm:pt modelId="{C4A5963B-02AB-4F38-B655-037DD8BAD801}">
      <dgm:prSet phldrT="[Текст]" custT="1">
        <dgm:style>
          <a:lnRef idx="0">
            <a:schemeClr val="accent4"/>
          </a:lnRef>
          <a:fillRef idx="3">
            <a:schemeClr val="accent4"/>
          </a:fillRef>
          <a:effectRef idx="3">
            <a:schemeClr val="accent4"/>
          </a:effectRef>
          <a:fontRef idx="minor">
            <a:schemeClr val="lt1"/>
          </a:fontRef>
        </dgm:style>
      </dgm:prSet>
      <dgm:spPr/>
      <dgm:t>
        <a:bodyPr/>
        <a:lstStyle/>
        <a:p>
          <a:r>
            <a:rPr lang="ru-RU" sz="1600" b="1" i="1" dirty="0" smtClean="0">
              <a:solidFill>
                <a:schemeClr val="tx1"/>
              </a:solidFill>
              <a:latin typeface="Times New Roman" panose="02020603050405020304" pitchFamily="18" charset="0"/>
              <a:cs typeface="Times New Roman" panose="02020603050405020304" pitchFamily="18" charset="0"/>
            </a:rPr>
            <a:t>Акциз</a:t>
          </a:r>
          <a:r>
            <a:rPr lang="ru-RU" sz="1600" i="1" dirty="0" smtClean="0">
              <a:solidFill>
                <a:schemeClr val="tx1"/>
              </a:solidFill>
              <a:latin typeface="Times New Roman" panose="02020603050405020304" pitchFamily="18" charset="0"/>
              <a:cs typeface="Times New Roman" panose="02020603050405020304" pitchFamily="18" charset="0"/>
            </a:rPr>
            <a:t> – один из видов налога, представляющий не связанный с получением дохода продавцом косвенный налог на продажу определенного вида товаров массового потребления</a:t>
          </a:r>
          <a:r>
            <a:rPr lang="ru-RU" sz="1600" i="1" dirty="0" smtClean="0">
              <a:solidFill>
                <a:schemeClr val="tx1"/>
              </a:solidFill>
            </a:rPr>
            <a:t>.</a:t>
          </a:r>
          <a:endParaRPr lang="ru-RU" sz="1600" i="1" dirty="0">
            <a:solidFill>
              <a:schemeClr val="tx1"/>
            </a:solidFill>
          </a:endParaRPr>
        </a:p>
      </dgm:t>
    </dgm:pt>
    <dgm:pt modelId="{5B1915C0-94EE-4ED8-B73F-F7616E2E5D7B}" type="sibTrans" cxnId="{877881D1-F49C-45A1-8DA9-43A2DDE6CB5B}">
      <dgm:prSet/>
      <dgm:spPr/>
      <dgm:t>
        <a:bodyPr/>
        <a:lstStyle/>
        <a:p>
          <a:endParaRPr lang="ru-RU"/>
        </a:p>
      </dgm:t>
    </dgm:pt>
    <dgm:pt modelId="{CBFA0F10-99EB-4213-85D5-EE88ACD0F621}" type="parTrans" cxnId="{877881D1-F49C-45A1-8DA9-43A2DDE6CB5B}">
      <dgm:prSet/>
      <dgm:spPr/>
      <dgm:t>
        <a:bodyPr/>
        <a:lstStyle/>
        <a:p>
          <a:endParaRPr lang="ru-RU"/>
        </a:p>
      </dgm:t>
    </dgm:pt>
    <dgm:pt modelId="{0DEE004D-D5C1-4A76-A011-82DCCBC47EF9}">
      <dgm:prSet phldrT="[Текст]" custT="1">
        <dgm:style>
          <a:lnRef idx="0">
            <a:schemeClr val="accent4"/>
          </a:lnRef>
          <a:fillRef idx="3">
            <a:schemeClr val="accent4"/>
          </a:fillRef>
          <a:effectRef idx="3">
            <a:schemeClr val="accent4"/>
          </a:effectRef>
          <a:fontRef idx="minor">
            <a:schemeClr val="lt1"/>
          </a:fontRef>
        </dgm:style>
      </dgm:prSet>
      <dgm:spPr/>
      <dgm:t>
        <a:bodyPr/>
        <a:lstStyle/>
        <a:p>
          <a:endParaRPr lang="ru-RU" sz="1600" i="1" dirty="0"/>
        </a:p>
      </dgm:t>
    </dgm:pt>
    <dgm:pt modelId="{137EFE4C-302B-4BA5-9EC3-5A642EB1DA32}" type="parTrans" cxnId="{DE0A4BA4-E902-4077-B9F3-37B37AD2CDD5}">
      <dgm:prSet/>
      <dgm:spPr/>
      <dgm:t>
        <a:bodyPr/>
        <a:lstStyle/>
        <a:p>
          <a:endParaRPr lang="ru-RU"/>
        </a:p>
      </dgm:t>
    </dgm:pt>
    <dgm:pt modelId="{20F85845-B3BA-4C96-8820-4B56D1256D22}" type="sibTrans" cxnId="{DE0A4BA4-E902-4077-B9F3-37B37AD2CDD5}">
      <dgm:prSet/>
      <dgm:spPr/>
      <dgm:t>
        <a:bodyPr/>
        <a:lstStyle/>
        <a:p>
          <a:endParaRPr lang="ru-RU"/>
        </a:p>
      </dgm:t>
    </dgm:pt>
    <dgm:pt modelId="{01F17DEE-883A-422D-887E-680C8CBE0C58}" type="pres">
      <dgm:prSet presAssocID="{8D8A145D-167D-4B90-B47C-89DE7719D16A}" presName="Name0" presStyleCnt="0">
        <dgm:presLayoutVars>
          <dgm:dir/>
          <dgm:animLvl val="lvl"/>
          <dgm:resizeHandles val="exact"/>
        </dgm:presLayoutVars>
      </dgm:prSet>
      <dgm:spPr/>
      <dgm:t>
        <a:bodyPr/>
        <a:lstStyle/>
        <a:p>
          <a:endParaRPr lang="ru-RU"/>
        </a:p>
      </dgm:t>
    </dgm:pt>
    <dgm:pt modelId="{B7D143A8-427D-4EE1-A67B-A0A627A04938}" type="pres">
      <dgm:prSet presAssocID="{3FC54525-E794-4C86-B51A-C28D4CF9E9C9}" presName="compositeNode" presStyleCnt="0">
        <dgm:presLayoutVars>
          <dgm:bulletEnabled val="1"/>
        </dgm:presLayoutVars>
      </dgm:prSet>
      <dgm:spPr/>
    </dgm:pt>
    <dgm:pt modelId="{68D83612-560B-4123-8F08-59F3BB1D9885}" type="pres">
      <dgm:prSet presAssocID="{3FC54525-E794-4C86-B51A-C28D4CF9E9C9}" presName="bgRect" presStyleLbl="node1" presStyleIdx="0" presStyleCnt="1" custScaleX="127322" custLinFactNeighborX="-263" custLinFactNeighborY="18750"/>
      <dgm:spPr/>
      <dgm:t>
        <a:bodyPr/>
        <a:lstStyle/>
        <a:p>
          <a:endParaRPr lang="ru-RU"/>
        </a:p>
      </dgm:t>
    </dgm:pt>
    <dgm:pt modelId="{5E3E7AE8-98CB-45CC-844A-E7446FCF7F37}" type="pres">
      <dgm:prSet presAssocID="{3FC54525-E794-4C86-B51A-C28D4CF9E9C9}" presName="parentNode" presStyleLbl="node1" presStyleIdx="0" presStyleCnt="1">
        <dgm:presLayoutVars>
          <dgm:chMax val="0"/>
          <dgm:bulletEnabled val="1"/>
        </dgm:presLayoutVars>
      </dgm:prSet>
      <dgm:spPr/>
      <dgm:t>
        <a:bodyPr/>
        <a:lstStyle/>
        <a:p>
          <a:endParaRPr lang="ru-RU"/>
        </a:p>
      </dgm:t>
    </dgm:pt>
    <dgm:pt modelId="{2693A8D4-EF12-43B3-8165-897368FDC5F9}" type="pres">
      <dgm:prSet presAssocID="{3FC54525-E794-4C86-B51A-C28D4CF9E9C9}" presName="childNode" presStyleLbl="node1" presStyleIdx="0" presStyleCnt="1">
        <dgm:presLayoutVars>
          <dgm:bulletEnabled val="1"/>
        </dgm:presLayoutVars>
      </dgm:prSet>
      <dgm:spPr/>
      <dgm:t>
        <a:bodyPr/>
        <a:lstStyle/>
        <a:p>
          <a:endParaRPr lang="ru-RU"/>
        </a:p>
      </dgm:t>
    </dgm:pt>
  </dgm:ptLst>
  <dgm:cxnLst>
    <dgm:cxn modelId="{BF9CD56D-2F08-4286-AA8D-C7CF27CBB37C}" type="presOf" srcId="{3FC54525-E794-4C86-B51A-C28D4CF9E9C9}" destId="{68D83612-560B-4123-8F08-59F3BB1D9885}" srcOrd="0" destOrd="0" presId="urn:microsoft.com/office/officeart/2005/8/layout/hProcess7#1"/>
    <dgm:cxn modelId="{0B44E3EF-1400-46AE-8B61-4B103F574E47}" type="presOf" srcId="{8D8A145D-167D-4B90-B47C-89DE7719D16A}" destId="{01F17DEE-883A-422D-887E-680C8CBE0C58}" srcOrd="0" destOrd="0" presId="urn:microsoft.com/office/officeart/2005/8/layout/hProcess7#1"/>
    <dgm:cxn modelId="{F70EF287-DF08-4747-B562-54C3B83F5033}" type="presOf" srcId="{0DEE004D-D5C1-4A76-A011-82DCCBC47EF9}" destId="{2693A8D4-EF12-43B3-8165-897368FDC5F9}" srcOrd="0" destOrd="1" presId="urn:microsoft.com/office/officeart/2005/8/layout/hProcess7#1"/>
    <dgm:cxn modelId="{EF9E2D20-8E64-4674-BA4C-055C178E4EE9}" type="presOf" srcId="{C4A5963B-02AB-4F38-B655-037DD8BAD801}" destId="{2693A8D4-EF12-43B3-8165-897368FDC5F9}" srcOrd="0" destOrd="0" presId="urn:microsoft.com/office/officeart/2005/8/layout/hProcess7#1"/>
    <dgm:cxn modelId="{DE0A4BA4-E902-4077-B9F3-37B37AD2CDD5}" srcId="{3FC54525-E794-4C86-B51A-C28D4CF9E9C9}" destId="{0DEE004D-D5C1-4A76-A011-82DCCBC47EF9}" srcOrd="1" destOrd="0" parTransId="{137EFE4C-302B-4BA5-9EC3-5A642EB1DA32}" sibTransId="{20F85845-B3BA-4C96-8820-4B56D1256D22}"/>
    <dgm:cxn modelId="{877881D1-F49C-45A1-8DA9-43A2DDE6CB5B}" srcId="{3FC54525-E794-4C86-B51A-C28D4CF9E9C9}" destId="{C4A5963B-02AB-4F38-B655-037DD8BAD801}" srcOrd="0" destOrd="0" parTransId="{CBFA0F10-99EB-4213-85D5-EE88ACD0F621}" sibTransId="{5B1915C0-94EE-4ED8-B73F-F7616E2E5D7B}"/>
    <dgm:cxn modelId="{0BC15DA8-E4D4-4A04-A2FD-76320CDD9C78}" type="presOf" srcId="{3FC54525-E794-4C86-B51A-C28D4CF9E9C9}" destId="{5E3E7AE8-98CB-45CC-844A-E7446FCF7F37}" srcOrd="1" destOrd="0" presId="urn:microsoft.com/office/officeart/2005/8/layout/hProcess7#1"/>
    <dgm:cxn modelId="{40ACC6A1-CAE8-4BF2-B8EB-74BF5450FACD}" srcId="{8D8A145D-167D-4B90-B47C-89DE7719D16A}" destId="{3FC54525-E794-4C86-B51A-C28D4CF9E9C9}" srcOrd="0" destOrd="0" parTransId="{C642D540-D6DB-44B0-BF52-96DE22343E28}" sibTransId="{C5C8EE71-15DA-4FAE-B5E0-63EEAB45B35D}"/>
    <dgm:cxn modelId="{DAC53A51-3534-4B15-BC18-22348612E29E}" type="presParOf" srcId="{01F17DEE-883A-422D-887E-680C8CBE0C58}" destId="{B7D143A8-427D-4EE1-A67B-A0A627A04938}" srcOrd="0" destOrd="0" presId="urn:microsoft.com/office/officeart/2005/8/layout/hProcess7#1"/>
    <dgm:cxn modelId="{A0EACE92-413B-44CD-A8FD-E65C317FCE57}" type="presParOf" srcId="{B7D143A8-427D-4EE1-A67B-A0A627A04938}" destId="{68D83612-560B-4123-8F08-59F3BB1D9885}" srcOrd="0" destOrd="0" presId="urn:microsoft.com/office/officeart/2005/8/layout/hProcess7#1"/>
    <dgm:cxn modelId="{EF47485F-B982-47B3-A699-AD5113C32BB8}" type="presParOf" srcId="{B7D143A8-427D-4EE1-A67B-A0A627A04938}" destId="{5E3E7AE8-98CB-45CC-844A-E7446FCF7F37}" srcOrd="1" destOrd="0" presId="urn:microsoft.com/office/officeart/2005/8/layout/hProcess7#1"/>
    <dgm:cxn modelId="{9685C78B-72BD-4B61-9D7A-B4192C792D78}" type="presParOf" srcId="{B7D143A8-427D-4EE1-A67B-A0A627A04938}" destId="{2693A8D4-EF12-43B3-8165-897368FDC5F9}"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4B22D3-BD16-433B-8803-E97F9485F2A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F938985E-50BA-4E48-8E26-273B848FFAF6}">
      <dgm:prSet phldrT="[Текст]"/>
      <dgm:spPr>
        <a:solidFill>
          <a:srgbClr val="00B0F0"/>
        </a:solidFill>
      </dgm:spPr>
      <dgm:t>
        <a:bodyPr/>
        <a:lstStyle/>
        <a:p>
          <a:r>
            <a:rPr lang="en-US" dirty="0" smtClean="0"/>
            <a:t>500</a:t>
          </a:r>
          <a:r>
            <a:rPr lang="ru-RU" dirty="0" smtClean="0"/>
            <a:t>,0 тыс.руб.</a:t>
          </a:r>
          <a:endParaRPr lang="ru-RU" dirty="0"/>
        </a:p>
      </dgm:t>
    </dgm:pt>
    <dgm:pt modelId="{4B56CF24-CE39-421A-BED7-5C0F8CE846C5}" type="parTrans" cxnId="{0CAF0E22-9518-4F5B-9561-DAF2AF9A3874}">
      <dgm:prSet/>
      <dgm:spPr/>
      <dgm:t>
        <a:bodyPr/>
        <a:lstStyle/>
        <a:p>
          <a:endParaRPr lang="ru-RU"/>
        </a:p>
      </dgm:t>
    </dgm:pt>
    <dgm:pt modelId="{7C662354-97A9-4243-8B03-0FB501664E8E}" type="sibTrans" cxnId="{0CAF0E22-9518-4F5B-9561-DAF2AF9A3874}">
      <dgm:prSet/>
      <dgm:spPr/>
      <dgm:t>
        <a:bodyPr/>
        <a:lstStyle/>
        <a:p>
          <a:endParaRPr lang="ru-RU"/>
        </a:p>
      </dgm:t>
    </dgm:pt>
    <dgm:pt modelId="{53E60867-DE49-4CE7-A49A-446D926C42CC}">
      <dgm:prSet phldrT="[Текст]" custT="1"/>
      <dgm:spPr>
        <a:solidFill>
          <a:schemeClr val="accent2">
            <a:lumMod val="75000"/>
            <a:alpha val="90000"/>
          </a:schemeClr>
        </a:solidFill>
      </dgm:spPr>
      <dgm:t>
        <a:bodyPr/>
        <a:lstStyle/>
        <a:p>
          <a:r>
            <a:rPr lang="ru-RU" sz="800" b="1" dirty="0" smtClean="0"/>
            <a:t>Штрафы, санкции, возмещение ущерба</a:t>
          </a:r>
          <a:endParaRPr lang="ru-RU" sz="800" b="1" dirty="0"/>
        </a:p>
      </dgm:t>
    </dgm:pt>
    <dgm:pt modelId="{A1279E2C-B772-4603-BD9F-B95925DB1C44}" type="parTrans" cxnId="{81947222-C855-48CD-993C-3974DF5F3EA8}">
      <dgm:prSet/>
      <dgm:spPr/>
      <dgm:t>
        <a:bodyPr/>
        <a:lstStyle/>
        <a:p>
          <a:endParaRPr lang="ru-RU"/>
        </a:p>
      </dgm:t>
    </dgm:pt>
    <dgm:pt modelId="{3E90B055-30AB-4AB6-97C5-BB832874FB04}" type="sibTrans" cxnId="{81947222-C855-48CD-993C-3974DF5F3EA8}">
      <dgm:prSet/>
      <dgm:spPr/>
      <dgm:t>
        <a:bodyPr/>
        <a:lstStyle/>
        <a:p>
          <a:endParaRPr lang="ru-RU"/>
        </a:p>
      </dgm:t>
    </dgm:pt>
    <dgm:pt modelId="{6B637A08-49D3-4876-961C-B1E3960D43F5}">
      <dgm:prSet phldrT="[Текст]"/>
      <dgm:spPr>
        <a:solidFill>
          <a:schemeClr val="accent3">
            <a:lumMod val="75000"/>
          </a:schemeClr>
        </a:solidFill>
      </dgm:spPr>
      <dgm:t>
        <a:bodyPr/>
        <a:lstStyle/>
        <a:p>
          <a:r>
            <a:rPr lang="en-US" dirty="0" smtClean="0"/>
            <a:t>4</a:t>
          </a:r>
          <a:r>
            <a:rPr lang="ru-RU" dirty="0" smtClean="0"/>
            <a:t>,0 тыс.руб.</a:t>
          </a:r>
          <a:endParaRPr lang="ru-RU" dirty="0"/>
        </a:p>
      </dgm:t>
    </dgm:pt>
    <dgm:pt modelId="{3BB2015B-B70A-4E54-85F0-1E1BE2F7E0DA}" type="parTrans" cxnId="{818575E5-D4C0-4B08-A226-E871B6368F2D}">
      <dgm:prSet/>
      <dgm:spPr/>
      <dgm:t>
        <a:bodyPr/>
        <a:lstStyle/>
        <a:p>
          <a:endParaRPr lang="ru-RU"/>
        </a:p>
      </dgm:t>
    </dgm:pt>
    <dgm:pt modelId="{88AB97A4-FE44-430B-9E53-1E099E2849E2}" type="sibTrans" cxnId="{818575E5-D4C0-4B08-A226-E871B6368F2D}">
      <dgm:prSet/>
      <dgm:spPr/>
      <dgm:t>
        <a:bodyPr/>
        <a:lstStyle/>
        <a:p>
          <a:endParaRPr lang="ru-RU"/>
        </a:p>
      </dgm:t>
    </dgm:pt>
    <dgm:pt modelId="{37B87731-4E42-46D5-BF24-62F0B37DFD1F}">
      <dgm:prSet phldrT="[Текст]" custT="1"/>
      <dgm:spPr>
        <a:solidFill>
          <a:schemeClr val="accent3">
            <a:lumMod val="75000"/>
            <a:alpha val="90000"/>
          </a:schemeClr>
        </a:solidFill>
      </dgm:spPr>
      <dgm:t>
        <a:bodyPr/>
        <a:lstStyle/>
        <a:p>
          <a:r>
            <a:rPr lang="ru-RU" sz="800" b="1" dirty="0" smtClean="0"/>
            <a:t>Платежи при пользовании природными ресурсами</a:t>
          </a:r>
          <a:endParaRPr lang="ru-RU" sz="800" b="1" dirty="0"/>
        </a:p>
      </dgm:t>
    </dgm:pt>
    <dgm:pt modelId="{9139665C-3302-4C55-93C5-E14A72711477}" type="parTrans" cxnId="{066BDD92-6E11-4EB1-9695-CF15FB400C58}">
      <dgm:prSet/>
      <dgm:spPr/>
      <dgm:t>
        <a:bodyPr/>
        <a:lstStyle/>
        <a:p>
          <a:endParaRPr lang="ru-RU"/>
        </a:p>
      </dgm:t>
    </dgm:pt>
    <dgm:pt modelId="{FB6BBE83-72B6-4099-83D1-81783F8487DD}" type="sibTrans" cxnId="{066BDD92-6E11-4EB1-9695-CF15FB400C58}">
      <dgm:prSet/>
      <dgm:spPr/>
      <dgm:t>
        <a:bodyPr/>
        <a:lstStyle/>
        <a:p>
          <a:endParaRPr lang="ru-RU"/>
        </a:p>
      </dgm:t>
    </dgm:pt>
    <dgm:pt modelId="{B8163E52-2E3E-40D7-8DC5-101717217274}">
      <dgm:prSet phldrT="[Текст]"/>
      <dgm:spPr>
        <a:solidFill>
          <a:schemeClr val="accent4">
            <a:lumMod val="75000"/>
            <a:alpha val="90000"/>
          </a:schemeClr>
        </a:solidFill>
      </dgm:spPr>
      <dgm:t>
        <a:bodyPr/>
        <a:lstStyle/>
        <a:p>
          <a:r>
            <a:rPr lang="en-US" dirty="0" smtClean="0"/>
            <a:t>13223</a:t>
          </a:r>
          <a:r>
            <a:rPr lang="ru-RU" dirty="0" smtClean="0"/>
            <a:t>,0тыс. руб.</a:t>
          </a:r>
          <a:endParaRPr lang="ru-RU" dirty="0"/>
        </a:p>
      </dgm:t>
    </dgm:pt>
    <dgm:pt modelId="{290B4196-7C39-47F7-8D7F-26ED86282DEC}" type="parTrans" cxnId="{2E230D40-63F7-49EF-864E-9B5A9C2CCB4C}">
      <dgm:prSet/>
      <dgm:spPr/>
      <dgm:t>
        <a:bodyPr/>
        <a:lstStyle/>
        <a:p>
          <a:endParaRPr lang="ru-RU"/>
        </a:p>
      </dgm:t>
    </dgm:pt>
    <dgm:pt modelId="{7E639370-C747-44C5-94AB-ABEEFE9EF058}" type="sibTrans" cxnId="{2E230D40-63F7-49EF-864E-9B5A9C2CCB4C}">
      <dgm:prSet/>
      <dgm:spPr/>
      <dgm:t>
        <a:bodyPr/>
        <a:lstStyle/>
        <a:p>
          <a:endParaRPr lang="ru-RU"/>
        </a:p>
      </dgm:t>
    </dgm:pt>
    <dgm:pt modelId="{BEE68727-536D-49DE-B73A-FD127B609764}">
      <dgm:prSet phldrT="[Текст]" custT="1"/>
      <dgm:spPr>
        <a:solidFill>
          <a:schemeClr val="accent4">
            <a:lumMod val="60000"/>
            <a:lumOff val="40000"/>
            <a:alpha val="90000"/>
          </a:schemeClr>
        </a:solidFill>
      </dgm:spPr>
      <dgm:t>
        <a:bodyPr/>
        <a:lstStyle/>
        <a:p>
          <a:r>
            <a:rPr lang="ru-RU" sz="800" b="1" dirty="0" smtClean="0"/>
            <a:t>Доходы от использования имущества</a:t>
          </a:r>
          <a:endParaRPr lang="ru-RU" sz="800" b="1" dirty="0"/>
        </a:p>
      </dgm:t>
    </dgm:pt>
    <dgm:pt modelId="{B4648B24-2E9E-4EED-AAAC-0BEECB671DF7}" type="parTrans" cxnId="{068AC859-71E1-4C4C-B3FB-0C32768A53E3}">
      <dgm:prSet/>
      <dgm:spPr/>
      <dgm:t>
        <a:bodyPr/>
        <a:lstStyle/>
        <a:p>
          <a:endParaRPr lang="ru-RU"/>
        </a:p>
      </dgm:t>
    </dgm:pt>
    <dgm:pt modelId="{0BB91748-5427-4047-A720-3E62B673D979}" type="sibTrans" cxnId="{068AC859-71E1-4C4C-B3FB-0C32768A53E3}">
      <dgm:prSet/>
      <dgm:spPr/>
      <dgm:t>
        <a:bodyPr/>
        <a:lstStyle/>
        <a:p>
          <a:endParaRPr lang="ru-RU"/>
        </a:p>
      </dgm:t>
    </dgm:pt>
    <dgm:pt modelId="{EF7EF7B3-967D-4C1A-A7C5-6323617EB32D}">
      <dgm:prSet phldrT="[Текст]" custT="1"/>
      <dgm:spPr>
        <a:solidFill>
          <a:schemeClr val="accent5">
            <a:lumMod val="75000"/>
            <a:alpha val="90000"/>
          </a:schemeClr>
        </a:solidFill>
      </dgm:spPr>
      <dgm:t>
        <a:bodyPr/>
        <a:lstStyle/>
        <a:p>
          <a:r>
            <a:rPr lang="en-US" sz="1100" b="1" dirty="0" smtClean="0"/>
            <a:t>43150</a:t>
          </a:r>
          <a:r>
            <a:rPr lang="ru-RU" sz="1100" b="1" dirty="0" smtClean="0"/>
            <a:t>,0 тыс.руб.</a:t>
          </a:r>
          <a:endParaRPr lang="ru-RU" sz="1100" b="1" dirty="0"/>
        </a:p>
      </dgm:t>
    </dgm:pt>
    <dgm:pt modelId="{1CBF377E-316A-4D21-939B-71AB42B3307D}" type="parTrans" cxnId="{4184837B-FDE1-413F-8FE2-5583604A9751}">
      <dgm:prSet/>
      <dgm:spPr/>
      <dgm:t>
        <a:bodyPr/>
        <a:lstStyle/>
        <a:p>
          <a:endParaRPr lang="ru-RU"/>
        </a:p>
      </dgm:t>
    </dgm:pt>
    <dgm:pt modelId="{94DDD892-B9C9-458B-A12D-1DEA5AE2E7A8}" type="sibTrans" cxnId="{4184837B-FDE1-413F-8FE2-5583604A9751}">
      <dgm:prSet/>
      <dgm:spPr/>
      <dgm:t>
        <a:bodyPr/>
        <a:lstStyle/>
        <a:p>
          <a:endParaRPr lang="ru-RU"/>
        </a:p>
      </dgm:t>
    </dgm:pt>
    <dgm:pt modelId="{EFA9E43C-194A-4770-A3D8-2D267154CF4A}">
      <dgm:prSet phldrT="[Текст]" custT="1"/>
      <dgm:spPr>
        <a:solidFill>
          <a:schemeClr val="accent5">
            <a:lumMod val="60000"/>
            <a:lumOff val="40000"/>
            <a:alpha val="90000"/>
          </a:schemeClr>
        </a:solidFill>
      </dgm:spPr>
      <dgm:t>
        <a:bodyPr/>
        <a:lstStyle/>
        <a:p>
          <a:r>
            <a:rPr lang="ru-RU" sz="800" b="1" dirty="0" smtClean="0"/>
            <a:t>Доходы от продажи материальных и нематериальных активов</a:t>
          </a:r>
          <a:endParaRPr lang="ru-RU" sz="800" b="1" dirty="0"/>
        </a:p>
      </dgm:t>
    </dgm:pt>
    <dgm:pt modelId="{810056C2-82DD-4F43-8CC3-E0A63008A7C7}" type="parTrans" cxnId="{32C6E1FB-01F6-4E3A-A88D-E12EBA2BBF30}">
      <dgm:prSet/>
      <dgm:spPr/>
      <dgm:t>
        <a:bodyPr/>
        <a:lstStyle/>
        <a:p>
          <a:endParaRPr lang="ru-RU"/>
        </a:p>
      </dgm:t>
    </dgm:pt>
    <dgm:pt modelId="{CD4D1995-3880-4F9A-94F3-4104A24DD1C9}" type="sibTrans" cxnId="{32C6E1FB-01F6-4E3A-A88D-E12EBA2BBF30}">
      <dgm:prSet/>
      <dgm:spPr/>
      <dgm:t>
        <a:bodyPr/>
        <a:lstStyle/>
        <a:p>
          <a:endParaRPr lang="ru-RU"/>
        </a:p>
      </dgm:t>
    </dgm:pt>
    <dgm:pt modelId="{82146943-6C90-4DC1-879F-256C0EBD50AA}" type="pres">
      <dgm:prSet presAssocID="{A44B22D3-BD16-433B-8803-E97F9485F2A5}" presName="Name0" presStyleCnt="0">
        <dgm:presLayoutVars>
          <dgm:dir/>
          <dgm:animLvl val="lvl"/>
          <dgm:resizeHandles val="exact"/>
        </dgm:presLayoutVars>
      </dgm:prSet>
      <dgm:spPr/>
      <dgm:t>
        <a:bodyPr/>
        <a:lstStyle/>
        <a:p>
          <a:endParaRPr lang="ru-RU"/>
        </a:p>
      </dgm:t>
    </dgm:pt>
    <dgm:pt modelId="{0879DE60-956A-4990-9126-B5B48D3EF2F1}" type="pres">
      <dgm:prSet presAssocID="{F938985E-50BA-4E48-8E26-273B848FFAF6}" presName="linNode" presStyleCnt="0"/>
      <dgm:spPr/>
    </dgm:pt>
    <dgm:pt modelId="{810C5986-F0D7-411C-B578-FF73FEE54A01}" type="pres">
      <dgm:prSet presAssocID="{F938985E-50BA-4E48-8E26-273B848FFAF6}" presName="parentText" presStyleLbl="node1" presStyleIdx="0" presStyleCnt="4">
        <dgm:presLayoutVars>
          <dgm:chMax val="1"/>
          <dgm:bulletEnabled val="1"/>
        </dgm:presLayoutVars>
      </dgm:prSet>
      <dgm:spPr/>
      <dgm:t>
        <a:bodyPr/>
        <a:lstStyle/>
        <a:p>
          <a:endParaRPr lang="ru-RU"/>
        </a:p>
      </dgm:t>
    </dgm:pt>
    <dgm:pt modelId="{E306833F-84FF-482F-A792-9524B8AD7498}" type="pres">
      <dgm:prSet presAssocID="{F938985E-50BA-4E48-8E26-273B848FFAF6}" presName="descendantText" presStyleLbl="alignAccFollowNode1" presStyleIdx="0" presStyleCnt="4">
        <dgm:presLayoutVars>
          <dgm:bulletEnabled val="1"/>
        </dgm:presLayoutVars>
      </dgm:prSet>
      <dgm:spPr/>
      <dgm:t>
        <a:bodyPr/>
        <a:lstStyle/>
        <a:p>
          <a:endParaRPr lang="ru-RU"/>
        </a:p>
      </dgm:t>
    </dgm:pt>
    <dgm:pt modelId="{0EBBC3B6-5B30-425F-918D-82986642EBC2}" type="pres">
      <dgm:prSet presAssocID="{7C662354-97A9-4243-8B03-0FB501664E8E}" presName="sp" presStyleCnt="0"/>
      <dgm:spPr/>
    </dgm:pt>
    <dgm:pt modelId="{63F51ACF-A63B-43F9-9B09-127F88CBF4F9}" type="pres">
      <dgm:prSet presAssocID="{6B637A08-49D3-4876-961C-B1E3960D43F5}" presName="linNode" presStyleCnt="0"/>
      <dgm:spPr/>
    </dgm:pt>
    <dgm:pt modelId="{84375E17-EF41-4783-824C-604B7C59F540}" type="pres">
      <dgm:prSet presAssocID="{6B637A08-49D3-4876-961C-B1E3960D43F5}" presName="parentText" presStyleLbl="node1" presStyleIdx="1" presStyleCnt="4">
        <dgm:presLayoutVars>
          <dgm:chMax val="1"/>
          <dgm:bulletEnabled val="1"/>
        </dgm:presLayoutVars>
      </dgm:prSet>
      <dgm:spPr/>
      <dgm:t>
        <a:bodyPr/>
        <a:lstStyle/>
        <a:p>
          <a:endParaRPr lang="ru-RU"/>
        </a:p>
      </dgm:t>
    </dgm:pt>
    <dgm:pt modelId="{3820C45A-C811-45C0-AF2A-512B3956043D}" type="pres">
      <dgm:prSet presAssocID="{6B637A08-49D3-4876-961C-B1E3960D43F5}" presName="descendantText" presStyleLbl="alignAccFollowNode1" presStyleIdx="1" presStyleCnt="4">
        <dgm:presLayoutVars>
          <dgm:bulletEnabled val="1"/>
        </dgm:presLayoutVars>
      </dgm:prSet>
      <dgm:spPr/>
      <dgm:t>
        <a:bodyPr/>
        <a:lstStyle/>
        <a:p>
          <a:endParaRPr lang="ru-RU"/>
        </a:p>
      </dgm:t>
    </dgm:pt>
    <dgm:pt modelId="{533BA73F-517C-4DE8-A0C7-2144AC950D73}" type="pres">
      <dgm:prSet presAssocID="{88AB97A4-FE44-430B-9E53-1E099E2849E2}" presName="sp" presStyleCnt="0"/>
      <dgm:spPr/>
    </dgm:pt>
    <dgm:pt modelId="{005958B1-07C4-499A-AC28-2AB95F4D8FDE}" type="pres">
      <dgm:prSet presAssocID="{B8163E52-2E3E-40D7-8DC5-101717217274}" presName="linNode" presStyleCnt="0"/>
      <dgm:spPr/>
    </dgm:pt>
    <dgm:pt modelId="{51106CBF-D57A-4EC9-875F-253E9F7200EF}" type="pres">
      <dgm:prSet presAssocID="{B8163E52-2E3E-40D7-8DC5-101717217274}" presName="parentText" presStyleLbl="node1" presStyleIdx="2" presStyleCnt="4">
        <dgm:presLayoutVars>
          <dgm:chMax val="1"/>
          <dgm:bulletEnabled val="1"/>
        </dgm:presLayoutVars>
      </dgm:prSet>
      <dgm:spPr/>
      <dgm:t>
        <a:bodyPr/>
        <a:lstStyle/>
        <a:p>
          <a:endParaRPr lang="ru-RU"/>
        </a:p>
      </dgm:t>
    </dgm:pt>
    <dgm:pt modelId="{6A5211F7-8328-4E05-9B16-2E82C1A81540}" type="pres">
      <dgm:prSet presAssocID="{B8163E52-2E3E-40D7-8DC5-101717217274}" presName="descendantText" presStyleLbl="alignAccFollowNode1" presStyleIdx="2" presStyleCnt="4">
        <dgm:presLayoutVars>
          <dgm:bulletEnabled val="1"/>
        </dgm:presLayoutVars>
      </dgm:prSet>
      <dgm:spPr/>
      <dgm:t>
        <a:bodyPr/>
        <a:lstStyle/>
        <a:p>
          <a:endParaRPr lang="ru-RU"/>
        </a:p>
      </dgm:t>
    </dgm:pt>
    <dgm:pt modelId="{5B62F0AD-145C-422E-966E-7C32B0AA4CF2}" type="pres">
      <dgm:prSet presAssocID="{7E639370-C747-44C5-94AB-ABEEFE9EF058}" presName="sp" presStyleCnt="0"/>
      <dgm:spPr/>
    </dgm:pt>
    <dgm:pt modelId="{8871E4ED-A634-4F5D-BAD2-7024BE21BE37}" type="pres">
      <dgm:prSet presAssocID="{EF7EF7B3-967D-4C1A-A7C5-6323617EB32D}" presName="linNode" presStyleCnt="0"/>
      <dgm:spPr/>
    </dgm:pt>
    <dgm:pt modelId="{D2D7C1FD-53E0-4D51-A704-1E36799697ED}" type="pres">
      <dgm:prSet presAssocID="{EF7EF7B3-967D-4C1A-A7C5-6323617EB32D}" presName="parentText" presStyleLbl="node1" presStyleIdx="3" presStyleCnt="4">
        <dgm:presLayoutVars>
          <dgm:chMax val="1"/>
          <dgm:bulletEnabled val="1"/>
        </dgm:presLayoutVars>
      </dgm:prSet>
      <dgm:spPr/>
      <dgm:t>
        <a:bodyPr/>
        <a:lstStyle/>
        <a:p>
          <a:endParaRPr lang="ru-RU"/>
        </a:p>
      </dgm:t>
    </dgm:pt>
    <dgm:pt modelId="{EFABEDF1-C989-4CAE-8B9D-430B96F74A81}" type="pres">
      <dgm:prSet presAssocID="{EF7EF7B3-967D-4C1A-A7C5-6323617EB32D}" presName="descendantText" presStyleLbl="alignAccFollowNode1" presStyleIdx="3" presStyleCnt="4">
        <dgm:presLayoutVars>
          <dgm:bulletEnabled val="1"/>
        </dgm:presLayoutVars>
      </dgm:prSet>
      <dgm:spPr/>
      <dgm:t>
        <a:bodyPr/>
        <a:lstStyle/>
        <a:p>
          <a:endParaRPr lang="ru-RU"/>
        </a:p>
      </dgm:t>
    </dgm:pt>
  </dgm:ptLst>
  <dgm:cxnLst>
    <dgm:cxn modelId="{A994159E-5BD5-4847-9EA2-4CA0CDE0B9CB}" type="presOf" srcId="{F938985E-50BA-4E48-8E26-273B848FFAF6}" destId="{810C5986-F0D7-411C-B578-FF73FEE54A01}" srcOrd="0" destOrd="0" presId="urn:microsoft.com/office/officeart/2005/8/layout/vList5"/>
    <dgm:cxn modelId="{754FAA94-2DD4-4567-8F8F-A62BDA9A46FC}" type="presOf" srcId="{EFA9E43C-194A-4770-A3D8-2D267154CF4A}" destId="{EFABEDF1-C989-4CAE-8B9D-430B96F74A81}" srcOrd="0" destOrd="0" presId="urn:microsoft.com/office/officeart/2005/8/layout/vList5"/>
    <dgm:cxn modelId="{8F99ED97-D2F2-424F-80D2-ABB983C999F2}" type="presOf" srcId="{6B637A08-49D3-4876-961C-B1E3960D43F5}" destId="{84375E17-EF41-4783-824C-604B7C59F540}" srcOrd="0" destOrd="0" presId="urn:microsoft.com/office/officeart/2005/8/layout/vList5"/>
    <dgm:cxn modelId="{0CAF0E22-9518-4F5B-9561-DAF2AF9A3874}" srcId="{A44B22D3-BD16-433B-8803-E97F9485F2A5}" destId="{F938985E-50BA-4E48-8E26-273B848FFAF6}" srcOrd="0" destOrd="0" parTransId="{4B56CF24-CE39-421A-BED7-5C0F8CE846C5}" sibTransId="{7C662354-97A9-4243-8B03-0FB501664E8E}"/>
    <dgm:cxn modelId="{81947222-C855-48CD-993C-3974DF5F3EA8}" srcId="{F938985E-50BA-4E48-8E26-273B848FFAF6}" destId="{53E60867-DE49-4CE7-A49A-446D926C42CC}" srcOrd="0" destOrd="0" parTransId="{A1279E2C-B772-4603-BD9F-B95925DB1C44}" sibTransId="{3E90B055-30AB-4AB6-97C5-BB832874FB04}"/>
    <dgm:cxn modelId="{A31CDD0B-9F94-4C5F-9A53-BDDF26929A3F}" type="presOf" srcId="{A44B22D3-BD16-433B-8803-E97F9485F2A5}" destId="{82146943-6C90-4DC1-879F-256C0EBD50AA}" srcOrd="0" destOrd="0" presId="urn:microsoft.com/office/officeart/2005/8/layout/vList5"/>
    <dgm:cxn modelId="{818575E5-D4C0-4B08-A226-E871B6368F2D}" srcId="{A44B22D3-BD16-433B-8803-E97F9485F2A5}" destId="{6B637A08-49D3-4876-961C-B1E3960D43F5}" srcOrd="1" destOrd="0" parTransId="{3BB2015B-B70A-4E54-85F0-1E1BE2F7E0DA}" sibTransId="{88AB97A4-FE44-430B-9E53-1E099E2849E2}"/>
    <dgm:cxn modelId="{0A2383AB-57AE-4262-9FC4-E139B8316F5B}" type="presOf" srcId="{BEE68727-536D-49DE-B73A-FD127B609764}" destId="{6A5211F7-8328-4E05-9B16-2E82C1A81540}" srcOrd="0" destOrd="0" presId="urn:microsoft.com/office/officeart/2005/8/layout/vList5"/>
    <dgm:cxn modelId="{F23232DC-2498-4ACC-8E54-305937A0C0DF}" type="presOf" srcId="{B8163E52-2E3E-40D7-8DC5-101717217274}" destId="{51106CBF-D57A-4EC9-875F-253E9F7200EF}" srcOrd="0" destOrd="0" presId="urn:microsoft.com/office/officeart/2005/8/layout/vList5"/>
    <dgm:cxn modelId="{C13A3C4B-23BA-4C6E-BA9D-9831F2179C70}" type="presOf" srcId="{37B87731-4E42-46D5-BF24-62F0B37DFD1F}" destId="{3820C45A-C811-45C0-AF2A-512B3956043D}" srcOrd="0" destOrd="0" presId="urn:microsoft.com/office/officeart/2005/8/layout/vList5"/>
    <dgm:cxn modelId="{32C6E1FB-01F6-4E3A-A88D-E12EBA2BBF30}" srcId="{EF7EF7B3-967D-4C1A-A7C5-6323617EB32D}" destId="{EFA9E43C-194A-4770-A3D8-2D267154CF4A}" srcOrd="0" destOrd="0" parTransId="{810056C2-82DD-4F43-8CC3-E0A63008A7C7}" sibTransId="{CD4D1995-3880-4F9A-94F3-4104A24DD1C9}"/>
    <dgm:cxn modelId="{068AC859-71E1-4C4C-B3FB-0C32768A53E3}" srcId="{B8163E52-2E3E-40D7-8DC5-101717217274}" destId="{BEE68727-536D-49DE-B73A-FD127B609764}" srcOrd="0" destOrd="0" parTransId="{B4648B24-2E9E-4EED-AAAC-0BEECB671DF7}" sibTransId="{0BB91748-5427-4047-A720-3E62B673D979}"/>
    <dgm:cxn modelId="{2E230D40-63F7-49EF-864E-9B5A9C2CCB4C}" srcId="{A44B22D3-BD16-433B-8803-E97F9485F2A5}" destId="{B8163E52-2E3E-40D7-8DC5-101717217274}" srcOrd="2" destOrd="0" parTransId="{290B4196-7C39-47F7-8D7F-26ED86282DEC}" sibTransId="{7E639370-C747-44C5-94AB-ABEEFE9EF058}"/>
    <dgm:cxn modelId="{86465127-8E4A-4940-BE40-A3A72938C741}" type="presOf" srcId="{53E60867-DE49-4CE7-A49A-446D926C42CC}" destId="{E306833F-84FF-482F-A792-9524B8AD7498}" srcOrd="0" destOrd="0" presId="urn:microsoft.com/office/officeart/2005/8/layout/vList5"/>
    <dgm:cxn modelId="{1B87428D-D787-4B9E-9FC1-F4F32914CA47}" type="presOf" srcId="{EF7EF7B3-967D-4C1A-A7C5-6323617EB32D}" destId="{D2D7C1FD-53E0-4D51-A704-1E36799697ED}" srcOrd="0" destOrd="0" presId="urn:microsoft.com/office/officeart/2005/8/layout/vList5"/>
    <dgm:cxn modelId="{4184837B-FDE1-413F-8FE2-5583604A9751}" srcId="{A44B22D3-BD16-433B-8803-E97F9485F2A5}" destId="{EF7EF7B3-967D-4C1A-A7C5-6323617EB32D}" srcOrd="3" destOrd="0" parTransId="{1CBF377E-316A-4D21-939B-71AB42B3307D}" sibTransId="{94DDD892-B9C9-458B-A12D-1DEA5AE2E7A8}"/>
    <dgm:cxn modelId="{066BDD92-6E11-4EB1-9695-CF15FB400C58}" srcId="{6B637A08-49D3-4876-961C-B1E3960D43F5}" destId="{37B87731-4E42-46D5-BF24-62F0B37DFD1F}" srcOrd="0" destOrd="0" parTransId="{9139665C-3302-4C55-93C5-E14A72711477}" sibTransId="{FB6BBE83-72B6-4099-83D1-81783F8487DD}"/>
    <dgm:cxn modelId="{77EDDEA7-8EEC-43AA-8572-C897C5D22D69}" type="presParOf" srcId="{82146943-6C90-4DC1-879F-256C0EBD50AA}" destId="{0879DE60-956A-4990-9126-B5B48D3EF2F1}" srcOrd="0" destOrd="0" presId="urn:microsoft.com/office/officeart/2005/8/layout/vList5"/>
    <dgm:cxn modelId="{8452E31D-CD43-410F-870B-3DB2EC3213F5}" type="presParOf" srcId="{0879DE60-956A-4990-9126-B5B48D3EF2F1}" destId="{810C5986-F0D7-411C-B578-FF73FEE54A01}" srcOrd="0" destOrd="0" presId="urn:microsoft.com/office/officeart/2005/8/layout/vList5"/>
    <dgm:cxn modelId="{CB62DC6A-ECAB-4421-8DD5-B59F4ACAF550}" type="presParOf" srcId="{0879DE60-956A-4990-9126-B5B48D3EF2F1}" destId="{E306833F-84FF-482F-A792-9524B8AD7498}" srcOrd="1" destOrd="0" presId="urn:microsoft.com/office/officeart/2005/8/layout/vList5"/>
    <dgm:cxn modelId="{FEF504D7-8B92-4C00-B056-221D853CD5AC}" type="presParOf" srcId="{82146943-6C90-4DC1-879F-256C0EBD50AA}" destId="{0EBBC3B6-5B30-425F-918D-82986642EBC2}" srcOrd="1" destOrd="0" presId="urn:microsoft.com/office/officeart/2005/8/layout/vList5"/>
    <dgm:cxn modelId="{485A8EC0-F0D0-4251-BD43-D7BEF16E115A}" type="presParOf" srcId="{82146943-6C90-4DC1-879F-256C0EBD50AA}" destId="{63F51ACF-A63B-43F9-9B09-127F88CBF4F9}" srcOrd="2" destOrd="0" presId="urn:microsoft.com/office/officeart/2005/8/layout/vList5"/>
    <dgm:cxn modelId="{0FEC219A-B511-4E04-9F6B-A16C917F5CB9}" type="presParOf" srcId="{63F51ACF-A63B-43F9-9B09-127F88CBF4F9}" destId="{84375E17-EF41-4783-824C-604B7C59F540}" srcOrd="0" destOrd="0" presId="urn:microsoft.com/office/officeart/2005/8/layout/vList5"/>
    <dgm:cxn modelId="{D83232E0-71EB-477E-9714-6C3C05123D29}" type="presParOf" srcId="{63F51ACF-A63B-43F9-9B09-127F88CBF4F9}" destId="{3820C45A-C811-45C0-AF2A-512B3956043D}" srcOrd="1" destOrd="0" presId="urn:microsoft.com/office/officeart/2005/8/layout/vList5"/>
    <dgm:cxn modelId="{7A8B2793-5260-4627-9F33-6DD8669F0168}" type="presParOf" srcId="{82146943-6C90-4DC1-879F-256C0EBD50AA}" destId="{533BA73F-517C-4DE8-A0C7-2144AC950D73}" srcOrd="3" destOrd="0" presId="urn:microsoft.com/office/officeart/2005/8/layout/vList5"/>
    <dgm:cxn modelId="{9C8DE024-BEAC-4A40-9380-AC565C73D7AD}" type="presParOf" srcId="{82146943-6C90-4DC1-879F-256C0EBD50AA}" destId="{005958B1-07C4-499A-AC28-2AB95F4D8FDE}" srcOrd="4" destOrd="0" presId="urn:microsoft.com/office/officeart/2005/8/layout/vList5"/>
    <dgm:cxn modelId="{8BFB39F4-B79F-4F5A-8870-9AB35A5766B0}" type="presParOf" srcId="{005958B1-07C4-499A-AC28-2AB95F4D8FDE}" destId="{51106CBF-D57A-4EC9-875F-253E9F7200EF}" srcOrd="0" destOrd="0" presId="urn:microsoft.com/office/officeart/2005/8/layout/vList5"/>
    <dgm:cxn modelId="{2F9F141C-E4B1-4211-B2A4-96148308203F}" type="presParOf" srcId="{005958B1-07C4-499A-AC28-2AB95F4D8FDE}" destId="{6A5211F7-8328-4E05-9B16-2E82C1A81540}" srcOrd="1" destOrd="0" presId="urn:microsoft.com/office/officeart/2005/8/layout/vList5"/>
    <dgm:cxn modelId="{C6A3049E-24D9-4A9B-AEA5-6ECC78D52182}" type="presParOf" srcId="{82146943-6C90-4DC1-879F-256C0EBD50AA}" destId="{5B62F0AD-145C-422E-966E-7C32B0AA4CF2}" srcOrd="5" destOrd="0" presId="urn:microsoft.com/office/officeart/2005/8/layout/vList5"/>
    <dgm:cxn modelId="{F3222E46-5E89-4EA3-8437-3CA5395EDEC0}" type="presParOf" srcId="{82146943-6C90-4DC1-879F-256C0EBD50AA}" destId="{8871E4ED-A634-4F5D-BAD2-7024BE21BE37}" srcOrd="6" destOrd="0" presId="urn:microsoft.com/office/officeart/2005/8/layout/vList5"/>
    <dgm:cxn modelId="{F9CFBA36-6630-4C1B-90BA-15E28C82BDF1}" type="presParOf" srcId="{8871E4ED-A634-4F5D-BAD2-7024BE21BE37}" destId="{D2D7C1FD-53E0-4D51-A704-1E36799697ED}" srcOrd="0" destOrd="0" presId="urn:microsoft.com/office/officeart/2005/8/layout/vList5"/>
    <dgm:cxn modelId="{D8A34BC7-1567-41C9-BB80-19F396BEABBE}" type="presParOf" srcId="{8871E4ED-A634-4F5D-BAD2-7024BE21BE37}" destId="{EFABEDF1-C989-4CAE-8B9D-430B96F74A8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5D0D23-5DB1-457B-A721-9AC63E6916FE}"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ru-RU"/>
        </a:p>
      </dgm:t>
    </dgm:pt>
    <dgm:pt modelId="{0A08FF05-C222-410A-A49E-82E686C5E500}">
      <dgm:prSet phldrT="[Текст]" custT="1"/>
      <dgm:spPr/>
      <dgm:t>
        <a:bodyPr/>
        <a:lstStyle/>
        <a:p>
          <a:r>
            <a:rPr lang="ru-RU" sz="900" dirty="0" smtClean="0"/>
            <a:t>520,0 тыс.руб.</a:t>
          </a:r>
          <a:endParaRPr lang="ru-RU" sz="900" dirty="0"/>
        </a:p>
      </dgm:t>
    </dgm:pt>
    <dgm:pt modelId="{94A58421-26DF-44E2-9818-93C485BE9698}" type="parTrans" cxnId="{65FD1871-4690-40F3-AE3A-1E44901BCF42}">
      <dgm:prSet/>
      <dgm:spPr/>
      <dgm:t>
        <a:bodyPr/>
        <a:lstStyle/>
        <a:p>
          <a:endParaRPr lang="ru-RU"/>
        </a:p>
      </dgm:t>
    </dgm:pt>
    <dgm:pt modelId="{7EC0D946-FB56-4BD1-B31D-58367B2AC4F7}" type="sibTrans" cxnId="{65FD1871-4690-40F3-AE3A-1E44901BCF42}">
      <dgm:prSet/>
      <dgm:spPr/>
      <dgm:t>
        <a:bodyPr/>
        <a:lstStyle/>
        <a:p>
          <a:endParaRPr lang="ru-RU"/>
        </a:p>
      </dgm:t>
    </dgm:pt>
    <dgm:pt modelId="{48A37959-D751-4C74-A849-86590EFC3B57}">
      <dgm:prSet phldrT="[Текст]"/>
      <dgm:spPr/>
      <dgm:t>
        <a:bodyPr/>
        <a:lstStyle/>
        <a:p>
          <a:r>
            <a:rPr lang="ru-RU" b="1" dirty="0" smtClean="0"/>
            <a:t>Штрафы, санкции, возмещение ущерба</a:t>
          </a:r>
          <a:endParaRPr lang="ru-RU" b="1" dirty="0"/>
        </a:p>
      </dgm:t>
    </dgm:pt>
    <dgm:pt modelId="{77EA57E2-1024-48B9-BE16-2F4DF38D60EB}" type="parTrans" cxnId="{BCE13A32-9477-48D5-B293-B95C217FC54E}">
      <dgm:prSet/>
      <dgm:spPr/>
      <dgm:t>
        <a:bodyPr/>
        <a:lstStyle/>
        <a:p>
          <a:endParaRPr lang="ru-RU"/>
        </a:p>
      </dgm:t>
    </dgm:pt>
    <dgm:pt modelId="{BAAA9462-F8AE-406C-9B78-D7C38340BACE}" type="sibTrans" cxnId="{BCE13A32-9477-48D5-B293-B95C217FC54E}">
      <dgm:prSet/>
      <dgm:spPr/>
      <dgm:t>
        <a:bodyPr/>
        <a:lstStyle/>
        <a:p>
          <a:endParaRPr lang="ru-RU"/>
        </a:p>
      </dgm:t>
    </dgm:pt>
    <dgm:pt modelId="{3695C0E1-3413-43E0-BAB1-5F5AADBC7E99}">
      <dgm:prSet phldrT="[Текст]" custT="1"/>
      <dgm:spPr/>
      <dgm:t>
        <a:bodyPr/>
        <a:lstStyle/>
        <a:p>
          <a:r>
            <a:rPr lang="ru-RU" sz="900" dirty="0" smtClean="0"/>
            <a:t>4,0 тыс.руб.</a:t>
          </a:r>
          <a:endParaRPr lang="ru-RU" sz="900" dirty="0"/>
        </a:p>
      </dgm:t>
    </dgm:pt>
    <dgm:pt modelId="{CDFB97A7-E1A5-4946-9F29-3B594B684110}" type="parTrans" cxnId="{895C5EB3-106B-4D56-94EE-FF9CE5A8A3CF}">
      <dgm:prSet/>
      <dgm:spPr/>
      <dgm:t>
        <a:bodyPr/>
        <a:lstStyle/>
        <a:p>
          <a:endParaRPr lang="ru-RU"/>
        </a:p>
      </dgm:t>
    </dgm:pt>
    <dgm:pt modelId="{B9424D7D-D5D2-4537-BAB7-95F696786C22}" type="sibTrans" cxnId="{895C5EB3-106B-4D56-94EE-FF9CE5A8A3CF}">
      <dgm:prSet/>
      <dgm:spPr/>
      <dgm:t>
        <a:bodyPr/>
        <a:lstStyle/>
        <a:p>
          <a:endParaRPr lang="ru-RU"/>
        </a:p>
      </dgm:t>
    </dgm:pt>
    <dgm:pt modelId="{3C1C2496-0300-4D67-B313-81E639ED05F8}">
      <dgm:prSet phldrT="[Текст]"/>
      <dgm:spPr/>
      <dgm:t>
        <a:bodyPr/>
        <a:lstStyle/>
        <a:p>
          <a:r>
            <a:rPr lang="ru-RU" b="1" dirty="0" smtClean="0"/>
            <a:t>Платежи при пользовании природными ресурсами</a:t>
          </a:r>
          <a:endParaRPr lang="ru-RU" b="1" dirty="0"/>
        </a:p>
      </dgm:t>
    </dgm:pt>
    <dgm:pt modelId="{DA32124C-6EA9-4044-A4CD-9E7E61A7F213}" type="parTrans" cxnId="{2A9DCB6C-E20A-4121-A10F-04049847B256}">
      <dgm:prSet/>
      <dgm:spPr/>
      <dgm:t>
        <a:bodyPr/>
        <a:lstStyle/>
        <a:p>
          <a:endParaRPr lang="ru-RU"/>
        </a:p>
      </dgm:t>
    </dgm:pt>
    <dgm:pt modelId="{6BAEF11D-5AC9-424D-98F3-AE7EB72AC31D}" type="sibTrans" cxnId="{2A9DCB6C-E20A-4121-A10F-04049847B256}">
      <dgm:prSet/>
      <dgm:spPr/>
      <dgm:t>
        <a:bodyPr/>
        <a:lstStyle/>
        <a:p>
          <a:endParaRPr lang="ru-RU"/>
        </a:p>
      </dgm:t>
    </dgm:pt>
    <dgm:pt modelId="{FC469221-3275-4CBF-838B-BB3D319FF59F}">
      <dgm:prSet phldrT="[Текст]"/>
      <dgm:spPr/>
      <dgm:t>
        <a:bodyPr/>
        <a:lstStyle/>
        <a:p>
          <a:r>
            <a:rPr lang="ru-RU" b="1" dirty="0" smtClean="0"/>
            <a:t>Доходы от продажи материальных и нематериальных активов</a:t>
          </a:r>
          <a:endParaRPr lang="ru-RU" b="1" dirty="0"/>
        </a:p>
      </dgm:t>
    </dgm:pt>
    <dgm:pt modelId="{F9CE6C5B-7A6A-4E17-8BCD-EDB396203809}" type="parTrans" cxnId="{757C480A-F807-4168-B016-A16E51923CE9}">
      <dgm:prSet/>
      <dgm:spPr/>
      <dgm:t>
        <a:bodyPr/>
        <a:lstStyle/>
        <a:p>
          <a:endParaRPr lang="ru-RU"/>
        </a:p>
      </dgm:t>
    </dgm:pt>
    <dgm:pt modelId="{8BB62EE6-870E-4085-9BCE-78AD99AEDA32}" type="sibTrans" cxnId="{757C480A-F807-4168-B016-A16E51923CE9}">
      <dgm:prSet/>
      <dgm:spPr/>
      <dgm:t>
        <a:bodyPr/>
        <a:lstStyle/>
        <a:p>
          <a:endParaRPr lang="ru-RU"/>
        </a:p>
      </dgm:t>
    </dgm:pt>
    <dgm:pt modelId="{3C75B51D-B05A-4A74-9008-C69098AB2B21}">
      <dgm:prSet phldrT="[Текст]" custT="1"/>
      <dgm:spPr/>
      <dgm:t>
        <a:bodyPr/>
        <a:lstStyle/>
        <a:p>
          <a:r>
            <a:rPr lang="ru-RU" sz="900" dirty="0" smtClean="0"/>
            <a:t>13223,0 тыс. руб.</a:t>
          </a:r>
          <a:endParaRPr lang="ru-RU" sz="900" dirty="0"/>
        </a:p>
      </dgm:t>
    </dgm:pt>
    <dgm:pt modelId="{57C5E22B-9B67-4A42-9C88-7AC5C021460C}" type="parTrans" cxnId="{8A32A33E-7E37-4D50-A27E-788C38EB99BF}">
      <dgm:prSet/>
      <dgm:spPr/>
      <dgm:t>
        <a:bodyPr/>
        <a:lstStyle/>
        <a:p>
          <a:endParaRPr lang="ru-RU"/>
        </a:p>
      </dgm:t>
    </dgm:pt>
    <dgm:pt modelId="{91CB6B3C-1B06-406F-BC78-0E54B0CA4D8E}" type="sibTrans" cxnId="{8A32A33E-7E37-4D50-A27E-788C38EB99BF}">
      <dgm:prSet/>
      <dgm:spPr/>
      <dgm:t>
        <a:bodyPr/>
        <a:lstStyle/>
        <a:p>
          <a:endParaRPr lang="ru-RU"/>
        </a:p>
      </dgm:t>
    </dgm:pt>
    <dgm:pt modelId="{94358C0F-0610-4ACC-9A10-AEF58118D1A1}">
      <dgm:prSet phldrT="[Текст]"/>
      <dgm:spPr/>
      <dgm:t>
        <a:bodyPr/>
        <a:lstStyle/>
        <a:p>
          <a:r>
            <a:rPr lang="ru-RU" b="1" dirty="0" smtClean="0"/>
            <a:t>Доходы от использования имущества</a:t>
          </a:r>
          <a:endParaRPr lang="ru-RU" b="1" dirty="0"/>
        </a:p>
      </dgm:t>
    </dgm:pt>
    <dgm:pt modelId="{AFA9C4D0-9114-471B-A89D-6AFE10BCE71B}" type="parTrans" cxnId="{4B5C2069-07BF-4BA0-9EFF-71FA552E4857}">
      <dgm:prSet/>
      <dgm:spPr/>
      <dgm:t>
        <a:bodyPr/>
        <a:lstStyle/>
        <a:p>
          <a:endParaRPr lang="ru-RU"/>
        </a:p>
      </dgm:t>
    </dgm:pt>
    <dgm:pt modelId="{3A940A42-9070-4F9A-8C00-80F377B94DEF}" type="sibTrans" cxnId="{4B5C2069-07BF-4BA0-9EFF-71FA552E4857}">
      <dgm:prSet/>
      <dgm:spPr/>
      <dgm:t>
        <a:bodyPr/>
        <a:lstStyle/>
        <a:p>
          <a:endParaRPr lang="ru-RU"/>
        </a:p>
      </dgm:t>
    </dgm:pt>
    <dgm:pt modelId="{6C41B65A-FA0C-4D30-8E12-1A42A400FBBB}">
      <dgm:prSet phldrT="[Текст]" custT="1"/>
      <dgm:spPr/>
      <dgm:t>
        <a:bodyPr/>
        <a:lstStyle/>
        <a:p>
          <a:r>
            <a:rPr lang="ru-RU" sz="900" dirty="0" smtClean="0"/>
            <a:t>16950,0 тыс. руб.</a:t>
          </a:r>
          <a:endParaRPr lang="ru-RU" sz="900" dirty="0"/>
        </a:p>
      </dgm:t>
    </dgm:pt>
    <dgm:pt modelId="{35DD18B1-ACB4-4E35-A6F8-B87794497D0A}" type="parTrans" cxnId="{A46BD4C4-2C36-4B41-85EE-EB0A7781E97D}">
      <dgm:prSet/>
      <dgm:spPr/>
      <dgm:t>
        <a:bodyPr/>
        <a:lstStyle/>
        <a:p>
          <a:endParaRPr lang="ru-RU"/>
        </a:p>
      </dgm:t>
    </dgm:pt>
    <dgm:pt modelId="{CCD43436-2202-40D9-B06E-6D8ACB8DFEDA}" type="sibTrans" cxnId="{A46BD4C4-2C36-4B41-85EE-EB0A7781E97D}">
      <dgm:prSet/>
      <dgm:spPr/>
      <dgm:t>
        <a:bodyPr/>
        <a:lstStyle/>
        <a:p>
          <a:endParaRPr lang="ru-RU"/>
        </a:p>
      </dgm:t>
    </dgm:pt>
    <dgm:pt modelId="{18D3D08D-428C-4E1F-B25F-1194C77A75BB}" type="pres">
      <dgm:prSet presAssocID="{E55D0D23-5DB1-457B-A721-9AC63E6916FE}" presName="Name0" presStyleCnt="0">
        <dgm:presLayoutVars>
          <dgm:dir/>
          <dgm:animLvl val="lvl"/>
          <dgm:resizeHandles val="exact"/>
        </dgm:presLayoutVars>
      </dgm:prSet>
      <dgm:spPr/>
      <dgm:t>
        <a:bodyPr/>
        <a:lstStyle/>
        <a:p>
          <a:endParaRPr lang="ru-RU"/>
        </a:p>
      </dgm:t>
    </dgm:pt>
    <dgm:pt modelId="{E4071BB8-3F89-42A7-873D-DEB4AC7AD9B3}" type="pres">
      <dgm:prSet presAssocID="{0A08FF05-C222-410A-A49E-82E686C5E500}" presName="linNode" presStyleCnt="0"/>
      <dgm:spPr/>
    </dgm:pt>
    <dgm:pt modelId="{13FF3AEF-CA62-44B1-928E-BFCD83892D15}" type="pres">
      <dgm:prSet presAssocID="{0A08FF05-C222-410A-A49E-82E686C5E500}" presName="parentText" presStyleLbl="node1" presStyleIdx="0" presStyleCnt="4" custLinFactNeighborX="-7665" custLinFactNeighborY="-9973">
        <dgm:presLayoutVars>
          <dgm:chMax val="1"/>
          <dgm:bulletEnabled val="1"/>
        </dgm:presLayoutVars>
      </dgm:prSet>
      <dgm:spPr/>
      <dgm:t>
        <a:bodyPr/>
        <a:lstStyle/>
        <a:p>
          <a:endParaRPr lang="ru-RU"/>
        </a:p>
      </dgm:t>
    </dgm:pt>
    <dgm:pt modelId="{1EEFA2AB-2352-4BDF-A7C9-D814BB143B72}" type="pres">
      <dgm:prSet presAssocID="{0A08FF05-C222-410A-A49E-82E686C5E500}" presName="descendantText" presStyleLbl="alignAccFollowNode1" presStyleIdx="0" presStyleCnt="4">
        <dgm:presLayoutVars>
          <dgm:bulletEnabled val="1"/>
        </dgm:presLayoutVars>
      </dgm:prSet>
      <dgm:spPr/>
      <dgm:t>
        <a:bodyPr/>
        <a:lstStyle/>
        <a:p>
          <a:endParaRPr lang="ru-RU"/>
        </a:p>
      </dgm:t>
    </dgm:pt>
    <dgm:pt modelId="{5CD7D56A-89AA-4E3A-A671-84381EDB33F0}" type="pres">
      <dgm:prSet presAssocID="{7EC0D946-FB56-4BD1-B31D-58367B2AC4F7}" presName="sp" presStyleCnt="0"/>
      <dgm:spPr/>
    </dgm:pt>
    <dgm:pt modelId="{610DDF99-F2A3-4E9E-8C01-D58E33D78E50}" type="pres">
      <dgm:prSet presAssocID="{3695C0E1-3413-43E0-BAB1-5F5AADBC7E99}" presName="linNode" presStyleCnt="0"/>
      <dgm:spPr/>
    </dgm:pt>
    <dgm:pt modelId="{38260E49-46E8-485F-81AE-44B0BD104DA8}" type="pres">
      <dgm:prSet presAssocID="{3695C0E1-3413-43E0-BAB1-5F5AADBC7E99}" presName="parentText" presStyleLbl="node1" presStyleIdx="1" presStyleCnt="4">
        <dgm:presLayoutVars>
          <dgm:chMax val="1"/>
          <dgm:bulletEnabled val="1"/>
        </dgm:presLayoutVars>
      </dgm:prSet>
      <dgm:spPr/>
      <dgm:t>
        <a:bodyPr/>
        <a:lstStyle/>
        <a:p>
          <a:endParaRPr lang="ru-RU"/>
        </a:p>
      </dgm:t>
    </dgm:pt>
    <dgm:pt modelId="{BF524DCE-D23A-4A09-B57B-FD15C7E63F9F}" type="pres">
      <dgm:prSet presAssocID="{3695C0E1-3413-43E0-BAB1-5F5AADBC7E99}" presName="descendantText" presStyleLbl="alignAccFollowNode1" presStyleIdx="1" presStyleCnt="4">
        <dgm:presLayoutVars>
          <dgm:bulletEnabled val="1"/>
        </dgm:presLayoutVars>
      </dgm:prSet>
      <dgm:spPr/>
      <dgm:t>
        <a:bodyPr/>
        <a:lstStyle/>
        <a:p>
          <a:endParaRPr lang="ru-RU"/>
        </a:p>
      </dgm:t>
    </dgm:pt>
    <dgm:pt modelId="{D1EAE6D8-7865-4B4F-A36B-B9108AD888AE}" type="pres">
      <dgm:prSet presAssocID="{B9424D7D-D5D2-4537-BAB7-95F696786C22}" presName="sp" presStyleCnt="0"/>
      <dgm:spPr/>
    </dgm:pt>
    <dgm:pt modelId="{5631B907-D24E-48BE-8D82-2D4A072033A6}" type="pres">
      <dgm:prSet presAssocID="{3C75B51D-B05A-4A74-9008-C69098AB2B21}" presName="linNode" presStyleCnt="0"/>
      <dgm:spPr/>
    </dgm:pt>
    <dgm:pt modelId="{02675459-B830-4AA2-B8A0-B300572B8C59}" type="pres">
      <dgm:prSet presAssocID="{3C75B51D-B05A-4A74-9008-C69098AB2B21}" presName="parentText" presStyleLbl="node1" presStyleIdx="2" presStyleCnt="4" custLinFactNeighborX="-12362" custLinFactNeighborY="2566">
        <dgm:presLayoutVars>
          <dgm:chMax val="1"/>
          <dgm:bulletEnabled val="1"/>
        </dgm:presLayoutVars>
      </dgm:prSet>
      <dgm:spPr/>
      <dgm:t>
        <a:bodyPr/>
        <a:lstStyle/>
        <a:p>
          <a:endParaRPr lang="ru-RU"/>
        </a:p>
      </dgm:t>
    </dgm:pt>
    <dgm:pt modelId="{E314EA4C-E53C-43A9-A2D3-321EF22F7A15}" type="pres">
      <dgm:prSet presAssocID="{3C75B51D-B05A-4A74-9008-C69098AB2B21}" presName="descendantText" presStyleLbl="alignAccFollowNode1" presStyleIdx="2" presStyleCnt="4">
        <dgm:presLayoutVars>
          <dgm:bulletEnabled val="1"/>
        </dgm:presLayoutVars>
      </dgm:prSet>
      <dgm:spPr/>
      <dgm:t>
        <a:bodyPr/>
        <a:lstStyle/>
        <a:p>
          <a:endParaRPr lang="ru-RU"/>
        </a:p>
      </dgm:t>
    </dgm:pt>
    <dgm:pt modelId="{3EB1387E-7B22-4A56-BE61-FB7D37E2965E}" type="pres">
      <dgm:prSet presAssocID="{91CB6B3C-1B06-406F-BC78-0E54B0CA4D8E}" presName="sp" presStyleCnt="0"/>
      <dgm:spPr/>
    </dgm:pt>
    <dgm:pt modelId="{75C48E15-B547-431D-861D-5C1A9C4872B0}" type="pres">
      <dgm:prSet presAssocID="{6C41B65A-FA0C-4D30-8E12-1A42A400FBBB}" presName="linNode" presStyleCnt="0"/>
      <dgm:spPr/>
    </dgm:pt>
    <dgm:pt modelId="{21AACE11-98F2-45EE-887B-8535E3E916BF}" type="pres">
      <dgm:prSet presAssocID="{6C41B65A-FA0C-4D30-8E12-1A42A400FBBB}" presName="parentText" presStyleLbl="node1" presStyleIdx="3" presStyleCnt="4">
        <dgm:presLayoutVars>
          <dgm:chMax val="1"/>
          <dgm:bulletEnabled val="1"/>
        </dgm:presLayoutVars>
      </dgm:prSet>
      <dgm:spPr/>
      <dgm:t>
        <a:bodyPr/>
        <a:lstStyle/>
        <a:p>
          <a:endParaRPr lang="ru-RU"/>
        </a:p>
      </dgm:t>
    </dgm:pt>
    <dgm:pt modelId="{E7BFE736-554C-4302-8C7F-1B5D22E8EB39}" type="pres">
      <dgm:prSet presAssocID="{6C41B65A-FA0C-4D30-8E12-1A42A400FBBB}" presName="descendantText" presStyleLbl="alignAccFollowNode1" presStyleIdx="3" presStyleCnt="4">
        <dgm:presLayoutVars>
          <dgm:bulletEnabled val="1"/>
        </dgm:presLayoutVars>
      </dgm:prSet>
      <dgm:spPr/>
      <dgm:t>
        <a:bodyPr/>
        <a:lstStyle/>
        <a:p>
          <a:endParaRPr lang="ru-RU"/>
        </a:p>
      </dgm:t>
    </dgm:pt>
  </dgm:ptLst>
  <dgm:cxnLst>
    <dgm:cxn modelId="{BCE13A32-9477-48D5-B293-B95C217FC54E}" srcId="{0A08FF05-C222-410A-A49E-82E686C5E500}" destId="{48A37959-D751-4C74-A849-86590EFC3B57}" srcOrd="0" destOrd="0" parTransId="{77EA57E2-1024-48B9-BE16-2F4DF38D60EB}" sibTransId="{BAAA9462-F8AE-406C-9B78-D7C38340BACE}"/>
    <dgm:cxn modelId="{757C480A-F807-4168-B016-A16E51923CE9}" srcId="{6C41B65A-FA0C-4D30-8E12-1A42A400FBBB}" destId="{FC469221-3275-4CBF-838B-BB3D319FF59F}" srcOrd="0" destOrd="0" parTransId="{F9CE6C5B-7A6A-4E17-8BCD-EDB396203809}" sibTransId="{8BB62EE6-870E-4085-9BCE-78AD99AEDA32}"/>
    <dgm:cxn modelId="{31E513E9-A3AA-4E4C-A121-D2FE63DED3EA}" type="presOf" srcId="{FC469221-3275-4CBF-838B-BB3D319FF59F}" destId="{E7BFE736-554C-4302-8C7F-1B5D22E8EB39}" srcOrd="0" destOrd="0" presId="urn:microsoft.com/office/officeart/2005/8/layout/vList5"/>
    <dgm:cxn modelId="{B2A6E3E8-9BD7-46E4-8480-56A7E7488CF2}" type="presOf" srcId="{3C1C2496-0300-4D67-B313-81E639ED05F8}" destId="{BF524DCE-D23A-4A09-B57B-FD15C7E63F9F}" srcOrd="0" destOrd="0" presId="urn:microsoft.com/office/officeart/2005/8/layout/vList5"/>
    <dgm:cxn modelId="{7736B2FA-16AC-4A82-9494-9C08629BDE99}" type="presOf" srcId="{94358C0F-0610-4ACC-9A10-AEF58118D1A1}" destId="{E314EA4C-E53C-43A9-A2D3-321EF22F7A15}" srcOrd="0" destOrd="0" presId="urn:microsoft.com/office/officeart/2005/8/layout/vList5"/>
    <dgm:cxn modelId="{6A3A3A1A-7E46-4D42-BDF0-CEA19BD5CFF7}" type="presOf" srcId="{E55D0D23-5DB1-457B-A721-9AC63E6916FE}" destId="{18D3D08D-428C-4E1F-B25F-1194C77A75BB}" srcOrd="0" destOrd="0" presId="urn:microsoft.com/office/officeart/2005/8/layout/vList5"/>
    <dgm:cxn modelId="{59498B1B-31D0-4D43-B7FA-D8186815B6A0}" type="presOf" srcId="{6C41B65A-FA0C-4D30-8E12-1A42A400FBBB}" destId="{21AACE11-98F2-45EE-887B-8535E3E916BF}" srcOrd="0" destOrd="0" presId="urn:microsoft.com/office/officeart/2005/8/layout/vList5"/>
    <dgm:cxn modelId="{6AD646E3-C959-4897-BE54-16AC8F901CBE}" type="presOf" srcId="{3C75B51D-B05A-4A74-9008-C69098AB2B21}" destId="{02675459-B830-4AA2-B8A0-B300572B8C59}" srcOrd="0" destOrd="0" presId="urn:microsoft.com/office/officeart/2005/8/layout/vList5"/>
    <dgm:cxn modelId="{A46BD4C4-2C36-4B41-85EE-EB0A7781E97D}" srcId="{E55D0D23-5DB1-457B-A721-9AC63E6916FE}" destId="{6C41B65A-FA0C-4D30-8E12-1A42A400FBBB}" srcOrd="3" destOrd="0" parTransId="{35DD18B1-ACB4-4E35-A6F8-B87794497D0A}" sibTransId="{CCD43436-2202-40D9-B06E-6D8ACB8DFEDA}"/>
    <dgm:cxn modelId="{65FD1871-4690-40F3-AE3A-1E44901BCF42}" srcId="{E55D0D23-5DB1-457B-A721-9AC63E6916FE}" destId="{0A08FF05-C222-410A-A49E-82E686C5E500}" srcOrd="0" destOrd="0" parTransId="{94A58421-26DF-44E2-9818-93C485BE9698}" sibTransId="{7EC0D946-FB56-4BD1-B31D-58367B2AC4F7}"/>
    <dgm:cxn modelId="{4B5C2069-07BF-4BA0-9EFF-71FA552E4857}" srcId="{3C75B51D-B05A-4A74-9008-C69098AB2B21}" destId="{94358C0F-0610-4ACC-9A10-AEF58118D1A1}" srcOrd="0" destOrd="0" parTransId="{AFA9C4D0-9114-471B-A89D-6AFE10BCE71B}" sibTransId="{3A940A42-9070-4F9A-8C00-80F377B94DEF}"/>
    <dgm:cxn modelId="{895C5EB3-106B-4D56-94EE-FF9CE5A8A3CF}" srcId="{E55D0D23-5DB1-457B-A721-9AC63E6916FE}" destId="{3695C0E1-3413-43E0-BAB1-5F5AADBC7E99}" srcOrd="1" destOrd="0" parTransId="{CDFB97A7-E1A5-4946-9F29-3B594B684110}" sibTransId="{B9424D7D-D5D2-4537-BAB7-95F696786C22}"/>
    <dgm:cxn modelId="{4A8B09F4-0079-4096-871A-047D2483E2DC}" type="presOf" srcId="{0A08FF05-C222-410A-A49E-82E686C5E500}" destId="{13FF3AEF-CA62-44B1-928E-BFCD83892D15}" srcOrd="0" destOrd="0" presId="urn:microsoft.com/office/officeart/2005/8/layout/vList5"/>
    <dgm:cxn modelId="{83A06DEF-531C-4F6A-AA59-E5288C171B29}" type="presOf" srcId="{3695C0E1-3413-43E0-BAB1-5F5AADBC7E99}" destId="{38260E49-46E8-485F-81AE-44B0BD104DA8}" srcOrd="0" destOrd="0" presId="urn:microsoft.com/office/officeart/2005/8/layout/vList5"/>
    <dgm:cxn modelId="{8A32A33E-7E37-4D50-A27E-788C38EB99BF}" srcId="{E55D0D23-5DB1-457B-A721-9AC63E6916FE}" destId="{3C75B51D-B05A-4A74-9008-C69098AB2B21}" srcOrd="2" destOrd="0" parTransId="{57C5E22B-9B67-4A42-9C88-7AC5C021460C}" sibTransId="{91CB6B3C-1B06-406F-BC78-0E54B0CA4D8E}"/>
    <dgm:cxn modelId="{2A9DCB6C-E20A-4121-A10F-04049847B256}" srcId="{3695C0E1-3413-43E0-BAB1-5F5AADBC7E99}" destId="{3C1C2496-0300-4D67-B313-81E639ED05F8}" srcOrd="0" destOrd="0" parTransId="{DA32124C-6EA9-4044-A4CD-9E7E61A7F213}" sibTransId="{6BAEF11D-5AC9-424D-98F3-AE7EB72AC31D}"/>
    <dgm:cxn modelId="{BE4228E3-D1D4-4907-B913-6AF517D3C504}" type="presOf" srcId="{48A37959-D751-4C74-A849-86590EFC3B57}" destId="{1EEFA2AB-2352-4BDF-A7C9-D814BB143B72}" srcOrd="0" destOrd="0" presId="urn:microsoft.com/office/officeart/2005/8/layout/vList5"/>
    <dgm:cxn modelId="{B3F006D6-A6C2-4652-81FE-25B869828551}" type="presParOf" srcId="{18D3D08D-428C-4E1F-B25F-1194C77A75BB}" destId="{E4071BB8-3F89-42A7-873D-DEB4AC7AD9B3}" srcOrd="0" destOrd="0" presId="urn:microsoft.com/office/officeart/2005/8/layout/vList5"/>
    <dgm:cxn modelId="{68109A7C-1C34-4FA5-8A57-FCB7CBE586A3}" type="presParOf" srcId="{E4071BB8-3F89-42A7-873D-DEB4AC7AD9B3}" destId="{13FF3AEF-CA62-44B1-928E-BFCD83892D15}" srcOrd="0" destOrd="0" presId="urn:microsoft.com/office/officeart/2005/8/layout/vList5"/>
    <dgm:cxn modelId="{7529D09D-D231-4832-AAF3-312242270AD2}" type="presParOf" srcId="{E4071BB8-3F89-42A7-873D-DEB4AC7AD9B3}" destId="{1EEFA2AB-2352-4BDF-A7C9-D814BB143B72}" srcOrd="1" destOrd="0" presId="urn:microsoft.com/office/officeart/2005/8/layout/vList5"/>
    <dgm:cxn modelId="{8A11813D-3384-4503-8DB1-5E735DA70BE4}" type="presParOf" srcId="{18D3D08D-428C-4E1F-B25F-1194C77A75BB}" destId="{5CD7D56A-89AA-4E3A-A671-84381EDB33F0}" srcOrd="1" destOrd="0" presId="urn:microsoft.com/office/officeart/2005/8/layout/vList5"/>
    <dgm:cxn modelId="{62311646-B0C4-4B01-97C7-62278D829FEF}" type="presParOf" srcId="{18D3D08D-428C-4E1F-B25F-1194C77A75BB}" destId="{610DDF99-F2A3-4E9E-8C01-D58E33D78E50}" srcOrd="2" destOrd="0" presId="urn:microsoft.com/office/officeart/2005/8/layout/vList5"/>
    <dgm:cxn modelId="{343A5EA3-4D57-47DE-8DBF-3B1C72221CEB}" type="presParOf" srcId="{610DDF99-F2A3-4E9E-8C01-D58E33D78E50}" destId="{38260E49-46E8-485F-81AE-44B0BD104DA8}" srcOrd="0" destOrd="0" presId="urn:microsoft.com/office/officeart/2005/8/layout/vList5"/>
    <dgm:cxn modelId="{F2B6AC62-09BB-491A-B6AE-B4DE71C502E1}" type="presParOf" srcId="{610DDF99-F2A3-4E9E-8C01-D58E33D78E50}" destId="{BF524DCE-D23A-4A09-B57B-FD15C7E63F9F}" srcOrd="1" destOrd="0" presId="urn:microsoft.com/office/officeart/2005/8/layout/vList5"/>
    <dgm:cxn modelId="{64A22786-58BA-491A-9BF3-30B8FCADF55C}" type="presParOf" srcId="{18D3D08D-428C-4E1F-B25F-1194C77A75BB}" destId="{D1EAE6D8-7865-4B4F-A36B-B9108AD888AE}" srcOrd="3" destOrd="0" presId="urn:microsoft.com/office/officeart/2005/8/layout/vList5"/>
    <dgm:cxn modelId="{E4C704DD-29D5-4E33-AC62-80CC0E1FE638}" type="presParOf" srcId="{18D3D08D-428C-4E1F-B25F-1194C77A75BB}" destId="{5631B907-D24E-48BE-8D82-2D4A072033A6}" srcOrd="4" destOrd="0" presId="urn:microsoft.com/office/officeart/2005/8/layout/vList5"/>
    <dgm:cxn modelId="{39245670-7149-41BA-BB3E-2938583D75F4}" type="presParOf" srcId="{5631B907-D24E-48BE-8D82-2D4A072033A6}" destId="{02675459-B830-4AA2-B8A0-B300572B8C59}" srcOrd="0" destOrd="0" presId="urn:microsoft.com/office/officeart/2005/8/layout/vList5"/>
    <dgm:cxn modelId="{A6A8AB70-9556-4BFB-9172-E19ED2E70CC7}" type="presParOf" srcId="{5631B907-D24E-48BE-8D82-2D4A072033A6}" destId="{E314EA4C-E53C-43A9-A2D3-321EF22F7A15}" srcOrd="1" destOrd="0" presId="urn:microsoft.com/office/officeart/2005/8/layout/vList5"/>
    <dgm:cxn modelId="{788AB064-84AD-4CAF-B369-B75BDC606F14}" type="presParOf" srcId="{18D3D08D-428C-4E1F-B25F-1194C77A75BB}" destId="{3EB1387E-7B22-4A56-BE61-FB7D37E2965E}" srcOrd="5" destOrd="0" presId="urn:microsoft.com/office/officeart/2005/8/layout/vList5"/>
    <dgm:cxn modelId="{74B76027-7776-493E-A7E3-69E785D0EAEB}" type="presParOf" srcId="{18D3D08D-428C-4E1F-B25F-1194C77A75BB}" destId="{75C48E15-B547-431D-861D-5C1A9C4872B0}" srcOrd="6" destOrd="0" presId="urn:microsoft.com/office/officeart/2005/8/layout/vList5"/>
    <dgm:cxn modelId="{CF93B197-A797-47E6-ADF8-EC0762B6787C}" type="presParOf" srcId="{75C48E15-B547-431D-861D-5C1A9C4872B0}" destId="{21AACE11-98F2-45EE-887B-8535E3E916BF}" srcOrd="0" destOrd="0" presId="urn:microsoft.com/office/officeart/2005/8/layout/vList5"/>
    <dgm:cxn modelId="{77D83B6A-F9A8-4811-84E9-97A45CF5E566}" type="presParOf" srcId="{75C48E15-B547-431D-861D-5C1A9C4872B0}" destId="{E7BFE736-554C-4302-8C7F-1B5D22E8EB39}"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4E9CC1-EEA2-42A9-9F1B-E53978213501}" type="doc">
      <dgm:prSet loTypeId="urn:microsoft.com/office/officeart/2005/8/layout/vList5" loCatId="list" qsTypeId="urn:microsoft.com/office/officeart/2005/8/quickstyle/3d4" qsCatId="3D" csTypeId="urn:microsoft.com/office/officeart/2005/8/colors/accent4_2" csCatId="accent4" phldr="1"/>
      <dgm:spPr/>
      <dgm:t>
        <a:bodyPr/>
        <a:lstStyle/>
        <a:p>
          <a:endParaRPr lang="ru-RU"/>
        </a:p>
      </dgm:t>
    </dgm:pt>
    <dgm:pt modelId="{61C670E8-96E4-442F-86CA-FF17509FDE2D}">
      <dgm:prSet phldrT="[Текст]" custT="1"/>
      <dgm:spPr/>
      <dgm:t>
        <a:bodyPr/>
        <a:lstStyle/>
        <a:p>
          <a:r>
            <a:rPr lang="ru-RU" sz="900" dirty="0" smtClean="0"/>
            <a:t>520,0 тыс.руб.</a:t>
          </a:r>
          <a:endParaRPr lang="ru-RU" sz="900" dirty="0"/>
        </a:p>
      </dgm:t>
    </dgm:pt>
    <dgm:pt modelId="{F12864D0-9418-4BCD-844B-ED5932074A38}" type="parTrans" cxnId="{09FE6D71-B67E-4964-9A7B-78C8B808B7F4}">
      <dgm:prSet/>
      <dgm:spPr/>
      <dgm:t>
        <a:bodyPr/>
        <a:lstStyle/>
        <a:p>
          <a:endParaRPr lang="ru-RU"/>
        </a:p>
      </dgm:t>
    </dgm:pt>
    <dgm:pt modelId="{5E8031D1-5F74-4ADF-B140-9B9C57880F54}" type="sibTrans" cxnId="{09FE6D71-B67E-4964-9A7B-78C8B808B7F4}">
      <dgm:prSet/>
      <dgm:spPr/>
      <dgm:t>
        <a:bodyPr/>
        <a:lstStyle/>
        <a:p>
          <a:endParaRPr lang="ru-RU"/>
        </a:p>
      </dgm:t>
    </dgm:pt>
    <dgm:pt modelId="{9DDDFD74-C4E2-45D2-8045-0167B0309CC1}">
      <dgm:prSet phldrT="[Текст]"/>
      <dgm:spPr/>
      <dgm:t>
        <a:bodyPr/>
        <a:lstStyle/>
        <a:p>
          <a:r>
            <a:rPr lang="ru-RU" dirty="0" smtClean="0"/>
            <a:t>Штрафы, санкции, возмещение ущерба</a:t>
          </a:r>
          <a:endParaRPr lang="ru-RU" dirty="0"/>
        </a:p>
      </dgm:t>
    </dgm:pt>
    <dgm:pt modelId="{069E57A2-DF78-4D52-816F-20F36A610A00}" type="parTrans" cxnId="{966D4B79-0317-40DA-8601-CE663E092278}">
      <dgm:prSet/>
      <dgm:spPr/>
      <dgm:t>
        <a:bodyPr/>
        <a:lstStyle/>
        <a:p>
          <a:endParaRPr lang="ru-RU"/>
        </a:p>
      </dgm:t>
    </dgm:pt>
    <dgm:pt modelId="{7A75A83E-EEA5-4B7B-84F1-A58BFDF4EBD0}" type="sibTrans" cxnId="{966D4B79-0317-40DA-8601-CE663E092278}">
      <dgm:prSet/>
      <dgm:spPr/>
      <dgm:t>
        <a:bodyPr/>
        <a:lstStyle/>
        <a:p>
          <a:endParaRPr lang="ru-RU"/>
        </a:p>
      </dgm:t>
    </dgm:pt>
    <dgm:pt modelId="{550ECAA3-D78E-4A3A-ABAF-879A12B26C61}">
      <dgm:prSet phldrT="[Текст]" custT="1"/>
      <dgm:spPr/>
      <dgm:t>
        <a:bodyPr/>
        <a:lstStyle/>
        <a:p>
          <a:r>
            <a:rPr lang="ru-RU" sz="900" dirty="0" smtClean="0"/>
            <a:t>4,0 тыс. руб.</a:t>
          </a:r>
          <a:endParaRPr lang="ru-RU" sz="900" dirty="0"/>
        </a:p>
      </dgm:t>
    </dgm:pt>
    <dgm:pt modelId="{49E44ECA-C86B-43A2-9331-7553BE8EF838}" type="parTrans" cxnId="{B00C24B0-B893-499E-93E5-C96D7DE3A56F}">
      <dgm:prSet/>
      <dgm:spPr/>
      <dgm:t>
        <a:bodyPr/>
        <a:lstStyle/>
        <a:p>
          <a:endParaRPr lang="ru-RU"/>
        </a:p>
      </dgm:t>
    </dgm:pt>
    <dgm:pt modelId="{0FB6E0C4-4C21-4E63-8001-8159DF43400F}" type="sibTrans" cxnId="{B00C24B0-B893-499E-93E5-C96D7DE3A56F}">
      <dgm:prSet/>
      <dgm:spPr/>
      <dgm:t>
        <a:bodyPr/>
        <a:lstStyle/>
        <a:p>
          <a:endParaRPr lang="ru-RU"/>
        </a:p>
      </dgm:t>
    </dgm:pt>
    <dgm:pt modelId="{261A2551-A0E0-4412-BB03-B3D915C3AA18}">
      <dgm:prSet phldrT="[Текст]"/>
      <dgm:spPr/>
      <dgm:t>
        <a:bodyPr/>
        <a:lstStyle/>
        <a:p>
          <a:r>
            <a:rPr lang="ru-RU" dirty="0" smtClean="0"/>
            <a:t>Платежи при пользовании природными ресурсами</a:t>
          </a:r>
          <a:endParaRPr lang="ru-RU" dirty="0"/>
        </a:p>
      </dgm:t>
    </dgm:pt>
    <dgm:pt modelId="{EC188D2D-E109-4AF5-824D-44E60452E0D6}" type="parTrans" cxnId="{3CD047D2-ABED-4224-85C5-FE0BE10A84E7}">
      <dgm:prSet/>
      <dgm:spPr/>
      <dgm:t>
        <a:bodyPr/>
        <a:lstStyle/>
        <a:p>
          <a:endParaRPr lang="ru-RU"/>
        </a:p>
      </dgm:t>
    </dgm:pt>
    <dgm:pt modelId="{AA683FC4-B8DB-4893-9575-75C457C0BCA4}" type="sibTrans" cxnId="{3CD047D2-ABED-4224-85C5-FE0BE10A84E7}">
      <dgm:prSet/>
      <dgm:spPr/>
      <dgm:t>
        <a:bodyPr/>
        <a:lstStyle/>
        <a:p>
          <a:endParaRPr lang="ru-RU"/>
        </a:p>
      </dgm:t>
    </dgm:pt>
    <dgm:pt modelId="{760D3487-ECAF-46B6-BEB0-B52A62FF9B90}">
      <dgm:prSet phldrT="[Текст]"/>
      <dgm:spPr/>
      <dgm:t>
        <a:bodyPr/>
        <a:lstStyle/>
        <a:p>
          <a:r>
            <a:rPr lang="ru-RU" dirty="0" smtClean="0"/>
            <a:t>Доходы от продажи материальных и нематериальных активов</a:t>
          </a:r>
          <a:endParaRPr lang="ru-RU" dirty="0"/>
        </a:p>
      </dgm:t>
    </dgm:pt>
    <dgm:pt modelId="{66B5A42F-DC8D-4635-8739-1247FE376005}" type="parTrans" cxnId="{98D3FFCB-8084-4C40-903E-C484EB25D5EB}">
      <dgm:prSet/>
      <dgm:spPr/>
      <dgm:t>
        <a:bodyPr/>
        <a:lstStyle/>
        <a:p>
          <a:endParaRPr lang="ru-RU"/>
        </a:p>
      </dgm:t>
    </dgm:pt>
    <dgm:pt modelId="{FE5330D4-AACB-45F6-9F93-C4FF35667576}" type="sibTrans" cxnId="{98D3FFCB-8084-4C40-903E-C484EB25D5EB}">
      <dgm:prSet/>
      <dgm:spPr/>
      <dgm:t>
        <a:bodyPr/>
        <a:lstStyle/>
        <a:p>
          <a:endParaRPr lang="ru-RU"/>
        </a:p>
      </dgm:t>
    </dgm:pt>
    <dgm:pt modelId="{4B918366-455A-4D34-922C-C9BCCCA67433}">
      <dgm:prSet phldrT="[Текст]" custT="1"/>
      <dgm:spPr/>
      <dgm:t>
        <a:bodyPr/>
        <a:lstStyle/>
        <a:p>
          <a:r>
            <a:rPr lang="ru-RU" sz="900" dirty="0" smtClean="0"/>
            <a:t>13223,0 тыс. руб.</a:t>
          </a:r>
          <a:endParaRPr lang="ru-RU" sz="900" dirty="0"/>
        </a:p>
      </dgm:t>
    </dgm:pt>
    <dgm:pt modelId="{C4457F8B-B5B3-4766-89B6-1053F87726DA}" type="parTrans" cxnId="{8B1A3B9C-7808-4E35-81D3-6E9D2C962D7A}">
      <dgm:prSet/>
      <dgm:spPr/>
      <dgm:t>
        <a:bodyPr/>
        <a:lstStyle/>
        <a:p>
          <a:endParaRPr lang="ru-RU"/>
        </a:p>
      </dgm:t>
    </dgm:pt>
    <dgm:pt modelId="{780DC337-5066-49D4-BFC7-D5F6ED7B856E}" type="sibTrans" cxnId="{8B1A3B9C-7808-4E35-81D3-6E9D2C962D7A}">
      <dgm:prSet/>
      <dgm:spPr/>
      <dgm:t>
        <a:bodyPr/>
        <a:lstStyle/>
        <a:p>
          <a:endParaRPr lang="ru-RU"/>
        </a:p>
      </dgm:t>
    </dgm:pt>
    <dgm:pt modelId="{612F825F-80B0-47BB-9F4E-70A7417419E7}">
      <dgm:prSet phldrT="[Текст]"/>
      <dgm:spPr/>
      <dgm:t>
        <a:bodyPr/>
        <a:lstStyle/>
        <a:p>
          <a:r>
            <a:rPr lang="ru-RU" dirty="0" smtClean="0"/>
            <a:t>Доходы от использования имущества</a:t>
          </a:r>
          <a:endParaRPr lang="ru-RU" dirty="0"/>
        </a:p>
      </dgm:t>
    </dgm:pt>
    <dgm:pt modelId="{A65D395E-14AE-4F95-9E62-3F74A37B542F}" type="parTrans" cxnId="{0FFE9399-9B46-455C-944E-B1434F35DCCB}">
      <dgm:prSet/>
      <dgm:spPr/>
      <dgm:t>
        <a:bodyPr/>
        <a:lstStyle/>
        <a:p>
          <a:endParaRPr lang="ru-RU"/>
        </a:p>
      </dgm:t>
    </dgm:pt>
    <dgm:pt modelId="{7463E11E-01D3-43AC-A99C-E4C0589E25C9}" type="sibTrans" cxnId="{0FFE9399-9B46-455C-944E-B1434F35DCCB}">
      <dgm:prSet/>
      <dgm:spPr/>
      <dgm:t>
        <a:bodyPr/>
        <a:lstStyle/>
        <a:p>
          <a:endParaRPr lang="ru-RU"/>
        </a:p>
      </dgm:t>
    </dgm:pt>
    <dgm:pt modelId="{93F0EEC3-D5B0-49B3-9DAA-3083BF4A3130}">
      <dgm:prSet phldrT="[Текст]" custT="1"/>
      <dgm:spPr/>
      <dgm:t>
        <a:bodyPr/>
        <a:lstStyle/>
        <a:p>
          <a:r>
            <a:rPr lang="ru-RU" sz="900" dirty="0" smtClean="0"/>
            <a:t>16950,0  тыс. руб.</a:t>
          </a:r>
          <a:endParaRPr lang="ru-RU" sz="900" dirty="0"/>
        </a:p>
      </dgm:t>
    </dgm:pt>
    <dgm:pt modelId="{469A0D06-A9F7-4800-84DC-2590E69D51CA}" type="parTrans" cxnId="{24F88F5B-51DE-49E1-A6AF-CCC50189279F}">
      <dgm:prSet/>
      <dgm:spPr/>
      <dgm:t>
        <a:bodyPr/>
        <a:lstStyle/>
        <a:p>
          <a:endParaRPr lang="ru-RU"/>
        </a:p>
      </dgm:t>
    </dgm:pt>
    <dgm:pt modelId="{791C65F0-0DBA-4358-B37A-293FB222DE46}" type="sibTrans" cxnId="{24F88F5B-51DE-49E1-A6AF-CCC50189279F}">
      <dgm:prSet/>
      <dgm:spPr/>
      <dgm:t>
        <a:bodyPr/>
        <a:lstStyle/>
        <a:p>
          <a:endParaRPr lang="ru-RU"/>
        </a:p>
      </dgm:t>
    </dgm:pt>
    <dgm:pt modelId="{56772BDD-89A8-4EEB-82BE-10355769B96D}" type="pres">
      <dgm:prSet presAssocID="{434E9CC1-EEA2-42A9-9F1B-E53978213501}" presName="Name0" presStyleCnt="0">
        <dgm:presLayoutVars>
          <dgm:dir/>
          <dgm:animLvl val="lvl"/>
          <dgm:resizeHandles val="exact"/>
        </dgm:presLayoutVars>
      </dgm:prSet>
      <dgm:spPr/>
      <dgm:t>
        <a:bodyPr/>
        <a:lstStyle/>
        <a:p>
          <a:endParaRPr lang="ru-RU"/>
        </a:p>
      </dgm:t>
    </dgm:pt>
    <dgm:pt modelId="{98A378AF-22AB-4D6E-A86F-67FE81537142}" type="pres">
      <dgm:prSet presAssocID="{61C670E8-96E4-442F-86CA-FF17509FDE2D}" presName="linNode" presStyleCnt="0"/>
      <dgm:spPr/>
    </dgm:pt>
    <dgm:pt modelId="{EE17BBD2-2725-482D-8C12-21A1E163D4F6}" type="pres">
      <dgm:prSet presAssocID="{61C670E8-96E4-442F-86CA-FF17509FDE2D}" presName="parentText" presStyleLbl="node1" presStyleIdx="0" presStyleCnt="4">
        <dgm:presLayoutVars>
          <dgm:chMax val="1"/>
          <dgm:bulletEnabled val="1"/>
        </dgm:presLayoutVars>
      </dgm:prSet>
      <dgm:spPr/>
      <dgm:t>
        <a:bodyPr/>
        <a:lstStyle/>
        <a:p>
          <a:endParaRPr lang="ru-RU"/>
        </a:p>
      </dgm:t>
    </dgm:pt>
    <dgm:pt modelId="{D4B0BB1A-8DB1-43BC-A855-B5AE32278430}" type="pres">
      <dgm:prSet presAssocID="{61C670E8-96E4-442F-86CA-FF17509FDE2D}" presName="descendantText" presStyleLbl="alignAccFollowNode1" presStyleIdx="0" presStyleCnt="4">
        <dgm:presLayoutVars>
          <dgm:bulletEnabled val="1"/>
        </dgm:presLayoutVars>
      </dgm:prSet>
      <dgm:spPr/>
      <dgm:t>
        <a:bodyPr/>
        <a:lstStyle/>
        <a:p>
          <a:endParaRPr lang="ru-RU"/>
        </a:p>
      </dgm:t>
    </dgm:pt>
    <dgm:pt modelId="{595D7DCE-B16E-4726-98DE-E34781A1C0CB}" type="pres">
      <dgm:prSet presAssocID="{5E8031D1-5F74-4ADF-B140-9B9C57880F54}" presName="sp" presStyleCnt="0"/>
      <dgm:spPr/>
    </dgm:pt>
    <dgm:pt modelId="{4B2A4EAF-B696-4A4E-BEDA-C2B666A7C412}" type="pres">
      <dgm:prSet presAssocID="{550ECAA3-D78E-4A3A-ABAF-879A12B26C61}" presName="linNode" presStyleCnt="0"/>
      <dgm:spPr/>
    </dgm:pt>
    <dgm:pt modelId="{0FCAD209-4625-46F6-957C-8B0B05F66DD1}" type="pres">
      <dgm:prSet presAssocID="{550ECAA3-D78E-4A3A-ABAF-879A12B26C61}" presName="parentText" presStyleLbl="node1" presStyleIdx="1" presStyleCnt="4">
        <dgm:presLayoutVars>
          <dgm:chMax val="1"/>
          <dgm:bulletEnabled val="1"/>
        </dgm:presLayoutVars>
      </dgm:prSet>
      <dgm:spPr/>
      <dgm:t>
        <a:bodyPr/>
        <a:lstStyle/>
        <a:p>
          <a:endParaRPr lang="ru-RU"/>
        </a:p>
      </dgm:t>
    </dgm:pt>
    <dgm:pt modelId="{275ECC07-4430-4A11-BC00-33CA08D1D306}" type="pres">
      <dgm:prSet presAssocID="{550ECAA3-D78E-4A3A-ABAF-879A12B26C61}" presName="descendantText" presStyleLbl="alignAccFollowNode1" presStyleIdx="1" presStyleCnt="4">
        <dgm:presLayoutVars>
          <dgm:bulletEnabled val="1"/>
        </dgm:presLayoutVars>
      </dgm:prSet>
      <dgm:spPr/>
      <dgm:t>
        <a:bodyPr/>
        <a:lstStyle/>
        <a:p>
          <a:endParaRPr lang="ru-RU"/>
        </a:p>
      </dgm:t>
    </dgm:pt>
    <dgm:pt modelId="{667D469A-AD22-4CDF-AD9B-1AE8F8C4C896}" type="pres">
      <dgm:prSet presAssocID="{0FB6E0C4-4C21-4E63-8001-8159DF43400F}" presName="sp" presStyleCnt="0"/>
      <dgm:spPr/>
    </dgm:pt>
    <dgm:pt modelId="{B637059E-F43F-4BCC-84FC-2679360D766F}" type="pres">
      <dgm:prSet presAssocID="{4B918366-455A-4D34-922C-C9BCCCA67433}" presName="linNode" presStyleCnt="0"/>
      <dgm:spPr/>
    </dgm:pt>
    <dgm:pt modelId="{B1459243-98CE-47F4-90FB-4B372DC5E79E}" type="pres">
      <dgm:prSet presAssocID="{4B918366-455A-4D34-922C-C9BCCCA67433}" presName="parentText" presStyleLbl="node1" presStyleIdx="2" presStyleCnt="4" custLinFactNeighborX="2027" custLinFactNeighborY="-2500">
        <dgm:presLayoutVars>
          <dgm:chMax val="1"/>
          <dgm:bulletEnabled val="1"/>
        </dgm:presLayoutVars>
      </dgm:prSet>
      <dgm:spPr/>
      <dgm:t>
        <a:bodyPr/>
        <a:lstStyle/>
        <a:p>
          <a:endParaRPr lang="ru-RU"/>
        </a:p>
      </dgm:t>
    </dgm:pt>
    <dgm:pt modelId="{8E4155E5-4627-460D-9393-A1BFBAEDE636}" type="pres">
      <dgm:prSet presAssocID="{4B918366-455A-4D34-922C-C9BCCCA67433}" presName="descendantText" presStyleLbl="alignAccFollowNode1" presStyleIdx="2" presStyleCnt="4">
        <dgm:presLayoutVars>
          <dgm:bulletEnabled val="1"/>
        </dgm:presLayoutVars>
      </dgm:prSet>
      <dgm:spPr/>
      <dgm:t>
        <a:bodyPr/>
        <a:lstStyle/>
        <a:p>
          <a:endParaRPr lang="ru-RU"/>
        </a:p>
      </dgm:t>
    </dgm:pt>
    <dgm:pt modelId="{192721B9-7D61-4766-8A4F-2A5898ECB707}" type="pres">
      <dgm:prSet presAssocID="{780DC337-5066-49D4-BFC7-D5F6ED7B856E}" presName="sp" presStyleCnt="0"/>
      <dgm:spPr/>
    </dgm:pt>
    <dgm:pt modelId="{9593F8CD-C377-442D-A071-3F1C7238CA7C}" type="pres">
      <dgm:prSet presAssocID="{93F0EEC3-D5B0-49B3-9DAA-3083BF4A3130}" presName="linNode" presStyleCnt="0"/>
      <dgm:spPr/>
    </dgm:pt>
    <dgm:pt modelId="{73581412-01D9-4CE6-BD39-58A7BDF91B7D}" type="pres">
      <dgm:prSet presAssocID="{93F0EEC3-D5B0-49B3-9DAA-3083BF4A3130}" presName="parentText" presStyleLbl="node1" presStyleIdx="3" presStyleCnt="4">
        <dgm:presLayoutVars>
          <dgm:chMax val="1"/>
          <dgm:bulletEnabled val="1"/>
        </dgm:presLayoutVars>
      </dgm:prSet>
      <dgm:spPr/>
      <dgm:t>
        <a:bodyPr/>
        <a:lstStyle/>
        <a:p>
          <a:endParaRPr lang="ru-RU"/>
        </a:p>
      </dgm:t>
    </dgm:pt>
    <dgm:pt modelId="{85A682F1-D17C-49F7-A85D-41C24D3B27E3}" type="pres">
      <dgm:prSet presAssocID="{93F0EEC3-D5B0-49B3-9DAA-3083BF4A3130}" presName="descendantText" presStyleLbl="alignAccFollowNode1" presStyleIdx="3" presStyleCnt="4">
        <dgm:presLayoutVars>
          <dgm:bulletEnabled val="1"/>
        </dgm:presLayoutVars>
      </dgm:prSet>
      <dgm:spPr/>
      <dgm:t>
        <a:bodyPr/>
        <a:lstStyle/>
        <a:p>
          <a:endParaRPr lang="ru-RU"/>
        </a:p>
      </dgm:t>
    </dgm:pt>
  </dgm:ptLst>
  <dgm:cxnLst>
    <dgm:cxn modelId="{535647A1-6F1C-4811-B91A-C918FCCA5CF1}" type="presOf" srcId="{93F0EEC3-D5B0-49B3-9DAA-3083BF4A3130}" destId="{73581412-01D9-4CE6-BD39-58A7BDF91B7D}" srcOrd="0" destOrd="0" presId="urn:microsoft.com/office/officeart/2005/8/layout/vList5"/>
    <dgm:cxn modelId="{0FB717D5-3DC2-414A-A091-19AA6C805E71}" type="presOf" srcId="{434E9CC1-EEA2-42A9-9F1B-E53978213501}" destId="{56772BDD-89A8-4EEB-82BE-10355769B96D}" srcOrd="0" destOrd="0" presId="urn:microsoft.com/office/officeart/2005/8/layout/vList5"/>
    <dgm:cxn modelId="{98D3FFCB-8084-4C40-903E-C484EB25D5EB}" srcId="{93F0EEC3-D5B0-49B3-9DAA-3083BF4A3130}" destId="{760D3487-ECAF-46B6-BEB0-B52A62FF9B90}" srcOrd="0" destOrd="0" parTransId="{66B5A42F-DC8D-4635-8739-1247FE376005}" sibTransId="{FE5330D4-AACB-45F6-9F93-C4FF35667576}"/>
    <dgm:cxn modelId="{2FC237C0-10C3-4366-915C-7A87003D69BA}" type="presOf" srcId="{9DDDFD74-C4E2-45D2-8045-0167B0309CC1}" destId="{D4B0BB1A-8DB1-43BC-A855-B5AE32278430}" srcOrd="0" destOrd="0" presId="urn:microsoft.com/office/officeart/2005/8/layout/vList5"/>
    <dgm:cxn modelId="{E476B6DD-2B5F-4E5C-8ADA-58E4DA424741}" type="presOf" srcId="{612F825F-80B0-47BB-9F4E-70A7417419E7}" destId="{8E4155E5-4627-460D-9393-A1BFBAEDE636}" srcOrd="0" destOrd="0" presId="urn:microsoft.com/office/officeart/2005/8/layout/vList5"/>
    <dgm:cxn modelId="{A91C0034-5F63-4BCC-B270-60BD3B485B0E}" type="presOf" srcId="{261A2551-A0E0-4412-BB03-B3D915C3AA18}" destId="{275ECC07-4430-4A11-BC00-33CA08D1D306}" srcOrd="0" destOrd="0" presId="urn:microsoft.com/office/officeart/2005/8/layout/vList5"/>
    <dgm:cxn modelId="{2F873CBC-22A5-425E-AA8A-90DC2FE24959}" type="presOf" srcId="{550ECAA3-D78E-4A3A-ABAF-879A12B26C61}" destId="{0FCAD209-4625-46F6-957C-8B0B05F66DD1}" srcOrd="0" destOrd="0" presId="urn:microsoft.com/office/officeart/2005/8/layout/vList5"/>
    <dgm:cxn modelId="{8B1A3B9C-7808-4E35-81D3-6E9D2C962D7A}" srcId="{434E9CC1-EEA2-42A9-9F1B-E53978213501}" destId="{4B918366-455A-4D34-922C-C9BCCCA67433}" srcOrd="2" destOrd="0" parTransId="{C4457F8B-B5B3-4766-89B6-1053F87726DA}" sibTransId="{780DC337-5066-49D4-BFC7-D5F6ED7B856E}"/>
    <dgm:cxn modelId="{09FE6D71-B67E-4964-9A7B-78C8B808B7F4}" srcId="{434E9CC1-EEA2-42A9-9F1B-E53978213501}" destId="{61C670E8-96E4-442F-86CA-FF17509FDE2D}" srcOrd="0" destOrd="0" parTransId="{F12864D0-9418-4BCD-844B-ED5932074A38}" sibTransId="{5E8031D1-5F74-4ADF-B140-9B9C57880F54}"/>
    <dgm:cxn modelId="{0FFE9399-9B46-455C-944E-B1434F35DCCB}" srcId="{4B918366-455A-4D34-922C-C9BCCCA67433}" destId="{612F825F-80B0-47BB-9F4E-70A7417419E7}" srcOrd="0" destOrd="0" parTransId="{A65D395E-14AE-4F95-9E62-3F74A37B542F}" sibTransId="{7463E11E-01D3-43AC-A99C-E4C0589E25C9}"/>
    <dgm:cxn modelId="{966D4B79-0317-40DA-8601-CE663E092278}" srcId="{61C670E8-96E4-442F-86CA-FF17509FDE2D}" destId="{9DDDFD74-C4E2-45D2-8045-0167B0309CC1}" srcOrd="0" destOrd="0" parTransId="{069E57A2-DF78-4D52-816F-20F36A610A00}" sibTransId="{7A75A83E-EEA5-4B7B-84F1-A58BFDF4EBD0}"/>
    <dgm:cxn modelId="{19389F97-4212-4E34-BCA5-A153832CC6DA}" type="presOf" srcId="{760D3487-ECAF-46B6-BEB0-B52A62FF9B90}" destId="{85A682F1-D17C-49F7-A85D-41C24D3B27E3}" srcOrd="0" destOrd="0" presId="urn:microsoft.com/office/officeart/2005/8/layout/vList5"/>
    <dgm:cxn modelId="{274AC9EA-DA43-46C0-88B3-1F734F136334}" type="presOf" srcId="{61C670E8-96E4-442F-86CA-FF17509FDE2D}" destId="{EE17BBD2-2725-482D-8C12-21A1E163D4F6}" srcOrd="0" destOrd="0" presId="urn:microsoft.com/office/officeart/2005/8/layout/vList5"/>
    <dgm:cxn modelId="{17F20A54-1560-4C32-9E29-1AB422628233}" type="presOf" srcId="{4B918366-455A-4D34-922C-C9BCCCA67433}" destId="{B1459243-98CE-47F4-90FB-4B372DC5E79E}" srcOrd="0" destOrd="0" presId="urn:microsoft.com/office/officeart/2005/8/layout/vList5"/>
    <dgm:cxn modelId="{3CD047D2-ABED-4224-85C5-FE0BE10A84E7}" srcId="{550ECAA3-D78E-4A3A-ABAF-879A12B26C61}" destId="{261A2551-A0E0-4412-BB03-B3D915C3AA18}" srcOrd="0" destOrd="0" parTransId="{EC188D2D-E109-4AF5-824D-44E60452E0D6}" sibTransId="{AA683FC4-B8DB-4893-9575-75C457C0BCA4}"/>
    <dgm:cxn modelId="{B00C24B0-B893-499E-93E5-C96D7DE3A56F}" srcId="{434E9CC1-EEA2-42A9-9F1B-E53978213501}" destId="{550ECAA3-D78E-4A3A-ABAF-879A12B26C61}" srcOrd="1" destOrd="0" parTransId="{49E44ECA-C86B-43A2-9331-7553BE8EF838}" sibTransId="{0FB6E0C4-4C21-4E63-8001-8159DF43400F}"/>
    <dgm:cxn modelId="{24F88F5B-51DE-49E1-A6AF-CCC50189279F}" srcId="{434E9CC1-EEA2-42A9-9F1B-E53978213501}" destId="{93F0EEC3-D5B0-49B3-9DAA-3083BF4A3130}" srcOrd="3" destOrd="0" parTransId="{469A0D06-A9F7-4800-84DC-2590E69D51CA}" sibTransId="{791C65F0-0DBA-4358-B37A-293FB222DE46}"/>
    <dgm:cxn modelId="{6EDB33A8-5FF3-4849-BB40-6F2FD46AA3B4}" type="presParOf" srcId="{56772BDD-89A8-4EEB-82BE-10355769B96D}" destId="{98A378AF-22AB-4D6E-A86F-67FE81537142}" srcOrd="0" destOrd="0" presId="urn:microsoft.com/office/officeart/2005/8/layout/vList5"/>
    <dgm:cxn modelId="{1343ED7F-CA1F-46E0-8C6A-F6F4A0901581}" type="presParOf" srcId="{98A378AF-22AB-4D6E-A86F-67FE81537142}" destId="{EE17BBD2-2725-482D-8C12-21A1E163D4F6}" srcOrd="0" destOrd="0" presId="urn:microsoft.com/office/officeart/2005/8/layout/vList5"/>
    <dgm:cxn modelId="{87206C8B-5A16-4852-83B6-20F08C5446BA}" type="presParOf" srcId="{98A378AF-22AB-4D6E-A86F-67FE81537142}" destId="{D4B0BB1A-8DB1-43BC-A855-B5AE32278430}" srcOrd="1" destOrd="0" presId="urn:microsoft.com/office/officeart/2005/8/layout/vList5"/>
    <dgm:cxn modelId="{72D38018-6200-4EB6-B86B-24043B7A8AB4}" type="presParOf" srcId="{56772BDD-89A8-4EEB-82BE-10355769B96D}" destId="{595D7DCE-B16E-4726-98DE-E34781A1C0CB}" srcOrd="1" destOrd="0" presId="urn:microsoft.com/office/officeart/2005/8/layout/vList5"/>
    <dgm:cxn modelId="{8D3EF36F-DCAA-4F08-AB64-8D7F83FE1B1C}" type="presParOf" srcId="{56772BDD-89A8-4EEB-82BE-10355769B96D}" destId="{4B2A4EAF-B696-4A4E-BEDA-C2B666A7C412}" srcOrd="2" destOrd="0" presId="urn:microsoft.com/office/officeart/2005/8/layout/vList5"/>
    <dgm:cxn modelId="{55806563-FF16-4C59-BD03-6931D9AA2FAE}" type="presParOf" srcId="{4B2A4EAF-B696-4A4E-BEDA-C2B666A7C412}" destId="{0FCAD209-4625-46F6-957C-8B0B05F66DD1}" srcOrd="0" destOrd="0" presId="urn:microsoft.com/office/officeart/2005/8/layout/vList5"/>
    <dgm:cxn modelId="{F686DF9D-2337-4D2F-A8DD-18C0455033AA}" type="presParOf" srcId="{4B2A4EAF-B696-4A4E-BEDA-C2B666A7C412}" destId="{275ECC07-4430-4A11-BC00-33CA08D1D306}" srcOrd="1" destOrd="0" presId="urn:microsoft.com/office/officeart/2005/8/layout/vList5"/>
    <dgm:cxn modelId="{DB5999F5-98AA-47FA-84D6-9ACBCDB3A64A}" type="presParOf" srcId="{56772BDD-89A8-4EEB-82BE-10355769B96D}" destId="{667D469A-AD22-4CDF-AD9B-1AE8F8C4C896}" srcOrd="3" destOrd="0" presId="urn:microsoft.com/office/officeart/2005/8/layout/vList5"/>
    <dgm:cxn modelId="{56579DC2-5998-4038-9494-9B18B2B30B9E}" type="presParOf" srcId="{56772BDD-89A8-4EEB-82BE-10355769B96D}" destId="{B637059E-F43F-4BCC-84FC-2679360D766F}" srcOrd="4" destOrd="0" presId="urn:microsoft.com/office/officeart/2005/8/layout/vList5"/>
    <dgm:cxn modelId="{9368E4A7-73AE-4A8A-B4D7-9D6E19487F14}" type="presParOf" srcId="{B637059E-F43F-4BCC-84FC-2679360D766F}" destId="{B1459243-98CE-47F4-90FB-4B372DC5E79E}" srcOrd="0" destOrd="0" presId="urn:microsoft.com/office/officeart/2005/8/layout/vList5"/>
    <dgm:cxn modelId="{AF81D7B3-116B-4B41-8E05-028FC1127C3C}" type="presParOf" srcId="{B637059E-F43F-4BCC-84FC-2679360D766F}" destId="{8E4155E5-4627-460D-9393-A1BFBAEDE636}" srcOrd="1" destOrd="0" presId="urn:microsoft.com/office/officeart/2005/8/layout/vList5"/>
    <dgm:cxn modelId="{1803BC58-3A21-4506-B399-4EAFB99069A3}" type="presParOf" srcId="{56772BDD-89A8-4EEB-82BE-10355769B96D}" destId="{192721B9-7D61-4766-8A4F-2A5898ECB707}" srcOrd="5" destOrd="0" presId="urn:microsoft.com/office/officeart/2005/8/layout/vList5"/>
    <dgm:cxn modelId="{F567C27F-FA57-4865-AC16-E8129835D6D3}" type="presParOf" srcId="{56772BDD-89A8-4EEB-82BE-10355769B96D}" destId="{9593F8CD-C377-442D-A071-3F1C7238CA7C}" srcOrd="6" destOrd="0" presId="urn:microsoft.com/office/officeart/2005/8/layout/vList5"/>
    <dgm:cxn modelId="{4A69FE84-99BA-471B-890D-A5DAB240C88C}" type="presParOf" srcId="{9593F8CD-C377-442D-A071-3F1C7238CA7C}" destId="{73581412-01D9-4CE6-BD39-58A7BDF91B7D}" srcOrd="0" destOrd="0" presId="urn:microsoft.com/office/officeart/2005/8/layout/vList5"/>
    <dgm:cxn modelId="{D99A7668-F139-4AA4-8D14-84994F2A6AAD}" type="presParOf" srcId="{9593F8CD-C377-442D-A071-3F1C7238CA7C}" destId="{85A682F1-D17C-49F7-A85D-41C24D3B27E3}" srcOrd="1" destOrd="0" presId="urn:microsoft.com/office/officeart/2005/8/layout/vList5"/>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3058FB-D7E4-42AC-AC47-EC9D2740D50F}"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ru-RU"/>
        </a:p>
      </dgm:t>
    </dgm:pt>
    <dgm:pt modelId="{07E63CAE-E07F-43B5-8B9A-D5F850D11316}">
      <dgm:prSet phldrT="[Текст]" custT="1"/>
      <dgm:spPr/>
      <dgm:t>
        <a:bodyPr/>
        <a:lstStyle/>
        <a:p>
          <a:pPr algn="ctr"/>
          <a:r>
            <a:rPr lang="ru-RU" sz="900" b="1" dirty="0" smtClean="0">
              <a:solidFill>
                <a:schemeClr val="tx1"/>
              </a:solidFill>
              <a:latin typeface="Times New Roman" panose="02020603050405020304" pitchFamily="18" charset="0"/>
              <a:cs typeface="Times New Roman" panose="02020603050405020304" pitchFamily="18" charset="0"/>
            </a:rPr>
            <a:t>5211,0 тыс. руб</a:t>
          </a:r>
          <a:r>
            <a:rPr lang="ru-RU" sz="900" b="1" dirty="0" smtClean="0">
              <a:latin typeface="Times New Roman" panose="02020603050405020304" pitchFamily="18" charset="0"/>
              <a:cs typeface="Times New Roman" panose="02020603050405020304" pitchFamily="18" charset="0"/>
            </a:rPr>
            <a:t>.</a:t>
          </a:r>
          <a:endParaRPr lang="ru-RU" sz="900" b="1" dirty="0">
            <a:latin typeface="Times New Roman" panose="02020603050405020304" pitchFamily="18" charset="0"/>
            <a:cs typeface="Times New Roman" panose="02020603050405020304" pitchFamily="18" charset="0"/>
          </a:endParaRPr>
        </a:p>
      </dgm:t>
    </dgm:pt>
    <dgm:pt modelId="{375DCA21-9E7E-40F6-948E-A053C477649F}" type="parTrans" cxnId="{2D2C0DA9-A653-42AC-B6EA-4721981C84DD}">
      <dgm:prSet/>
      <dgm:spPr/>
      <dgm:t>
        <a:bodyPr/>
        <a:lstStyle/>
        <a:p>
          <a:endParaRPr lang="ru-RU"/>
        </a:p>
      </dgm:t>
    </dgm:pt>
    <dgm:pt modelId="{43DE1715-4354-493F-A47C-A623A5CC279E}" type="sibTrans" cxnId="{2D2C0DA9-A653-42AC-B6EA-4721981C84DD}">
      <dgm:prSet/>
      <dgm:spPr/>
      <dgm:t>
        <a:bodyPr/>
        <a:lstStyle/>
        <a:p>
          <a:endParaRPr lang="ru-RU"/>
        </a:p>
      </dgm:t>
    </dgm:pt>
    <dgm:pt modelId="{F6574D3B-92FB-4DCB-B065-D50275DB829B}">
      <dgm:prSet phldrT="[Текст]" custT="1"/>
      <dgm:spPr/>
      <dgm:t>
        <a:bodyPr/>
        <a:lstStyle/>
        <a:p>
          <a:r>
            <a:rPr lang="ru-RU" sz="1400" b="1" dirty="0" smtClean="0">
              <a:latin typeface="Times New Roman" panose="02020603050405020304" pitchFamily="18" charset="0"/>
              <a:cs typeface="Times New Roman" panose="02020603050405020304" pitchFamily="18" charset="0"/>
            </a:rPr>
            <a:t>Дотации</a:t>
          </a:r>
          <a:endParaRPr lang="ru-RU" sz="1400" b="1" dirty="0">
            <a:latin typeface="Times New Roman" panose="02020603050405020304" pitchFamily="18" charset="0"/>
            <a:cs typeface="Times New Roman" panose="02020603050405020304" pitchFamily="18" charset="0"/>
          </a:endParaRPr>
        </a:p>
      </dgm:t>
    </dgm:pt>
    <dgm:pt modelId="{46BC5F37-5023-4CBB-B312-34E61BCA88F6}" type="parTrans" cxnId="{46F2B67B-D789-4877-BC64-8E487CBF3F4A}">
      <dgm:prSet/>
      <dgm:spPr/>
      <dgm:t>
        <a:bodyPr/>
        <a:lstStyle/>
        <a:p>
          <a:endParaRPr lang="ru-RU"/>
        </a:p>
      </dgm:t>
    </dgm:pt>
    <dgm:pt modelId="{DEA99C84-6060-4C04-AE9D-7B3EE9731EED}" type="sibTrans" cxnId="{46F2B67B-D789-4877-BC64-8E487CBF3F4A}">
      <dgm:prSet/>
      <dgm:spPr/>
      <dgm:t>
        <a:bodyPr/>
        <a:lstStyle/>
        <a:p>
          <a:endParaRPr lang="ru-RU"/>
        </a:p>
      </dgm:t>
    </dgm:pt>
    <dgm:pt modelId="{E6077133-BDE0-42DD-B3C1-F09BB1E594AC}">
      <dgm:prSet phldrT="[Текст]" custT="1"/>
      <dgm:spPr/>
      <dgm:t>
        <a:bodyPr/>
        <a:lstStyle/>
        <a:p>
          <a:r>
            <a:rPr lang="ru-RU" sz="900" b="1" dirty="0" smtClean="0">
              <a:solidFill>
                <a:schemeClr val="tx1"/>
              </a:solidFill>
              <a:latin typeface="Times New Roman" panose="02020603050405020304" pitchFamily="18" charset="0"/>
              <a:cs typeface="Times New Roman" panose="02020603050405020304" pitchFamily="18" charset="0"/>
            </a:rPr>
            <a:t>68734,9 тыс. руб. </a:t>
          </a:r>
          <a:endParaRPr lang="ru-RU" sz="900" b="1" dirty="0">
            <a:solidFill>
              <a:schemeClr val="tx1"/>
            </a:solidFill>
            <a:latin typeface="Times New Roman" panose="02020603050405020304" pitchFamily="18" charset="0"/>
            <a:cs typeface="Times New Roman" panose="02020603050405020304" pitchFamily="18" charset="0"/>
          </a:endParaRPr>
        </a:p>
      </dgm:t>
    </dgm:pt>
    <dgm:pt modelId="{042A2F75-4406-4FCE-B80D-1DD9ACC33D41}" type="parTrans" cxnId="{395E094B-E552-4CCE-A24B-ACD24F04D0E0}">
      <dgm:prSet/>
      <dgm:spPr/>
      <dgm:t>
        <a:bodyPr/>
        <a:lstStyle/>
        <a:p>
          <a:endParaRPr lang="ru-RU"/>
        </a:p>
      </dgm:t>
    </dgm:pt>
    <dgm:pt modelId="{3D389983-2AED-4D32-B4BF-8F3E200B0CAC}" type="sibTrans" cxnId="{395E094B-E552-4CCE-A24B-ACD24F04D0E0}">
      <dgm:prSet/>
      <dgm:spPr/>
      <dgm:t>
        <a:bodyPr/>
        <a:lstStyle/>
        <a:p>
          <a:endParaRPr lang="ru-RU"/>
        </a:p>
      </dgm:t>
    </dgm:pt>
    <dgm:pt modelId="{59AED373-E38A-4BD4-A631-3D5B3D60AB6F}">
      <dgm:prSet phldrT="[Текст]" custT="1"/>
      <dgm:spPr/>
      <dgm:t>
        <a:bodyPr/>
        <a:lstStyle/>
        <a:p>
          <a:r>
            <a:rPr lang="ru-RU" sz="1400" b="1" dirty="0" smtClean="0">
              <a:latin typeface="Times New Roman" panose="02020603050405020304" pitchFamily="18" charset="0"/>
              <a:cs typeface="Times New Roman" panose="02020603050405020304" pitchFamily="18" charset="0"/>
            </a:rPr>
            <a:t>Субвенции</a:t>
          </a:r>
          <a:endParaRPr lang="ru-RU" sz="1400" b="1" dirty="0">
            <a:latin typeface="Times New Roman" panose="02020603050405020304" pitchFamily="18" charset="0"/>
            <a:cs typeface="Times New Roman" panose="02020603050405020304" pitchFamily="18" charset="0"/>
          </a:endParaRPr>
        </a:p>
      </dgm:t>
    </dgm:pt>
    <dgm:pt modelId="{50CCB01E-9655-4DCE-A1E9-F0C648B16975}" type="parTrans" cxnId="{97E9A234-F61C-4476-A7CC-648B05BE3F5D}">
      <dgm:prSet/>
      <dgm:spPr/>
      <dgm:t>
        <a:bodyPr/>
        <a:lstStyle/>
        <a:p>
          <a:endParaRPr lang="ru-RU"/>
        </a:p>
      </dgm:t>
    </dgm:pt>
    <dgm:pt modelId="{D432F0CD-F1C9-451F-9BF9-43BE67E93E0B}" type="sibTrans" cxnId="{97E9A234-F61C-4476-A7CC-648B05BE3F5D}">
      <dgm:prSet/>
      <dgm:spPr/>
      <dgm:t>
        <a:bodyPr/>
        <a:lstStyle/>
        <a:p>
          <a:endParaRPr lang="ru-RU"/>
        </a:p>
      </dgm:t>
    </dgm:pt>
    <dgm:pt modelId="{DB99D06F-8AB8-4A5C-80DE-5DC44C7EE206}">
      <dgm:prSet phldrT="[Текст]" custT="1"/>
      <dgm:spPr/>
      <dgm:t>
        <a:bodyPr/>
        <a:lstStyle/>
        <a:p>
          <a:r>
            <a:rPr lang="ru-RU" sz="900" b="1" dirty="0" smtClean="0">
              <a:solidFill>
                <a:schemeClr val="tx1"/>
              </a:solidFill>
              <a:latin typeface="Times New Roman" panose="02020603050405020304" pitchFamily="18" charset="0"/>
              <a:cs typeface="Times New Roman" panose="02020603050405020304" pitchFamily="18" charset="0"/>
            </a:rPr>
            <a:t>5110,2 тыс. руб.</a:t>
          </a:r>
          <a:endParaRPr lang="ru-RU" sz="900" b="1" dirty="0">
            <a:solidFill>
              <a:schemeClr val="tx1"/>
            </a:solidFill>
            <a:latin typeface="Times New Roman" panose="02020603050405020304" pitchFamily="18" charset="0"/>
            <a:cs typeface="Times New Roman" panose="02020603050405020304" pitchFamily="18" charset="0"/>
          </a:endParaRPr>
        </a:p>
      </dgm:t>
    </dgm:pt>
    <dgm:pt modelId="{6DE94914-5334-4144-B46A-EE4FD4FC3268}" type="parTrans" cxnId="{66BCC412-1751-4627-9966-4A0666AA316E}">
      <dgm:prSet/>
      <dgm:spPr/>
      <dgm:t>
        <a:bodyPr/>
        <a:lstStyle/>
        <a:p>
          <a:endParaRPr lang="ru-RU"/>
        </a:p>
      </dgm:t>
    </dgm:pt>
    <dgm:pt modelId="{B0437C8C-D3E7-416D-BDD8-3879B129DFF2}" type="sibTrans" cxnId="{66BCC412-1751-4627-9966-4A0666AA316E}">
      <dgm:prSet/>
      <dgm:spPr/>
      <dgm:t>
        <a:bodyPr/>
        <a:lstStyle/>
        <a:p>
          <a:endParaRPr lang="ru-RU"/>
        </a:p>
      </dgm:t>
    </dgm:pt>
    <dgm:pt modelId="{E9F8A5F5-C32D-4059-B302-A28F1DCE0B24}">
      <dgm:prSet phldrT="[Текст]" custT="1"/>
      <dgm:spPr/>
      <dgm:t>
        <a:bodyPr/>
        <a:lstStyle/>
        <a:p>
          <a:r>
            <a:rPr lang="ru-RU" sz="1400" b="1" dirty="0" smtClean="0">
              <a:latin typeface="Times New Roman" panose="02020603050405020304" pitchFamily="18" charset="0"/>
              <a:cs typeface="Times New Roman" panose="02020603050405020304" pitchFamily="18" charset="0"/>
            </a:rPr>
            <a:t>МБТ</a:t>
          </a:r>
          <a:endParaRPr lang="ru-RU" sz="1400" b="1" dirty="0">
            <a:latin typeface="Times New Roman" panose="02020603050405020304" pitchFamily="18" charset="0"/>
            <a:cs typeface="Times New Roman" panose="02020603050405020304" pitchFamily="18" charset="0"/>
          </a:endParaRPr>
        </a:p>
      </dgm:t>
    </dgm:pt>
    <dgm:pt modelId="{047E8E93-B064-4FE7-9901-8A0D6D9BBEFC}" type="parTrans" cxnId="{59ADE87A-08D2-4168-B62E-B42550DAD25F}">
      <dgm:prSet/>
      <dgm:spPr/>
      <dgm:t>
        <a:bodyPr/>
        <a:lstStyle/>
        <a:p>
          <a:endParaRPr lang="ru-RU"/>
        </a:p>
      </dgm:t>
    </dgm:pt>
    <dgm:pt modelId="{2995760B-8F30-4C00-85C9-E7B4574D3769}" type="sibTrans" cxnId="{59ADE87A-08D2-4168-B62E-B42550DAD25F}">
      <dgm:prSet/>
      <dgm:spPr/>
      <dgm:t>
        <a:bodyPr/>
        <a:lstStyle/>
        <a:p>
          <a:endParaRPr lang="ru-RU"/>
        </a:p>
      </dgm:t>
    </dgm:pt>
    <dgm:pt modelId="{62BB14DF-B77C-4362-BF68-36EE45CC10C3}">
      <dgm:prSet phldrT="[Текст]" custT="1"/>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28660,3 тыс. рублей</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EFFCE0C-BDAA-4523-B534-8913E9160839}" type="parTrans" cxnId="{0511ACAD-AFE9-4890-98B3-4434B99D00FF}">
      <dgm:prSet/>
      <dgm:spPr/>
      <dgm:t>
        <a:bodyPr/>
        <a:lstStyle/>
        <a:p>
          <a:endParaRPr lang="ru-RU"/>
        </a:p>
      </dgm:t>
    </dgm:pt>
    <dgm:pt modelId="{2A966748-8477-4F63-AC6B-C1B78666DFDD}" type="sibTrans" cxnId="{0511ACAD-AFE9-4890-98B3-4434B99D00FF}">
      <dgm:prSet/>
      <dgm:spPr/>
      <dgm:t>
        <a:bodyPr/>
        <a:lstStyle/>
        <a:p>
          <a:endParaRPr lang="ru-RU"/>
        </a:p>
      </dgm:t>
    </dgm:pt>
    <dgm:pt modelId="{1C910FE2-96D6-4C0A-ABF7-7A39C739838B}">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ru-RU" sz="1400" dirty="0" smtClean="0">
              <a:latin typeface="Times New Roman" panose="02020603050405020304" pitchFamily="18" charset="0"/>
              <a:cs typeface="Times New Roman" panose="02020603050405020304" pitchFamily="18" charset="0"/>
            </a:rPr>
            <a:t>Субсидии</a:t>
          </a:r>
          <a:endParaRPr lang="ru-RU" sz="1400" dirty="0">
            <a:latin typeface="Times New Roman" panose="02020603050405020304" pitchFamily="18" charset="0"/>
            <a:cs typeface="Times New Roman" panose="02020603050405020304" pitchFamily="18" charset="0"/>
          </a:endParaRPr>
        </a:p>
      </dgm:t>
    </dgm:pt>
    <dgm:pt modelId="{ECCF252C-5A95-4D86-903E-4394984F55A2}" type="parTrans" cxnId="{93D9051D-9957-43C6-93BA-B76F1B677058}">
      <dgm:prSet/>
      <dgm:spPr/>
      <dgm:t>
        <a:bodyPr/>
        <a:lstStyle/>
        <a:p>
          <a:endParaRPr lang="ru-RU"/>
        </a:p>
      </dgm:t>
    </dgm:pt>
    <dgm:pt modelId="{681AFFA6-826C-431B-A7F4-D8EBFE504198}" type="sibTrans" cxnId="{93D9051D-9957-43C6-93BA-B76F1B677058}">
      <dgm:prSet/>
      <dgm:spPr/>
      <dgm:t>
        <a:bodyPr/>
        <a:lstStyle/>
        <a:p>
          <a:endParaRPr lang="ru-RU"/>
        </a:p>
      </dgm:t>
    </dgm:pt>
    <dgm:pt modelId="{76D4EB3A-2C6C-4C02-83C0-C250857A209F}" type="pres">
      <dgm:prSet presAssocID="{083058FB-D7E4-42AC-AC47-EC9D2740D50F}" presName="linearFlow" presStyleCnt="0">
        <dgm:presLayoutVars>
          <dgm:dir/>
          <dgm:animLvl val="lvl"/>
          <dgm:resizeHandles val="exact"/>
        </dgm:presLayoutVars>
      </dgm:prSet>
      <dgm:spPr/>
      <dgm:t>
        <a:bodyPr/>
        <a:lstStyle/>
        <a:p>
          <a:endParaRPr lang="ru-RU"/>
        </a:p>
      </dgm:t>
    </dgm:pt>
    <dgm:pt modelId="{F20FF4BD-3B95-4BD9-AB03-9DE613AB4E67}" type="pres">
      <dgm:prSet presAssocID="{07E63CAE-E07F-43B5-8B9A-D5F850D11316}" presName="composite" presStyleCnt="0"/>
      <dgm:spPr/>
      <dgm:t>
        <a:bodyPr/>
        <a:lstStyle/>
        <a:p>
          <a:endParaRPr lang="ru-RU"/>
        </a:p>
      </dgm:t>
    </dgm:pt>
    <dgm:pt modelId="{4787B8AB-D47E-48D6-BAF8-198779755066}" type="pres">
      <dgm:prSet presAssocID="{07E63CAE-E07F-43B5-8B9A-D5F850D11316}" presName="parentText" presStyleLbl="alignNode1" presStyleIdx="0" presStyleCnt="4" custScaleX="114454" custLinFactNeighborX="-5977" custLinFactNeighborY="-304">
        <dgm:presLayoutVars>
          <dgm:chMax val="1"/>
          <dgm:bulletEnabled val="1"/>
        </dgm:presLayoutVars>
      </dgm:prSet>
      <dgm:spPr/>
      <dgm:t>
        <a:bodyPr/>
        <a:lstStyle/>
        <a:p>
          <a:endParaRPr lang="ru-RU"/>
        </a:p>
      </dgm:t>
    </dgm:pt>
    <dgm:pt modelId="{42ACD664-9300-4249-B2F8-9749D7BED71E}" type="pres">
      <dgm:prSet presAssocID="{07E63CAE-E07F-43B5-8B9A-D5F850D11316}" presName="descendantText" presStyleLbl="alignAcc1" presStyleIdx="0" presStyleCnt="4">
        <dgm:presLayoutVars>
          <dgm:bulletEnabled val="1"/>
        </dgm:presLayoutVars>
      </dgm:prSet>
      <dgm:spPr/>
      <dgm:t>
        <a:bodyPr/>
        <a:lstStyle/>
        <a:p>
          <a:endParaRPr lang="ru-RU"/>
        </a:p>
      </dgm:t>
    </dgm:pt>
    <dgm:pt modelId="{FB3EF289-5C92-44DC-8AD7-16805AC5E1ED}" type="pres">
      <dgm:prSet presAssocID="{43DE1715-4354-493F-A47C-A623A5CC279E}" presName="sp" presStyleCnt="0"/>
      <dgm:spPr/>
      <dgm:t>
        <a:bodyPr/>
        <a:lstStyle/>
        <a:p>
          <a:endParaRPr lang="ru-RU"/>
        </a:p>
      </dgm:t>
    </dgm:pt>
    <dgm:pt modelId="{B1DB6064-EDC5-4709-B9BF-ECEEDBCBB2E2}" type="pres">
      <dgm:prSet presAssocID="{E6077133-BDE0-42DD-B3C1-F09BB1E594AC}" presName="composite" presStyleCnt="0"/>
      <dgm:spPr/>
      <dgm:t>
        <a:bodyPr/>
        <a:lstStyle/>
        <a:p>
          <a:endParaRPr lang="ru-RU"/>
        </a:p>
      </dgm:t>
    </dgm:pt>
    <dgm:pt modelId="{749A1EC2-6787-4386-9A04-2D7C9A1F7635}" type="pres">
      <dgm:prSet presAssocID="{E6077133-BDE0-42DD-B3C1-F09BB1E594AC}" presName="parentText" presStyleLbl="alignNode1" presStyleIdx="1" presStyleCnt="4" custScaleX="126407">
        <dgm:presLayoutVars>
          <dgm:chMax val="1"/>
          <dgm:bulletEnabled val="1"/>
        </dgm:presLayoutVars>
      </dgm:prSet>
      <dgm:spPr/>
      <dgm:t>
        <a:bodyPr/>
        <a:lstStyle/>
        <a:p>
          <a:endParaRPr lang="ru-RU"/>
        </a:p>
      </dgm:t>
    </dgm:pt>
    <dgm:pt modelId="{4DE0E3DC-04F3-46E1-BC83-DA96C976BC5F}" type="pres">
      <dgm:prSet presAssocID="{E6077133-BDE0-42DD-B3C1-F09BB1E594AC}" presName="descendantText" presStyleLbl="alignAcc1" presStyleIdx="1" presStyleCnt="4">
        <dgm:presLayoutVars>
          <dgm:bulletEnabled val="1"/>
        </dgm:presLayoutVars>
      </dgm:prSet>
      <dgm:spPr/>
      <dgm:t>
        <a:bodyPr/>
        <a:lstStyle/>
        <a:p>
          <a:endParaRPr lang="ru-RU"/>
        </a:p>
      </dgm:t>
    </dgm:pt>
    <dgm:pt modelId="{C56617AB-2910-4A77-8801-F5396FCEDBC0}" type="pres">
      <dgm:prSet presAssocID="{3D389983-2AED-4D32-B4BF-8F3E200B0CAC}" presName="sp" presStyleCnt="0"/>
      <dgm:spPr/>
      <dgm:t>
        <a:bodyPr/>
        <a:lstStyle/>
        <a:p>
          <a:endParaRPr lang="ru-RU"/>
        </a:p>
      </dgm:t>
    </dgm:pt>
    <dgm:pt modelId="{C78E7AA2-2319-4C68-B268-3CC2E24D67BC}" type="pres">
      <dgm:prSet presAssocID="{62BB14DF-B77C-4362-BF68-36EE45CC10C3}" presName="composite" presStyleCnt="0"/>
      <dgm:spPr/>
      <dgm:t>
        <a:bodyPr/>
        <a:lstStyle/>
        <a:p>
          <a:endParaRPr lang="ru-RU"/>
        </a:p>
      </dgm:t>
    </dgm:pt>
    <dgm:pt modelId="{B2FDE115-9331-4E91-82E7-EBF13EBE2435}" type="pres">
      <dgm:prSet presAssocID="{62BB14DF-B77C-4362-BF68-36EE45CC10C3}" presName="parentText" presStyleLbl="alignNode1" presStyleIdx="2" presStyleCnt="4">
        <dgm:presLayoutVars>
          <dgm:chMax val="1"/>
          <dgm:bulletEnabled val="1"/>
        </dgm:presLayoutVars>
      </dgm:prSet>
      <dgm:spPr/>
      <dgm:t>
        <a:bodyPr/>
        <a:lstStyle/>
        <a:p>
          <a:endParaRPr lang="ru-RU"/>
        </a:p>
      </dgm:t>
    </dgm:pt>
    <dgm:pt modelId="{D2D560BC-F7A5-414A-842B-83C986D63F2E}" type="pres">
      <dgm:prSet presAssocID="{62BB14DF-B77C-4362-BF68-36EE45CC10C3}" presName="descendantText" presStyleLbl="alignAcc1" presStyleIdx="2" presStyleCnt="4">
        <dgm:presLayoutVars>
          <dgm:bulletEnabled val="1"/>
        </dgm:presLayoutVars>
      </dgm:prSet>
      <dgm:spPr/>
      <dgm:t>
        <a:bodyPr/>
        <a:lstStyle/>
        <a:p>
          <a:endParaRPr lang="ru-RU"/>
        </a:p>
      </dgm:t>
    </dgm:pt>
    <dgm:pt modelId="{E5B7A03A-B512-4FFC-8E20-21AE926DDED4}" type="pres">
      <dgm:prSet presAssocID="{2A966748-8477-4F63-AC6B-C1B78666DFDD}" presName="sp" presStyleCnt="0"/>
      <dgm:spPr/>
      <dgm:t>
        <a:bodyPr/>
        <a:lstStyle/>
        <a:p>
          <a:endParaRPr lang="ru-RU"/>
        </a:p>
      </dgm:t>
    </dgm:pt>
    <dgm:pt modelId="{FB10846E-3AE0-4176-83E9-7C225E3A0B9C}" type="pres">
      <dgm:prSet presAssocID="{DB99D06F-8AB8-4A5C-80DE-5DC44C7EE206}" presName="composite" presStyleCnt="0"/>
      <dgm:spPr/>
      <dgm:t>
        <a:bodyPr/>
        <a:lstStyle/>
        <a:p>
          <a:endParaRPr lang="ru-RU"/>
        </a:p>
      </dgm:t>
    </dgm:pt>
    <dgm:pt modelId="{D3CF4780-BE37-4F30-9485-A5CEA4F1527A}" type="pres">
      <dgm:prSet presAssocID="{DB99D06F-8AB8-4A5C-80DE-5DC44C7EE206}" presName="parentText" presStyleLbl="alignNode1" presStyleIdx="3" presStyleCnt="4" custScaleX="114454">
        <dgm:presLayoutVars>
          <dgm:chMax val="1"/>
          <dgm:bulletEnabled val="1"/>
        </dgm:presLayoutVars>
      </dgm:prSet>
      <dgm:spPr/>
      <dgm:t>
        <a:bodyPr/>
        <a:lstStyle/>
        <a:p>
          <a:endParaRPr lang="ru-RU"/>
        </a:p>
      </dgm:t>
    </dgm:pt>
    <dgm:pt modelId="{218CE23A-B8E0-47E9-9EF0-3287A1E845CA}" type="pres">
      <dgm:prSet presAssocID="{DB99D06F-8AB8-4A5C-80DE-5DC44C7EE206}" presName="descendantText" presStyleLbl="alignAcc1" presStyleIdx="3" presStyleCnt="4" custLinFactNeighborX="3565" custLinFactNeighborY="5311">
        <dgm:presLayoutVars>
          <dgm:bulletEnabled val="1"/>
        </dgm:presLayoutVars>
      </dgm:prSet>
      <dgm:spPr/>
      <dgm:t>
        <a:bodyPr/>
        <a:lstStyle/>
        <a:p>
          <a:endParaRPr lang="ru-RU"/>
        </a:p>
      </dgm:t>
    </dgm:pt>
  </dgm:ptLst>
  <dgm:cxnLst>
    <dgm:cxn modelId="{D8778D49-1C84-41C6-9AD8-661CA4ED1064}" type="presOf" srcId="{1C910FE2-96D6-4C0A-ABF7-7A39C739838B}" destId="{D2D560BC-F7A5-414A-842B-83C986D63F2E}" srcOrd="0" destOrd="0" presId="urn:microsoft.com/office/officeart/2005/8/layout/chevron2"/>
    <dgm:cxn modelId="{2D2C0DA9-A653-42AC-B6EA-4721981C84DD}" srcId="{083058FB-D7E4-42AC-AC47-EC9D2740D50F}" destId="{07E63CAE-E07F-43B5-8B9A-D5F850D11316}" srcOrd="0" destOrd="0" parTransId="{375DCA21-9E7E-40F6-948E-A053C477649F}" sibTransId="{43DE1715-4354-493F-A47C-A623A5CC279E}"/>
    <dgm:cxn modelId="{E8B07360-855B-415C-9CC5-9840ABB21217}" type="presOf" srcId="{DB99D06F-8AB8-4A5C-80DE-5DC44C7EE206}" destId="{D3CF4780-BE37-4F30-9485-A5CEA4F1527A}" srcOrd="0" destOrd="0" presId="urn:microsoft.com/office/officeart/2005/8/layout/chevron2"/>
    <dgm:cxn modelId="{436F2C90-2409-4BB3-9A1F-B68B5062E514}" type="presOf" srcId="{E9F8A5F5-C32D-4059-B302-A28F1DCE0B24}" destId="{218CE23A-B8E0-47E9-9EF0-3287A1E845CA}" srcOrd="0" destOrd="0" presId="urn:microsoft.com/office/officeart/2005/8/layout/chevron2"/>
    <dgm:cxn modelId="{57B59595-7DE4-4BA0-9C9B-2477183BF141}" type="presOf" srcId="{59AED373-E38A-4BD4-A631-3D5B3D60AB6F}" destId="{4DE0E3DC-04F3-46E1-BC83-DA96C976BC5F}" srcOrd="0" destOrd="0" presId="urn:microsoft.com/office/officeart/2005/8/layout/chevron2"/>
    <dgm:cxn modelId="{95DA4BB3-BE26-4AD5-B7BC-2248D8303AF3}" type="presOf" srcId="{E6077133-BDE0-42DD-B3C1-F09BB1E594AC}" destId="{749A1EC2-6787-4386-9A04-2D7C9A1F7635}" srcOrd="0" destOrd="0" presId="urn:microsoft.com/office/officeart/2005/8/layout/chevron2"/>
    <dgm:cxn modelId="{97E9A234-F61C-4476-A7CC-648B05BE3F5D}" srcId="{E6077133-BDE0-42DD-B3C1-F09BB1E594AC}" destId="{59AED373-E38A-4BD4-A631-3D5B3D60AB6F}" srcOrd="0" destOrd="0" parTransId="{50CCB01E-9655-4DCE-A1E9-F0C648B16975}" sibTransId="{D432F0CD-F1C9-451F-9BF9-43BE67E93E0B}"/>
    <dgm:cxn modelId="{93D9051D-9957-43C6-93BA-B76F1B677058}" srcId="{62BB14DF-B77C-4362-BF68-36EE45CC10C3}" destId="{1C910FE2-96D6-4C0A-ABF7-7A39C739838B}" srcOrd="0" destOrd="0" parTransId="{ECCF252C-5A95-4D86-903E-4394984F55A2}" sibTransId="{681AFFA6-826C-431B-A7F4-D8EBFE504198}"/>
    <dgm:cxn modelId="{A3BA7273-EF57-411E-8E69-5237170304B7}" type="presOf" srcId="{07E63CAE-E07F-43B5-8B9A-D5F850D11316}" destId="{4787B8AB-D47E-48D6-BAF8-198779755066}" srcOrd="0" destOrd="0" presId="urn:microsoft.com/office/officeart/2005/8/layout/chevron2"/>
    <dgm:cxn modelId="{395E094B-E552-4CCE-A24B-ACD24F04D0E0}" srcId="{083058FB-D7E4-42AC-AC47-EC9D2740D50F}" destId="{E6077133-BDE0-42DD-B3C1-F09BB1E594AC}" srcOrd="1" destOrd="0" parTransId="{042A2F75-4406-4FCE-B80D-1DD9ACC33D41}" sibTransId="{3D389983-2AED-4D32-B4BF-8F3E200B0CAC}"/>
    <dgm:cxn modelId="{C925B1C9-A013-436A-8A40-100F1C4B1AB1}" type="presOf" srcId="{083058FB-D7E4-42AC-AC47-EC9D2740D50F}" destId="{76D4EB3A-2C6C-4C02-83C0-C250857A209F}" srcOrd="0" destOrd="0" presId="urn:microsoft.com/office/officeart/2005/8/layout/chevron2"/>
    <dgm:cxn modelId="{59ADE87A-08D2-4168-B62E-B42550DAD25F}" srcId="{DB99D06F-8AB8-4A5C-80DE-5DC44C7EE206}" destId="{E9F8A5F5-C32D-4059-B302-A28F1DCE0B24}" srcOrd="0" destOrd="0" parTransId="{047E8E93-B064-4FE7-9901-8A0D6D9BBEFC}" sibTransId="{2995760B-8F30-4C00-85C9-E7B4574D3769}"/>
    <dgm:cxn modelId="{7A9C06DD-CFC4-4EC6-A61F-90DA55962E56}" type="presOf" srcId="{62BB14DF-B77C-4362-BF68-36EE45CC10C3}" destId="{B2FDE115-9331-4E91-82E7-EBF13EBE2435}" srcOrd="0" destOrd="0" presId="urn:microsoft.com/office/officeart/2005/8/layout/chevron2"/>
    <dgm:cxn modelId="{0511ACAD-AFE9-4890-98B3-4434B99D00FF}" srcId="{083058FB-D7E4-42AC-AC47-EC9D2740D50F}" destId="{62BB14DF-B77C-4362-BF68-36EE45CC10C3}" srcOrd="2" destOrd="0" parTransId="{AEFFCE0C-BDAA-4523-B534-8913E9160839}" sibTransId="{2A966748-8477-4F63-AC6B-C1B78666DFDD}"/>
    <dgm:cxn modelId="{66BCC412-1751-4627-9966-4A0666AA316E}" srcId="{083058FB-D7E4-42AC-AC47-EC9D2740D50F}" destId="{DB99D06F-8AB8-4A5C-80DE-5DC44C7EE206}" srcOrd="3" destOrd="0" parTransId="{6DE94914-5334-4144-B46A-EE4FD4FC3268}" sibTransId="{B0437C8C-D3E7-416D-BDD8-3879B129DFF2}"/>
    <dgm:cxn modelId="{6A238ACA-45FC-4B82-8FEC-7EEDD4D728DD}" type="presOf" srcId="{F6574D3B-92FB-4DCB-B065-D50275DB829B}" destId="{42ACD664-9300-4249-B2F8-9749D7BED71E}" srcOrd="0" destOrd="0" presId="urn:microsoft.com/office/officeart/2005/8/layout/chevron2"/>
    <dgm:cxn modelId="{46F2B67B-D789-4877-BC64-8E487CBF3F4A}" srcId="{07E63CAE-E07F-43B5-8B9A-D5F850D11316}" destId="{F6574D3B-92FB-4DCB-B065-D50275DB829B}" srcOrd="0" destOrd="0" parTransId="{46BC5F37-5023-4CBB-B312-34E61BCA88F6}" sibTransId="{DEA99C84-6060-4C04-AE9D-7B3EE9731EED}"/>
    <dgm:cxn modelId="{4AB1D4C8-6E45-4609-8B15-8A9D47B3E5ED}" type="presParOf" srcId="{76D4EB3A-2C6C-4C02-83C0-C250857A209F}" destId="{F20FF4BD-3B95-4BD9-AB03-9DE613AB4E67}" srcOrd="0" destOrd="0" presId="urn:microsoft.com/office/officeart/2005/8/layout/chevron2"/>
    <dgm:cxn modelId="{E371F995-202F-4F8B-BD2A-A2AA63B306CE}" type="presParOf" srcId="{F20FF4BD-3B95-4BD9-AB03-9DE613AB4E67}" destId="{4787B8AB-D47E-48D6-BAF8-198779755066}" srcOrd="0" destOrd="0" presId="urn:microsoft.com/office/officeart/2005/8/layout/chevron2"/>
    <dgm:cxn modelId="{273E761A-0116-40B7-B846-A26A004C115A}" type="presParOf" srcId="{F20FF4BD-3B95-4BD9-AB03-9DE613AB4E67}" destId="{42ACD664-9300-4249-B2F8-9749D7BED71E}" srcOrd="1" destOrd="0" presId="urn:microsoft.com/office/officeart/2005/8/layout/chevron2"/>
    <dgm:cxn modelId="{ABA72E58-1580-4F0E-A833-51CA0CD7D201}" type="presParOf" srcId="{76D4EB3A-2C6C-4C02-83C0-C250857A209F}" destId="{FB3EF289-5C92-44DC-8AD7-16805AC5E1ED}" srcOrd="1" destOrd="0" presId="urn:microsoft.com/office/officeart/2005/8/layout/chevron2"/>
    <dgm:cxn modelId="{EB1BE90C-CCB8-4E63-8885-FDCDE7BE76BD}" type="presParOf" srcId="{76D4EB3A-2C6C-4C02-83C0-C250857A209F}" destId="{B1DB6064-EDC5-4709-B9BF-ECEEDBCBB2E2}" srcOrd="2" destOrd="0" presId="urn:microsoft.com/office/officeart/2005/8/layout/chevron2"/>
    <dgm:cxn modelId="{C06AC961-8ACA-432E-B768-60FF664C7FCC}" type="presParOf" srcId="{B1DB6064-EDC5-4709-B9BF-ECEEDBCBB2E2}" destId="{749A1EC2-6787-4386-9A04-2D7C9A1F7635}" srcOrd="0" destOrd="0" presId="urn:microsoft.com/office/officeart/2005/8/layout/chevron2"/>
    <dgm:cxn modelId="{5C7A80BF-479B-4566-B5AF-3A3BC90B4FD9}" type="presParOf" srcId="{B1DB6064-EDC5-4709-B9BF-ECEEDBCBB2E2}" destId="{4DE0E3DC-04F3-46E1-BC83-DA96C976BC5F}" srcOrd="1" destOrd="0" presId="urn:microsoft.com/office/officeart/2005/8/layout/chevron2"/>
    <dgm:cxn modelId="{0E0087C7-6CFC-4723-B5E5-7EB80E65EF21}" type="presParOf" srcId="{76D4EB3A-2C6C-4C02-83C0-C250857A209F}" destId="{C56617AB-2910-4A77-8801-F5396FCEDBC0}" srcOrd="3" destOrd="0" presId="urn:microsoft.com/office/officeart/2005/8/layout/chevron2"/>
    <dgm:cxn modelId="{4DD22CC7-00FB-4B7B-B76B-C9C8E95D82F3}" type="presParOf" srcId="{76D4EB3A-2C6C-4C02-83C0-C250857A209F}" destId="{C78E7AA2-2319-4C68-B268-3CC2E24D67BC}" srcOrd="4" destOrd="0" presId="urn:microsoft.com/office/officeart/2005/8/layout/chevron2"/>
    <dgm:cxn modelId="{1DF596DA-1C6B-4695-9143-E13654F18307}" type="presParOf" srcId="{C78E7AA2-2319-4C68-B268-3CC2E24D67BC}" destId="{B2FDE115-9331-4E91-82E7-EBF13EBE2435}" srcOrd="0" destOrd="0" presId="urn:microsoft.com/office/officeart/2005/8/layout/chevron2"/>
    <dgm:cxn modelId="{F545B9C3-0924-4DBA-ABD0-1D916A3D0472}" type="presParOf" srcId="{C78E7AA2-2319-4C68-B268-3CC2E24D67BC}" destId="{D2D560BC-F7A5-414A-842B-83C986D63F2E}" srcOrd="1" destOrd="0" presId="urn:microsoft.com/office/officeart/2005/8/layout/chevron2"/>
    <dgm:cxn modelId="{E24AD092-D313-44AD-B803-0CE1DEF6FBB5}" type="presParOf" srcId="{76D4EB3A-2C6C-4C02-83C0-C250857A209F}" destId="{E5B7A03A-B512-4FFC-8E20-21AE926DDED4}" srcOrd="5" destOrd="0" presId="urn:microsoft.com/office/officeart/2005/8/layout/chevron2"/>
    <dgm:cxn modelId="{E7070FCA-01B5-4878-8FF0-1230F60369FC}" type="presParOf" srcId="{76D4EB3A-2C6C-4C02-83C0-C250857A209F}" destId="{FB10846E-3AE0-4176-83E9-7C225E3A0B9C}" srcOrd="6" destOrd="0" presId="urn:microsoft.com/office/officeart/2005/8/layout/chevron2"/>
    <dgm:cxn modelId="{73D3F095-B517-4930-8831-E7AE3C3E7AB1}" type="presParOf" srcId="{FB10846E-3AE0-4176-83E9-7C225E3A0B9C}" destId="{D3CF4780-BE37-4F30-9485-A5CEA4F1527A}" srcOrd="0" destOrd="0" presId="urn:microsoft.com/office/officeart/2005/8/layout/chevron2"/>
    <dgm:cxn modelId="{0A782947-C0C1-46D1-85A6-672C3574070F}" type="presParOf" srcId="{FB10846E-3AE0-4176-83E9-7C225E3A0B9C}" destId="{218CE23A-B8E0-47E9-9EF0-3287A1E845CA}" srcOrd="1" destOrd="0" presId="urn:microsoft.com/office/officeart/2005/8/layout/chevr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66B74-BAC6-48FB-A69E-77EFDF7A56F7}">
      <dsp:nvSpPr>
        <dsp:cNvPr id="0" name=""/>
        <dsp:cNvSpPr/>
      </dsp:nvSpPr>
      <dsp:spPr>
        <a:xfrm rot="5400000">
          <a:off x="1793072" y="-637072"/>
          <a:ext cx="526952" cy="1935575"/>
        </a:xfrm>
        <a:prstGeom prst="round2SameRect">
          <a:avLst/>
        </a:prstGeom>
        <a:solidFill>
          <a:schemeClr val="bg2">
            <a:lumMod val="90000"/>
            <a:alpha val="90000"/>
          </a:schemeClr>
        </a:solidFill>
        <a:ln w="425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latin typeface="Times New Roman" panose="02020603050405020304" pitchFamily="18" charset="0"/>
              <a:cs typeface="Times New Roman" panose="02020603050405020304" pitchFamily="18" charset="0"/>
            </a:rPr>
            <a:t>Налог на доходы физических лиц</a:t>
          </a:r>
          <a:endParaRPr lang="ru-RU" sz="1400" kern="1200" dirty="0">
            <a:latin typeface="Times New Roman" panose="02020603050405020304" pitchFamily="18" charset="0"/>
            <a:cs typeface="Times New Roman" panose="02020603050405020304" pitchFamily="18" charset="0"/>
          </a:endParaRPr>
        </a:p>
      </dsp:txBody>
      <dsp:txXfrm rot="-5400000">
        <a:off x="1088761" y="92963"/>
        <a:ext cx="1909851" cy="475504"/>
      </dsp:txXfrm>
    </dsp:sp>
    <dsp:sp modelId="{F7F8F642-8586-4E0B-9704-421F74964D04}">
      <dsp:nvSpPr>
        <dsp:cNvPr id="0" name=""/>
        <dsp:cNvSpPr/>
      </dsp:nvSpPr>
      <dsp:spPr>
        <a:xfrm>
          <a:off x="0" y="1369"/>
          <a:ext cx="1088760" cy="658690"/>
        </a:xfrm>
        <a:prstGeom prst="roundRect">
          <a:avLst/>
        </a:prstGeom>
        <a:solidFill>
          <a:schemeClr val="bg2">
            <a:lumMod val="5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45987,0</a:t>
          </a:r>
        </a:p>
        <a:p>
          <a:pPr lvl="0" algn="ctr" defTabSz="622300">
            <a:lnSpc>
              <a:spcPct val="90000"/>
            </a:lnSpc>
            <a:spcBef>
              <a:spcPct val="0"/>
            </a:spcBef>
            <a:spcAft>
              <a:spcPct val="35000"/>
            </a:spcAft>
          </a:pPr>
          <a:r>
            <a:rPr lang="ru-RU" sz="1400" kern="1200" dirty="0" smtClean="0"/>
            <a:t> тыс. руб.</a:t>
          </a:r>
          <a:endParaRPr lang="ru-RU" sz="1400" kern="1200" dirty="0"/>
        </a:p>
      </dsp:txBody>
      <dsp:txXfrm>
        <a:off x="32155" y="33524"/>
        <a:ext cx="1024450" cy="594380"/>
      </dsp:txXfrm>
    </dsp:sp>
    <dsp:sp modelId="{0FA0A811-7BD1-4C63-9842-B69D2F4EB9E0}">
      <dsp:nvSpPr>
        <dsp:cNvPr id="0" name=""/>
        <dsp:cNvSpPr/>
      </dsp:nvSpPr>
      <dsp:spPr>
        <a:xfrm rot="5400000">
          <a:off x="1793072" y="54552"/>
          <a:ext cx="526952" cy="1935575"/>
        </a:xfrm>
        <a:prstGeom prst="round2SameRect">
          <a:avLst/>
        </a:prstGeom>
        <a:solidFill>
          <a:schemeClr val="tx2">
            <a:lumMod val="40000"/>
            <a:lumOff val="60000"/>
            <a:alpha val="90000"/>
          </a:schemeClr>
        </a:solidFill>
        <a:ln w="425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latin typeface="Times New Roman" panose="02020603050405020304" pitchFamily="18" charset="0"/>
              <a:cs typeface="Times New Roman" panose="02020603050405020304" pitchFamily="18" charset="0"/>
            </a:rPr>
            <a:t>Акцизы по подакцизным товарам</a:t>
          </a:r>
          <a:endParaRPr lang="ru-RU" sz="1400" kern="1200" dirty="0">
            <a:latin typeface="Times New Roman" panose="02020603050405020304" pitchFamily="18" charset="0"/>
            <a:cs typeface="Times New Roman" panose="02020603050405020304" pitchFamily="18" charset="0"/>
          </a:endParaRPr>
        </a:p>
      </dsp:txBody>
      <dsp:txXfrm rot="-5400000">
        <a:off x="1088761" y="784587"/>
        <a:ext cx="1909851" cy="475504"/>
      </dsp:txXfrm>
    </dsp:sp>
    <dsp:sp modelId="{28FC7E3D-4632-4CC7-8C4F-2DADF80FD840}">
      <dsp:nvSpPr>
        <dsp:cNvPr id="0" name=""/>
        <dsp:cNvSpPr/>
      </dsp:nvSpPr>
      <dsp:spPr>
        <a:xfrm>
          <a:off x="0" y="692994"/>
          <a:ext cx="1088760" cy="658690"/>
        </a:xfrm>
        <a:prstGeom prst="roundRect">
          <a:avLst/>
        </a:prstGeom>
        <a:gradFill rotWithShape="1">
          <a:gsLst>
            <a:gs pos="0">
              <a:schemeClr val="accent2">
                <a:shade val="45000"/>
                <a:satMod val="155000"/>
              </a:schemeClr>
            </a:gs>
            <a:gs pos="60000">
              <a:schemeClr val="accent2">
                <a:shade val="95000"/>
                <a:satMod val="150000"/>
              </a:schemeClr>
            </a:gs>
            <a:gs pos="100000">
              <a:schemeClr val="accent2">
                <a:tint val="87000"/>
                <a:satMod val="250000"/>
              </a:schemeClr>
            </a:gs>
          </a:gsLst>
          <a:lin ang="16200000" scaled="0"/>
        </a:gradFill>
        <a:ln w="9525" cap="flat" cmpd="sng" algn="ctr">
          <a:solidFill>
            <a:schemeClr val="accent2">
              <a:satMod val="150000"/>
            </a:schemeClr>
          </a:solidFill>
          <a:prstDash val="solid"/>
        </a:ln>
        <a:effectLst>
          <a:outerShdw blurRad="65500" dist="38100" dir="5400000" rotWithShape="0">
            <a:srgbClr val="000000">
              <a:alpha val="4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5121,5 тыс. </a:t>
          </a:r>
          <a:r>
            <a:rPr lang="ru-RU" sz="1400" kern="1200" dirty="0" smtClean="0">
              <a:latin typeface="Times New Roman" panose="02020603050405020304" pitchFamily="18" charset="0"/>
              <a:cs typeface="Times New Roman" panose="02020603050405020304" pitchFamily="18" charset="0"/>
            </a:rPr>
            <a:t>руб</a:t>
          </a:r>
          <a:r>
            <a:rPr lang="ru-RU" sz="1400" kern="1200" dirty="0" smtClean="0"/>
            <a:t>.</a:t>
          </a:r>
          <a:endParaRPr lang="ru-RU" sz="1400" kern="1200" dirty="0"/>
        </a:p>
      </dsp:txBody>
      <dsp:txXfrm>
        <a:off x="32155" y="725149"/>
        <a:ext cx="1024450" cy="594380"/>
      </dsp:txXfrm>
    </dsp:sp>
    <dsp:sp modelId="{4B27C8F0-9F88-4D19-94DE-988747E374A0}">
      <dsp:nvSpPr>
        <dsp:cNvPr id="0" name=""/>
        <dsp:cNvSpPr/>
      </dsp:nvSpPr>
      <dsp:spPr>
        <a:xfrm rot="5400000">
          <a:off x="1793072" y="746176"/>
          <a:ext cx="526952" cy="1935575"/>
        </a:xfrm>
        <a:prstGeom prst="round2SameRect">
          <a:avLst/>
        </a:prstGeom>
        <a:gradFill rotWithShape="1">
          <a:gsLst>
            <a:gs pos="0">
              <a:schemeClr val="accent3">
                <a:shade val="45000"/>
                <a:satMod val="155000"/>
              </a:schemeClr>
            </a:gs>
            <a:gs pos="60000">
              <a:schemeClr val="accent3">
                <a:shade val="95000"/>
                <a:satMod val="150000"/>
              </a:schemeClr>
            </a:gs>
            <a:gs pos="100000">
              <a:schemeClr val="accent3">
                <a:tint val="87000"/>
                <a:satMod val="250000"/>
              </a:schemeClr>
            </a:gs>
          </a:gsLst>
          <a:lin ang="16200000" scaled="0"/>
        </a:gradFill>
        <a:ln w="9525" cap="flat" cmpd="sng" algn="ctr">
          <a:solidFill>
            <a:schemeClr val="accent3">
              <a:satMod val="150000"/>
            </a:schemeClr>
          </a:solidFill>
          <a:prstDash val="solid"/>
        </a:ln>
        <a:effectLst>
          <a:outerShdw blurRad="65500" dist="38100" dir="5400000" rotWithShape="0">
            <a:srgbClr val="000000">
              <a:alpha val="40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latin typeface="Times New Roman" panose="02020603050405020304" pitchFamily="18" charset="0"/>
              <a:cs typeface="Times New Roman" panose="02020603050405020304" pitchFamily="18" charset="0"/>
            </a:rPr>
            <a:t>Государственная пошлина</a:t>
          </a:r>
          <a:endParaRPr lang="ru-RU" sz="1400" kern="1200" dirty="0">
            <a:latin typeface="Times New Roman" panose="02020603050405020304" pitchFamily="18" charset="0"/>
            <a:cs typeface="Times New Roman" panose="02020603050405020304" pitchFamily="18" charset="0"/>
          </a:endParaRPr>
        </a:p>
      </dsp:txBody>
      <dsp:txXfrm rot="-5400000">
        <a:off x="1088761" y="1476211"/>
        <a:ext cx="1909851" cy="475504"/>
      </dsp:txXfrm>
    </dsp:sp>
    <dsp:sp modelId="{470122CE-4ADC-4BBD-9F23-938B7946A2A2}">
      <dsp:nvSpPr>
        <dsp:cNvPr id="0" name=""/>
        <dsp:cNvSpPr/>
      </dsp:nvSpPr>
      <dsp:spPr>
        <a:xfrm>
          <a:off x="0" y="1384619"/>
          <a:ext cx="1088760" cy="658690"/>
        </a:xfrm>
        <a:prstGeom prst="roundRect">
          <a:avLst/>
        </a:prstGeom>
        <a:solidFill>
          <a:schemeClr val="accent2"/>
        </a:solidFill>
        <a:ln w="38100" cap="flat" cmpd="sng" algn="ctr">
          <a:solidFill>
            <a:schemeClr val="lt1"/>
          </a:solidFill>
          <a:prstDash val="solid"/>
        </a:ln>
        <a:effectLst>
          <a:outerShdw blurRad="65500" dist="38100" dir="5400000" rotWithShape="0">
            <a:srgbClr val="000000">
              <a:alpha val="4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1240,0</a:t>
          </a:r>
        </a:p>
        <a:p>
          <a:pPr lvl="0" algn="ctr" defTabSz="622300">
            <a:lnSpc>
              <a:spcPct val="90000"/>
            </a:lnSpc>
            <a:spcBef>
              <a:spcPct val="0"/>
            </a:spcBef>
            <a:spcAft>
              <a:spcPct val="35000"/>
            </a:spcAft>
          </a:pPr>
          <a:r>
            <a:rPr lang="ru-RU" sz="1400" kern="1200" dirty="0" smtClean="0"/>
            <a:t>тыс. руб.</a:t>
          </a:r>
          <a:endParaRPr lang="ru-RU" sz="1400" kern="1200" dirty="0"/>
        </a:p>
      </dsp:txBody>
      <dsp:txXfrm>
        <a:off x="32155" y="1416774"/>
        <a:ext cx="1024450" cy="594380"/>
      </dsp:txXfrm>
    </dsp:sp>
    <dsp:sp modelId="{5EC4AC27-69A7-40F9-9503-19A07FF35F78}">
      <dsp:nvSpPr>
        <dsp:cNvPr id="0" name=""/>
        <dsp:cNvSpPr/>
      </dsp:nvSpPr>
      <dsp:spPr>
        <a:xfrm rot="5400000">
          <a:off x="1793072" y="1437801"/>
          <a:ext cx="526952" cy="1935575"/>
        </a:xfrm>
        <a:prstGeom prst="round2SameRect">
          <a:avLst/>
        </a:prstGeom>
        <a:solidFill>
          <a:schemeClr val="accent5">
            <a:lumMod val="60000"/>
            <a:lumOff val="40000"/>
            <a:alpha val="90000"/>
          </a:schemeClr>
        </a:solidFill>
        <a:ln w="425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latin typeface="Times New Roman" panose="02020603050405020304" pitchFamily="18" charset="0"/>
              <a:cs typeface="Times New Roman" panose="02020603050405020304" pitchFamily="18" charset="0"/>
            </a:rPr>
            <a:t>Налоги на совокупный доход</a:t>
          </a:r>
          <a:endParaRPr lang="ru-RU" sz="1400" kern="1200" dirty="0">
            <a:latin typeface="Times New Roman" panose="02020603050405020304" pitchFamily="18" charset="0"/>
            <a:cs typeface="Times New Roman" panose="02020603050405020304" pitchFamily="18" charset="0"/>
          </a:endParaRPr>
        </a:p>
      </dsp:txBody>
      <dsp:txXfrm rot="-5400000">
        <a:off x="1088761" y="2167836"/>
        <a:ext cx="1909851" cy="475504"/>
      </dsp:txXfrm>
    </dsp:sp>
    <dsp:sp modelId="{00F96E50-F615-478F-AD51-1BDBC3698A2D}">
      <dsp:nvSpPr>
        <dsp:cNvPr id="0" name=""/>
        <dsp:cNvSpPr/>
      </dsp:nvSpPr>
      <dsp:spPr>
        <a:xfrm>
          <a:off x="0" y="2076244"/>
          <a:ext cx="1088760" cy="658690"/>
        </a:xfrm>
        <a:prstGeom prst="roundRect">
          <a:avLst/>
        </a:prstGeom>
        <a:solidFill>
          <a:srgbClr val="FF9900"/>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15248,0 тыс. руб.</a:t>
          </a:r>
          <a:endParaRPr lang="ru-RU" sz="1400" kern="1200" dirty="0"/>
        </a:p>
      </dsp:txBody>
      <dsp:txXfrm>
        <a:off x="32155" y="2108399"/>
        <a:ext cx="1024450" cy="5943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7B8AB-D47E-48D6-BAF8-198779755066}">
      <dsp:nvSpPr>
        <dsp:cNvPr id="0" name=""/>
        <dsp:cNvSpPr/>
      </dsp:nvSpPr>
      <dsp:spPr>
        <a:xfrm rot="5400000">
          <a:off x="-124507" y="87402"/>
          <a:ext cx="854995" cy="685003"/>
        </a:xfrm>
        <a:prstGeom prst="chevron">
          <a:avLst/>
        </a:prstGeom>
        <a:solidFill>
          <a:schemeClr val="accent2">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tx1"/>
              </a:solidFill>
              <a:latin typeface="Times New Roman" panose="02020603050405020304" pitchFamily="18" charset="0"/>
              <a:cs typeface="Times New Roman" panose="02020603050405020304" pitchFamily="18" charset="0"/>
            </a:rPr>
            <a:t>107,0  тыс. руб.</a:t>
          </a:r>
          <a:endParaRPr lang="ru-RU" sz="1000" b="1" kern="1200" dirty="0">
            <a:solidFill>
              <a:schemeClr val="tx1"/>
            </a:solidFill>
            <a:latin typeface="Times New Roman" panose="02020603050405020304" pitchFamily="18" charset="0"/>
            <a:cs typeface="Times New Roman" panose="02020603050405020304" pitchFamily="18" charset="0"/>
          </a:endParaRPr>
        </a:p>
      </dsp:txBody>
      <dsp:txXfrm rot="-5400000">
        <a:off x="-39510" y="344908"/>
        <a:ext cx="685003" cy="169992"/>
      </dsp:txXfrm>
    </dsp:sp>
    <dsp:sp modelId="{42ACD664-9300-4249-B2F8-9749D7BED71E}">
      <dsp:nvSpPr>
        <dsp:cNvPr id="0" name=""/>
        <dsp:cNvSpPr/>
      </dsp:nvSpPr>
      <dsp:spPr>
        <a:xfrm rot="5400000">
          <a:off x="1285110" y="-680465"/>
          <a:ext cx="556039" cy="1921783"/>
        </a:xfrm>
        <a:prstGeom prst="round2SameRect">
          <a:avLst/>
        </a:prstGeom>
        <a:solidFill>
          <a:schemeClr val="lt1">
            <a:alpha val="9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Дотации</a:t>
          </a:r>
          <a:endParaRPr lang="ru-RU" sz="1400" b="1" kern="1200" dirty="0">
            <a:latin typeface="Times New Roman" panose="02020603050405020304" pitchFamily="18" charset="0"/>
            <a:cs typeface="Times New Roman" panose="02020603050405020304" pitchFamily="18" charset="0"/>
          </a:endParaRPr>
        </a:p>
      </dsp:txBody>
      <dsp:txXfrm rot="-5400000">
        <a:off x="602238" y="29551"/>
        <a:ext cx="1894639" cy="501751"/>
      </dsp:txXfrm>
    </dsp:sp>
    <dsp:sp modelId="{749A1EC2-6787-4386-9A04-2D7C9A1F7635}">
      <dsp:nvSpPr>
        <dsp:cNvPr id="0" name=""/>
        <dsp:cNvSpPr/>
      </dsp:nvSpPr>
      <dsp:spPr>
        <a:xfrm rot="5400000">
          <a:off x="-88738" y="751934"/>
          <a:ext cx="854995" cy="756541"/>
        </a:xfrm>
        <a:prstGeom prst="chevron">
          <a:avLst/>
        </a:prstGeom>
        <a:solidFill>
          <a:schemeClr val="accent3">
            <a:hueOff val="0"/>
            <a:satOff val="0"/>
            <a:lumOff val="0"/>
            <a:alphaOff val="0"/>
          </a:schemeClr>
        </a:solidFill>
        <a:ln w="425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tx1"/>
              </a:solidFill>
              <a:latin typeface="Times New Roman" panose="02020603050405020304" pitchFamily="18" charset="0"/>
              <a:cs typeface="Times New Roman" panose="02020603050405020304" pitchFamily="18" charset="0"/>
            </a:rPr>
            <a:t>65763,6тыс. руб. </a:t>
          </a:r>
          <a:endParaRPr lang="ru-RU" sz="1000" b="1" kern="1200" dirty="0">
            <a:solidFill>
              <a:schemeClr val="tx1"/>
            </a:solidFill>
            <a:latin typeface="Times New Roman" panose="02020603050405020304" pitchFamily="18" charset="0"/>
            <a:cs typeface="Times New Roman" panose="02020603050405020304" pitchFamily="18" charset="0"/>
          </a:endParaRPr>
        </a:p>
      </dsp:txBody>
      <dsp:txXfrm rot="-5400000">
        <a:off x="-39510" y="1080978"/>
        <a:ext cx="756541" cy="98454"/>
      </dsp:txXfrm>
    </dsp:sp>
    <dsp:sp modelId="{4DE0E3DC-04F3-46E1-BC83-DA96C976BC5F}">
      <dsp:nvSpPr>
        <dsp:cNvPr id="0" name=""/>
        <dsp:cNvSpPr/>
      </dsp:nvSpPr>
      <dsp:spPr>
        <a:xfrm rot="5400000">
          <a:off x="1321026" y="19689"/>
          <a:ext cx="555746" cy="1921783"/>
        </a:xfrm>
        <a:prstGeom prst="round2SameRect">
          <a:avLst/>
        </a:prstGeom>
        <a:solidFill>
          <a:schemeClr val="lt1">
            <a:alpha val="90000"/>
            <a:hueOff val="0"/>
            <a:satOff val="0"/>
            <a:lumOff val="0"/>
            <a:alphaOff val="0"/>
          </a:schemeClr>
        </a:solidFill>
        <a:ln w="425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Субвенции</a:t>
          </a:r>
          <a:endParaRPr lang="ru-RU" sz="1400" b="1" kern="1200" dirty="0">
            <a:latin typeface="Times New Roman" panose="02020603050405020304" pitchFamily="18" charset="0"/>
            <a:cs typeface="Times New Roman" panose="02020603050405020304" pitchFamily="18" charset="0"/>
          </a:endParaRPr>
        </a:p>
      </dsp:txBody>
      <dsp:txXfrm rot="-5400000">
        <a:off x="638008" y="729837"/>
        <a:ext cx="1894654" cy="501488"/>
      </dsp:txXfrm>
    </dsp:sp>
    <dsp:sp modelId="{E0ED5AC1-D131-4326-90AC-66929654C696}">
      <dsp:nvSpPr>
        <dsp:cNvPr id="0" name=""/>
        <dsp:cNvSpPr/>
      </dsp:nvSpPr>
      <dsp:spPr>
        <a:xfrm rot="5400000">
          <a:off x="-167760" y="1531258"/>
          <a:ext cx="854995" cy="598496"/>
        </a:xfrm>
        <a:prstGeom prst="chevron">
          <a:avLst/>
        </a:prstGeom>
        <a:solidFill>
          <a:schemeClr val="accent4">
            <a:hueOff val="0"/>
            <a:satOff val="0"/>
            <a:lumOff val="0"/>
            <a:alphaOff val="0"/>
          </a:schemeClr>
        </a:solidFill>
        <a:ln w="425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27311,3 тыс. рублей</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rot="-5400000">
        <a:off x="-39510" y="1702256"/>
        <a:ext cx="598496" cy="256499"/>
      </dsp:txXfrm>
    </dsp:sp>
    <dsp:sp modelId="{0E9EF5DE-B01B-4600-A1C2-F727E67962DC}">
      <dsp:nvSpPr>
        <dsp:cNvPr id="0" name=""/>
        <dsp:cNvSpPr/>
      </dsp:nvSpPr>
      <dsp:spPr>
        <a:xfrm rot="5400000">
          <a:off x="1242003" y="719990"/>
          <a:ext cx="555746" cy="1921783"/>
        </a:xfrm>
        <a:prstGeom prst="round2SameRect">
          <a:avLst/>
        </a:prstGeom>
        <a:solidFill>
          <a:schemeClr val="accent5"/>
        </a:solidFill>
        <a:ln w="425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smtClean="0">
              <a:latin typeface="Times New Roman" panose="02020603050405020304" pitchFamily="18" charset="0"/>
              <a:cs typeface="Times New Roman" panose="02020603050405020304" pitchFamily="18" charset="0"/>
            </a:rPr>
            <a:t>Субсидии</a:t>
          </a:r>
          <a:endParaRPr lang="ru-RU" sz="1400" b="1" kern="1200" dirty="0">
            <a:latin typeface="Times New Roman" panose="02020603050405020304" pitchFamily="18" charset="0"/>
            <a:cs typeface="Times New Roman" panose="02020603050405020304" pitchFamily="18" charset="0"/>
          </a:endParaRPr>
        </a:p>
      </dsp:txBody>
      <dsp:txXfrm rot="-5400000">
        <a:off x="558985" y="1430138"/>
        <a:ext cx="1894654" cy="501488"/>
      </dsp:txXfrm>
    </dsp:sp>
    <dsp:sp modelId="{D3CF4780-BE37-4F30-9485-A5CEA4F1527A}">
      <dsp:nvSpPr>
        <dsp:cNvPr id="0" name=""/>
        <dsp:cNvSpPr/>
      </dsp:nvSpPr>
      <dsp:spPr>
        <a:xfrm rot="5400000">
          <a:off x="-124507" y="2188306"/>
          <a:ext cx="854995" cy="685003"/>
        </a:xfrm>
        <a:prstGeom prst="chevron">
          <a:avLst/>
        </a:prstGeom>
        <a:solidFill>
          <a:schemeClr val="accent5">
            <a:hueOff val="0"/>
            <a:satOff val="0"/>
            <a:lumOff val="0"/>
            <a:alphaOff val="0"/>
          </a:schemeClr>
        </a:solidFill>
        <a:ln w="425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tx1"/>
              </a:solidFill>
              <a:latin typeface="Times New Roman" panose="02020603050405020304" pitchFamily="18" charset="0"/>
              <a:cs typeface="Times New Roman" panose="02020603050405020304" pitchFamily="18" charset="0"/>
            </a:rPr>
            <a:t>5142,6</a:t>
          </a:r>
        </a:p>
        <a:p>
          <a:pPr lvl="0" algn="ctr" defTabSz="444500">
            <a:lnSpc>
              <a:spcPct val="90000"/>
            </a:lnSpc>
            <a:spcBef>
              <a:spcPct val="0"/>
            </a:spcBef>
            <a:spcAft>
              <a:spcPct val="35000"/>
            </a:spcAft>
          </a:pPr>
          <a:r>
            <a:rPr lang="ru-RU" sz="1000" b="1" kern="1200" dirty="0" smtClean="0">
              <a:solidFill>
                <a:schemeClr val="tx1"/>
              </a:solidFill>
              <a:latin typeface="Times New Roman" panose="02020603050405020304" pitchFamily="18" charset="0"/>
              <a:cs typeface="Times New Roman" panose="02020603050405020304" pitchFamily="18" charset="0"/>
            </a:rPr>
            <a:t> тыс. руб.</a:t>
          </a:r>
          <a:endParaRPr lang="ru-RU" sz="1000" b="1" kern="1200" dirty="0">
            <a:solidFill>
              <a:schemeClr val="tx1"/>
            </a:solidFill>
            <a:latin typeface="Times New Roman" panose="02020603050405020304" pitchFamily="18" charset="0"/>
            <a:cs typeface="Times New Roman" panose="02020603050405020304" pitchFamily="18" charset="0"/>
          </a:endParaRPr>
        </a:p>
      </dsp:txBody>
      <dsp:txXfrm rot="-5400000">
        <a:off x="-39510" y="2445812"/>
        <a:ext cx="685003" cy="169992"/>
      </dsp:txXfrm>
    </dsp:sp>
    <dsp:sp modelId="{218CE23A-B8E0-47E9-9EF0-3287A1E845CA}">
      <dsp:nvSpPr>
        <dsp:cNvPr id="0" name=""/>
        <dsp:cNvSpPr/>
      </dsp:nvSpPr>
      <dsp:spPr>
        <a:xfrm rot="5400000">
          <a:off x="1285256" y="1449807"/>
          <a:ext cx="555746" cy="1921783"/>
        </a:xfrm>
        <a:prstGeom prst="round2SameRect">
          <a:avLst/>
        </a:prstGeom>
        <a:solidFill>
          <a:schemeClr val="lt1">
            <a:alpha val="90000"/>
            <a:hueOff val="0"/>
            <a:satOff val="0"/>
            <a:lumOff val="0"/>
            <a:alphaOff val="0"/>
          </a:schemeClr>
        </a:solidFill>
        <a:ln w="425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МБТ</a:t>
          </a:r>
          <a:endParaRPr lang="ru-RU" sz="1400" b="1" kern="1200" dirty="0">
            <a:latin typeface="Times New Roman" panose="02020603050405020304" pitchFamily="18" charset="0"/>
            <a:cs typeface="Times New Roman" panose="02020603050405020304" pitchFamily="18" charset="0"/>
          </a:endParaRPr>
        </a:p>
      </dsp:txBody>
      <dsp:txXfrm rot="-5400000">
        <a:off x="602238" y="2159955"/>
        <a:ext cx="1894654" cy="5014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1049C-B072-4A17-8683-2497AAB4FA80}">
      <dsp:nvSpPr>
        <dsp:cNvPr id="0" name=""/>
        <dsp:cNvSpPr/>
      </dsp:nvSpPr>
      <dsp:spPr>
        <a:xfrm>
          <a:off x="739113" y="1496"/>
          <a:ext cx="3376535" cy="2025921"/>
        </a:xfrm>
        <a:prstGeom prst="rect">
          <a:avLst/>
        </a:prstGeom>
        <a:gradFill rotWithShape="0">
          <a:gsLst>
            <a:gs pos="0">
              <a:schemeClr val="accent3">
                <a:shade val="50000"/>
                <a:hueOff val="0"/>
                <a:satOff val="0"/>
                <a:lumOff val="0"/>
                <a:alphaOff val="0"/>
                <a:shade val="45000"/>
                <a:satMod val="155000"/>
              </a:schemeClr>
            </a:gs>
            <a:gs pos="60000">
              <a:schemeClr val="accent3">
                <a:shade val="50000"/>
                <a:hueOff val="0"/>
                <a:satOff val="0"/>
                <a:lumOff val="0"/>
                <a:alphaOff val="0"/>
                <a:shade val="95000"/>
                <a:satMod val="150000"/>
              </a:schemeClr>
            </a:gs>
            <a:gs pos="100000">
              <a:schemeClr val="accent3">
                <a:shade val="5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2023 год </a:t>
          </a:r>
        </a:p>
        <a:p>
          <a:pPr lvl="0" algn="l"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Всего 31472,1 тыс. руб.</a:t>
          </a:r>
          <a:endParaRPr lang="ru-RU"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b="1" kern="1200" dirty="0" smtClean="0">
              <a:latin typeface="Times New Roman" panose="02020603050405020304" pitchFamily="18" charset="0"/>
              <a:cs typeface="Times New Roman" panose="02020603050405020304" pitchFamily="18" charset="0"/>
            </a:rPr>
            <a:t>Сельское хозяйство и рыболовство 1628,0 тыс. руб.</a:t>
          </a:r>
          <a:endParaRPr lang="ru-RU"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b="1" kern="1200" dirty="0" smtClean="0">
              <a:latin typeface="Times New Roman" panose="02020603050405020304" pitchFamily="18" charset="0"/>
              <a:cs typeface="Times New Roman" panose="02020603050405020304" pitchFamily="18" charset="0"/>
            </a:rPr>
            <a:t>Автомобильный транспорт 2100,0 тыс. руб.</a:t>
          </a:r>
          <a:endParaRPr lang="ru-RU"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b="1" kern="1200" dirty="0" smtClean="0">
              <a:latin typeface="Times New Roman" panose="02020603050405020304" pitchFamily="18" charset="0"/>
              <a:cs typeface="Times New Roman" panose="02020603050405020304" pitchFamily="18" charset="0"/>
            </a:rPr>
            <a:t>Дорожное хозяйство (дорожные фонды)27744,1 тыс. руб.</a:t>
          </a:r>
          <a:endParaRPr lang="ru-RU" sz="1600" b="1" kern="1200" dirty="0">
            <a:latin typeface="Times New Roman" panose="02020603050405020304" pitchFamily="18" charset="0"/>
            <a:cs typeface="Times New Roman" panose="02020603050405020304" pitchFamily="18" charset="0"/>
          </a:endParaRPr>
        </a:p>
      </dsp:txBody>
      <dsp:txXfrm>
        <a:off x="739113" y="1496"/>
        <a:ext cx="3376535" cy="2025921"/>
      </dsp:txXfrm>
    </dsp:sp>
    <dsp:sp modelId="{DFEAE2A4-26C0-4DB2-A1A0-89215131568E}">
      <dsp:nvSpPr>
        <dsp:cNvPr id="0" name=""/>
        <dsp:cNvSpPr/>
      </dsp:nvSpPr>
      <dsp:spPr>
        <a:xfrm>
          <a:off x="4453302" y="1496"/>
          <a:ext cx="3376535" cy="2025921"/>
        </a:xfrm>
        <a:prstGeom prst="rect">
          <a:avLst/>
        </a:prstGeom>
        <a:gradFill rotWithShape="0">
          <a:gsLst>
            <a:gs pos="0">
              <a:schemeClr val="accent3">
                <a:shade val="50000"/>
                <a:hueOff val="382472"/>
                <a:satOff val="-36891"/>
                <a:lumOff val="35457"/>
                <a:alphaOff val="0"/>
                <a:shade val="45000"/>
                <a:satMod val="155000"/>
              </a:schemeClr>
            </a:gs>
            <a:gs pos="60000">
              <a:schemeClr val="accent3">
                <a:shade val="50000"/>
                <a:hueOff val="382472"/>
                <a:satOff val="-36891"/>
                <a:lumOff val="35457"/>
                <a:alphaOff val="0"/>
                <a:shade val="95000"/>
                <a:satMod val="150000"/>
              </a:schemeClr>
            </a:gs>
            <a:gs pos="100000">
              <a:schemeClr val="accent3">
                <a:shade val="50000"/>
                <a:hueOff val="382472"/>
                <a:satOff val="-36891"/>
                <a:lumOff val="35457"/>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2024 год</a:t>
          </a:r>
        </a:p>
        <a:p>
          <a:pPr lvl="0" algn="l"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Всего 31321,1 тыс. руб.</a:t>
          </a:r>
          <a:endParaRPr lang="ru-RU"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b="1" kern="1200" dirty="0" smtClean="0">
              <a:latin typeface="Times New Roman" panose="02020603050405020304" pitchFamily="18" charset="0"/>
              <a:cs typeface="Times New Roman" panose="02020603050405020304" pitchFamily="18" charset="0"/>
            </a:rPr>
            <a:t>Сельское хозяйство и рыболовство 1355,5 тыс. руб.</a:t>
          </a:r>
          <a:endParaRPr lang="ru-RU"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b="1" kern="1200" dirty="0" smtClean="0">
              <a:latin typeface="Times New Roman" panose="02020603050405020304" pitchFamily="18" charset="0"/>
              <a:cs typeface="Times New Roman" panose="02020603050405020304" pitchFamily="18" charset="0"/>
            </a:rPr>
            <a:t>Транспорт 1900,0 тыс. руб.</a:t>
          </a:r>
          <a:endParaRPr lang="ru-RU"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b="1" kern="1200" dirty="0" smtClean="0">
              <a:latin typeface="Times New Roman" panose="02020603050405020304" pitchFamily="18" charset="0"/>
              <a:cs typeface="Times New Roman" panose="02020603050405020304" pitchFamily="18" charset="0"/>
            </a:rPr>
            <a:t>Дорожное хозяйство (дорожные фонды) 28065,6 тыс. руб.</a:t>
          </a:r>
          <a:endParaRPr lang="ru-RU"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endParaRPr lang="ru-RU" sz="1600" b="1" kern="1200" dirty="0">
            <a:latin typeface="Times New Roman" panose="02020603050405020304" pitchFamily="18" charset="0"/>
            <a:cs typeface="Times New Roman" panose="02020603050405020304" pitchFamily="18" charset="0"/>
          </a:endParaRPr>
        </a:p>
      </dsp:txBody>
      <dsp:txXfrm>
        <a:off x="4453302" y="1496"/>
        <a:ext cx="3376535" cy="2025921"/>
      </dsp:txXfrm>
    </dsp:sp>
    <dsp:sp modelId="{3FE0A980-7C56-4B69-B570-C1F97BFD1784}">
      <dsp:nvSpPr>
        <dsp:cNvPr id="0" name=""/>
        <dsp:cNvSpPr/>
      </dsp:nvSpPr>
      <dsp:spPr>
        <a:xfrm>
          <a:off x="2596208" y="2365070"/>
          <a:ext cx="3376535" cy="2025921"/>
        </a:xfrm>
        <a:prstGeom prst="rect">
          <a:avLst/>
        </a:prstGeom>
        <a:gradFill rotWithShape="0">
          <a:gsLst>
            <a:gs pos="0">
              <a:schemeClr val="accent3">
                <a:shade val="50000"/>
                <a:hueOff val="382472"/>
                <a:satOff val="-36891"/>
                <a:lumOff val="35457"/>
                <a:alphaOff val="0"/>
                <a:shade val="45000"/>
                <a:satMod val="155000"/>
              </a:schemeClr>
            </a:gs>
            <a:gs pos="60000">
              <a:schemeClr val="accent3">
                <a:shade val="50000"/>
                <a:hueOff val="382472"/>
                <a:satOff val="-36891"/>
                <a:lumOff val="35457"/>
                <a:alphaOff val="0"/>
                <a:shade val="95000"/>
                <a:satMod val="150000"/>
              </a:schemeClr>
            </a:gs>
            <a:gs pos="100000">
              <a:schemeClr val="accent3">
                <a:shade val="50000"/>
                <a:hueOff val="382472"/>
                <a:satOff val="-36891"/>
                <a:lumOff val="35457"/>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2025 год</a:t>
          </a:r>
        </a:p>
        <a:p>
          <a:pPr lvl="0" algn="l"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Всего 31719,7 тыс. руб.</a:t>
          </a:r>
          <a:endParaRPr lang="ru-RU" sz="1800" b="1" kern="1200" dirty="0">
            <a:latin typeface="Times New Roman" panose="02020603050405020304" pitchFamily="18" charset="0"/>
            <a:cs typeface="Times New Roman" panose="02020603050405020304" pitchFamily="18" charset="0"/>
          </a:endParaRPr>
        </a:p>
        <a:p>
          <a:pPr marL="0" lvl="1" indent="0" algn="l" defTabSz="711200">
            <a:lnSpc>
              <a:spcPct val="100000"/>
            </a:lnSpc>
            <a:spcBef>
              <a:spcPct val="0"/>
            </a:spcBef>
            <a:spcAft>
              <a:spcPts val="0"/>
            </a:spcAft>
            <a:buChar char="••"/>
          </a:pPr>
          <a:r>
            <a:rPr lang="ru-RU" sz="1600" b="1" kern="1200" dirty="0" smtClean="0">
              <a:latin typeface="Times New Roman" panose="02020603050405020304" pitchFamily="18" charset="0"/>
              <a:cs typeface="Times New Roman" panose="02020603050405020304" pitchFamily="18" charset="0"/>
            </a:rPr>
            <a:t>Сельское хозяйство и рыболовство 1355,5 тыс. руб.</a:t>
          </a:r>
          <a:endParaRPr lang="ru-RU" sz="1600" b="1" kern="1200" dirty="0">
            <a:latin typeface="Times New Roman" panose="02020603050405020304" pitchFamily="18" charset="0"/>
            <a:cs typeface="Times New Roman" panose="02020603050405020304" pitchFamily="18" charset="0"/>
          </a:endParaRPr>
        </a:p>
        <a:p>
          <a:pPr marL="0" lvl="1" indent="0" algn="l" defTabSz="711200">
            <a:lnSpc>
              <a:spcPct val="100000"/>
            </a:lnSpc>
            <a:spcBef>
              <a:spcPct val="0"/>
            </a:spcBef>
            <a:spcAft>
              <a:spcPts val="0"/>
            </a:spcAft>
            <a:buChar char="••"/>
          </a:pPr>
          <a:r>
            <a:rPr lang="ru-RU" sz="1600" b="1" kern="1200" dirty="0" smtClean="0">
              <a:latin typeface="Times New Roman" panose="02020603050405020304" pitchFamily="18" charset="0"/>
              <a:cs typeface="Times New Roman" panose="02020603050405020304" pitchFamily="18" charset="0"/>
            </a:rPr>
            <a:t>Транспорт 2000,0 тыс. руб.</a:t>
          </a:r>
          <a:endParaRPr lang="ru-RU" sz="1600" b="1" kern="1200" dirty="0">
            <a:latin typeface="Times New Roman" panose="02020603050405020304" pitchFamily="18" charset="0"/>
            <a:cs typeface="Times New Roman" panose="02020603050405020304" pitchFamily="18" charset="0"/>
          </a:endParaRPr>
        </a:p>
        <a:p>
          <a:pPr marL="0" lvl="1" indent="0" algn="l" defTabSz="711200">
            <a:lnSpc>
              <a:spcPct val="100000"/>
            </a:lnSpc>
            <a:spcBef>
              <a:spcPct val="0"/>
            </a:spcBef>
            <a:spcAft>
              <a:spcPts val="0"/>
            </a:spcAft>
            <a:buChar char="••"/>
          </a:pPr>
          <a:r>
            <a:rPr lang="ru-RU" sz="1600" b="1" kern="1200" dirty="0" smtClean="0">
              <a:latin typeface="Times New Roman" panose="02020603050405020304" pitchFamily="18" charset="0"/>
              <a:cs typeface="Times New Roman" panose="02020603050405020304" pitchFamily="18" charset="0"/>
            </a:rPr>
            <a:t>Дорожное хозяйство (дорожные фонды) 28364,2  тыс. руб.</a:t>
          </a:r>
          <a:endParaRPr lang="ru-RU" sz="1600" b="1" kern="1200" dirty="0">
            <a:latin typeface="Times New Roman" panose="02020603050405020304" pitchFamily="18" charset="0"/>
            <a:cs typeface="Times New Roman" panose="02020603050405020304" pitchFamily="18" charset="0"/>
          </a:endParaRPr>
        </a:p>
      </dsp:txBody>
      <dsp:txXfrm>
        <a:off x="2596208" y="2365070"/>
        <a:ext cx="3376535" cy="20259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23BB7-B9D1-4C15-B88B-344BBDE8D302}">
      <dsp:nvSpPr>
        <dsp:cNvPr id="0" name=""/>
        <dsp:cNvSpPr/>
      </dsp:nvSpPr>
      <dsp:spPr>
        <a:xfrm>
          <a:off x="949" y="0"/>
          <a:ext cx="2468242" cy="4752528"/>
        </a:xfrm>
        <a:prstGeom prst="roundRect">
          <a:avLst>
            <a:gd name="adj" fmla="val 10000"/>
          </a:avLst>
        </a:prstGeom>
        <a:gradFill rotWithShape="0">
          <a:gsLst>
            <a:gs pos="0">
              <a:schemeClr val="accent3">
                <a:tint val="40000"/>
                <a:hueOff val="0"/>
                <a:satOff val="0"/>
                <a:lumOff val="0"/>
                <a:alphaOff val="0"/>
                <a:shade val="45000"/>
                <a:satMod val="155000"/>
              </a:schemeClr>
            </a:gs>
            <a:gs pos="60000">
              <a:schemeClr val="accent3">
                <a:tint val="40000"/>
                <a:hueOff val="0"/>
                <a:satOff val="0"/>
                <a:lumOff val="0"/>
                <a:alphaOff val="0"/>
                <a:shade val="95000"/>
                <a:satMod val="150000"/>
              </a:schemeClr>
            </a:gs>
            <a:gs pos="100000">
              <a:schemeClr val="accent3">
                <a:tint val="40000"/>
                <a:hueOff val="0"/>
                <a:satOff val="0"/>
                <a:lumOff val="0"/>
                <a:alphaOff val="0"/>
                <a:tint val="87000"/>
                <a:satMod val="2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53340" tIns="0" rIns="53340" bIns="0" numCol="1" spcCol="1270" anchor="ctr" anchorCtr="0">
          <a:noAutofit/>
        </a:bodyPr>
        <a:lstStyle/>
        <a:p>
          <a:pPr lvl="0" algn="ctr" defTabSz="622300">
            <a:lnSpc>
              <a:spcPct val="90000"/>
            </a:lnSpc>
            <a:spcBef>
              <a:spcPct val="0"/>
            </a:spcBef>
            <a:spcAft>
              <a:spcPct val="35000"/>
            </a:spcAft>
          </a:pPr>
          <a:r>
            <a:rPr lang="ru-RU" sz="1400" kern="1200" dirty="0" smtClean="0"/>
            <a:t>2023 год</a:t>
          </a:r>
        </a:p>
      </dsp:txBody>
      <dsp:txXfrm>
        <a:off x="949" y="0"/>
        <a:ext cx="2468242" cy="1425758"/>
      </dsp:txXfrm>
    </dsp:sp>
    <dsp:sp modelId="{D92DFDD3-9E7D-42B6-AFD9-9B7F868B50D8}">
      <dsp:nvSpPr>
        <dsp:cNvPr id="0" name=""/>
        <dsp:cNvSpPr/>
      </dsp:nvSpPr>
      <dsp:spPr>
        <a:xfrm>
          <a:off x="216022" y="1440157"/>
          <a:ext cx="1974594" cy="3086275"/>
        </a:xfrm>
        <a:prstGeom prst="roundRect">
          <a:avLst>
            <a:gd name="adj" fmla="val 1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Поддержка в сфере дорожной деятельности за счет акцизов, поступающих в районный бюджет  27744,1 тыс. руб.</a:t>
          </a:r>
          <a:endParaRPr lang="ru-RU" sz="1600" kern="1200" dirty="0">
            <a:latin typeface="Times New Roman" panose="02020603050405020304" pitchFamily="18" charset="0"/>
            <a:cs typeface="Times New Roman" panose="02020603050405020304" pitchFamily="18" charset="0"/>
          </a:endParaRPr>
        </a:p>
      </dsp:txBody>
      <dsp:txXfrm>
        <a:off x="273856" y="1497991"/>
        <a:ext cx="1858926" cy="2970607"/>
      </dsp:txXfrm>
    </dsp:sp>
    <dsp:sp modelId="{8355016F-A6CB-4396-8950-9E4AE3344E69}">
      <dsp:nvSpPr>
        <dsp:cNvPr id="0" name=""/>
        <dsp:cNvSpPr/>
      </dsp:nvSpPr>
      <dsp:spPr>
        <a:xfrm>
          <a:off x="2654310" y="0"/>
          <a:ext cx="2468242" cy="4752528"/>
        </a:xfrm>
        <a:prstGeom prst="roundRect">
          <a:avLst>
            <a:gd name="adj" fmla="val 10000"/>
          </a:avLst>
        </a:prstGeom>
        <a:gradFill rotWithShape="0">
          <a:gsLst>
            <a:gs pos="0">
              <a:schemeClr val="accent3">
                <a:tint val="40000"/>
                <a:hueOff val="0"/>
                <a:satOff val="0"/>
                <a:lumOff val="0"/>
                <a:alphaOff val="0"/>
                <a:shade val="45000"/>
                <a:satMod val="155000"/>
              </a:schemeClr>
            </a:gs>
            <a:gs pos="60000">
              <a:schemeClr val="accent3">
                <a:tint val="40000"/>
                <a:hueOff val="0"/>
                <a:satOff val="0"/>
                <a:lumOff val="0"/>
                <a:alphaOff val="0"/>
                <a:shade val="95000"/>
                <a:satMod val="150000"/>
              </a:schemeClr>
            </a:gs>
            <a:gs pos="100000">
              <a:schemeClr val="accent3">
                <a:tint val="40000"/>
                <a:hueOff val="0"/>
                <a:satOff val="0"/>
                <a:lumOff val="0"/>
                <a:alphaOff val="0"/>
                <a:tint val="87000"/>
                <a:satMod val="2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53340" tIns="0" rIns="53340" bIns="0" numCol="1" spcCol="1270" anchor="ctr" anchorCtr="0">
          <a:noAutofit/>
        </a:bodyPr>
        <a:lstStyle/>
        <a:p>
          <a:pPr lvl="0" algn="ctr" defTabSz="622300">
            <a:lnSpc>
              <a:spcPct val="90000"/>
            </a:lnSpc>
            <a:spcBef>
              <a:spcPct val="0"/>
            </a:spcBef>
            <a:spcAft>
              <a:spcPct val="35000"/>
            </a:spcAft>
          </a:pPr>
          <a:r>
            <a:rPr lang="ru-RU" sz="1400" kern="1200" dirty="0" smtClean="0"/>
            <a:t>2024 год</a:t>
          </a:r>
          <a:endParaRPr lang="ru-RU" sz="1400" kern="1200" dirty="0"/>
        </a:p>
      </dsp:txBody>
      <dsp:txXfrm>
        <a:off x="2654310" y="0"/>
        <a:ext cx="2468242" cy="1425758"/>
      </dsp:txXfrm>
    </dsp:sp>
    <dsp:sp modelId="{CAFE524D-C683-4A95-B9ED-5493133FE8C7}">
      <dsp:nvSpPr>
        <dsp:cNvPr id="0" name=""/>
        <dsp:cNvSpPr/>
      </dsp:nvSpPr>
      <dsp:spPr>
        <a:xfrm>
          <a:off x="2901134" y="1425758"/>
          <a:ext cx="1974594" cy="3089143"/>
        </a:xfrm>
        <a:prstGeom prst="roundRect">
          <a:avLst>
            <a:gd name="adj" fmla="val 10000"/>
          </a:avLst>
        </a:prstGeom>
        <a:gradFill rotWithShape="0">
          <a:gsLst>
            <a:gs pos="0">
              <a:schemeClr val="accent3">
                <a:hueOff val="-2790486"/>
                <a:satOff val="-15286"/>
                <a:lumOff val="4706"/>
                <a:alphaOff val="0"/>
                <a:shade val="45000"/>
                <a:satMod val="155000"/>
              </a:schemeClr>
            </a:gs>
            <a:gs pos="60000">
              <a:schemeClr val="accent3">
                <a:hueOff val="-2790486"/>
                <a:satOff val="-15286"/>
                <a:lumOff val="4706"/>
                <a:alphaOff val="0"/>
                <a:shade val="95000"/>
                <a:satMod val="150000"/>
              </a:schemeClr>
            </a:gs>
            <a:gs pos="100000">
              <a:schemeClr val="accent3">
                <a:hueOff val="-2790486"/>
                <a:satOff val="-15286"/>
                <a:lumOff val="4706"/>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Поддержка в сфере дорожной деятельности за счет акцизов, поступающих в районный бюджет 28065,6  тыс. руб.</a:t>
          </a:r>
          <a:endParaRPr lang="ru-RU" sz="1600" kern="1200" dirty="0">
            <a:latin typeface="Times New Roman" panose="02020603050405020304" pitchFamily="18" charset="0"/>
            <a:cs typeface="Times New Roman" panose="02020603050405020304" pitchFamily="18" charset="0"/>
          </a:endParaRPr>
        </a:p>
      </dsp:txBody>
      <dsp:txXfrm>
        <a:off x="2958968" y="1483592"/>
        <a:ext cx="1858926" cy="2973475"/>
      </dsp:txXfrm>
    </dsp:sp>
    <dsp:sp modelId="{39D7885B-3FAD-4F4E-B194-DD0B46061527}">
      <dsp:nvSpPr>
        <dsp:cNvPr id="0" name=""/>
        <dsp:cNvSpPr/>
      </dsp:nvSpPr>
      <dsp:spPr>
        <a:xfrm>
          <a:off x="5307671" y="0"/>
          <a:ext cx="2468242" cy="4752528"/>
        </a:xfrm>
        <a:prstGeom prst="roundRect">
          <a:avLst>
            <a:gd name="adj" fmla="val 10000"/>
          </a:avLst>
        </a:prstGeom>
        <a:gradFill rotWithShape="0">
          <a:gsLst>
            <a:gs pos="0">
              <a:schemeClr val="accent3">
                <a:tint val="40000"/>
                <a:hueOff val="0"/>
                <a:satOff val="0"/>
                <a:lumOff val="0"/>
                <a:alphaOff val="0"/>
                <a:shade val="45000"/>
                <a:satMod val="155000"/>
              </a:schemeClr>
            </a:gs>
            <a:gs pos="60000">
              <a:schemeClr val="accent3">
                <a:tint val="40000"/>
                <a:hueOff val="0"/>
                <a:satOff val="0"/>
                <a:lumOff val="0"/>
                <a:alphaOff val="0"/>
                <a:shade val="95000"/>
                <a:satMod val="150000"/>
              </a:schemeClr>
            </a:gs>
            <a:gs pos="100000">
              <a:schemeClr val="accent3">
                <a:tint val="40000"/>
                <a:hueOff val="0"/>
                <a:satOff val="0"/>
                <a:lumOff val="0"/>
                <a:alphaOff val="0"/>
                <a:tint val="87000"/>
                <a:satMod val="2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53340" tIns="0" rIns="53340" bIns="0" numCol="1" spcCol="1270" anchor="ctr" anchorCtr="0">
          <a:noAutofit/>
        </a:bodyPr>
        <a:lstStyle/>
        <a:p>
          <a:pPr lvl="0" algn="ctr" defTabSz="622300">
            <a:lnSpc>
              <a:spcPct val="90000"/>
            </a:lnSpc>
            <a:spcBef>
              <a:spcPct val="0"/>
            </a:spcBef>
            <a:spcAft>
              <a:spcPct val="35000"/>
            </a:spcAft>
          </a:pPr>
          <a:r>
            <a:rPr lang="ru-RU" sz="1400" kern="1200" dirty="0" smtClean="0"/>
            <a:t>2025 год.</a:t>
          </a:r>
          <a:endParaRPr lang="ru-RU" sz="1400" kern="1200" dirty="0"/>
        </a:p>
      </dsp:txBody>
      <dsp:txXfrm>
        <a:off x="5307671" y="0"/>
        <a:ext cx="2468242" cy="1425758"/>
      </dsp:txXfrm>
    </dsp:sp>
    <dsp:sp modelId="{D0FA05AC-770D-4FEE-B9B6-924D429C0536}">
      <dsp:nvSpPr>
        <dsp:cNvPr id="0" name=""/>
        <dsp:cNvSpPr/>
      </dsp:nvSpPr>
      <dsp:spPr>
        <a:xfrm>
          <a:off x="5544623" y="1368145"/>
          <a:ext cx="1974594" cy="3089143"/>
        </a:xfrm>
        <a:prstGeom prst="roundRect">
          <a:avLst>
            <a:gd name="adj" fmla="val 10000"/>
          </a:avLst>
        </a:prstGeom>
        <a:gradFill rotWithShape="0">
          <a:gsLst>
            <a:gs pos="0">
              <a:schemeClr val="accent3">
                <a:hueOff val="-5580973"/>
                <a:satOff val="-30571"/>
                <a:lumOff val="9412"/>
                <a:alphaOff val="0"/>
                <a:shade val="45000"/>
                <a:satMod val="155000"/>
              </a:schemeClr>
            </a:gs>
            <a:gs pos="60000">
              <a:schemeClr val="accent3">
                <a:hueOff val="-5580973"/>
                <a:satOff val="-30571"/>
                <a:lumOff val="9412"/>
                <a:alphaOff val="0"/>
                <a:shade val="95000"/>
                <a:satMod val="150000"/>
              </a:schemeClr>
            </a:gs>
            <a:gs pos="100000">
              <a:schemeClr val="accent3">
                <a:hueOff val="-5580973"/>
                <a:satOff val="-30571"/>
                <a:lumOff val="9412"/>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Поддержка в сфере дорожной деятельности за счет акцизов, поступающих в районный бюджет 28364,2 тыс. руб.</a:t>
          </a:r>
          <a:endParaRPr lang="ru-RU" sz="1600" kern="1200" dirty="0">
            <a:latin typeface="Times New Roman" panose="02020603050405020304" pitchFamily="18" charset="0"/>
            <a:cs typeface="Times New Roman" panose="02020603050405020304" pitchFamily="18" charset="0"/>
          </a:endParaRPr>
        </a:p>
      </dsp:txBody>
      <dsp:txXfrm>
        <a:off x="5602457" y="1425979"/>
        <a:ext cx="1858926" cy="29734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CE335-52C7-4046-A16A-3F972EEEBD3B}">
      <dsp:nvSpPr>
        <dsp:cNvPr id="0" name=""/>
        <dsp:cNvSpPr/>
      </dsp:nvSpPr>
      <dsp:spPr>
        <a:xfrm>
          <a:off x="0" y="0"/>
          <a:ext cx="4248472" cy="4923184"/>
        </a:xfrm>
        <a:prstGeom prst="roundRect">
          <a:avLst>
            <a:gd name="adj" fmla="val 10000"/>
          </a:avLst>
        </a:prstGeom>
        <a:gradFill rotWithShape="1">
          <a:gsLst>
            <a:gs pos="0">
              <a:schemeClr val="accent2">
                <a:tint val="65000"/>
                <a:satMod val="270000"/>
              </a:schemeClr>
            </a:gs>
            <a:gs pos="25000">
              <a:schemeClr val="accent2">
                <a:tint val="60000"/>
                <a:satMod val="300000"/>
              </a:schemeClr>
            </a:gs>
            <a:gs pos="100000">
              <a:schemeClr val="accent2">
                <a:tint val="29000"/>
                <a:satMod val="400000"/>
              </a:schemeClr>
            </a:gs>
          </a:gsLst>
          <a:lin ang="16200000" scaled="1"/>
        </a:gradFill>
        <a:ln w="9525" cap="flat" cmpd="sng" algn="ctr">
          <a:solidFill>
            <a:schemeClr val="accent2">
              <a:satMod val="15000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ru-RU" sz="3100" kern="1200" dirty="0" smtClean="0">
              <a:latin typeface="Times New Roman" panose="02020603050405020304" pitchFamily="18" charset="0"/>
              <a:cs typeface="Times New Roman" panose="02020603050405020304" pitchFamily="18" charset="0"/>
            </a:rPr>
            <a:t>Муниципальный долг (бюджетный кредит, коммерческий кредит)</a:t>
          </a:r>
          <a:endParaRPr lang="ru-RU" sz="3100" kern="1200" dirty="0">
            <a:latin typeface="Times New Roman" panose="02020603050405020304" pitchFamily="18" charset="0"/>
            <a:cs typeface="Times New Roman" panose="02020603050405020304" pitchFamily="18" charset="0"/>
          </a:endParaRPr>
        </a:p>
      </dsp:txBody>
      <dsp:txXfrm>
        <a:off x="0" y="0"/>
        <a:ext cx="4248472" cy="1476955"/>
      </dsp:txXfrm>
    </dsp:sp>
    <dsp:sp modelId="{10EBB400-7200-4D2F-B41E-A38E191AA881}">
      <dsp:nvSpPr>
        <dsp:cNvPr id="0" name=""/>
        <dsp:cNvSpPr/>
      </dsp:nvSpPr>
      <dsp:spPr>
        <a:xfrm>
          <a:off x="360032" y="1449528"/>
          <a:ext cx="3398777" cy="489073"/>
        </a:xfrm>
        <a:prstGeom prst="roundRect">
          <a:avLst>
            <a:gd name="adj" fmla="val 10000"/>
          </a:avLst>
        </a:prstGeom>
        <a:solidFill>
          <a:schemeClr val="accent2"/>
        </a:solidFill>
        <a:ln w="38100" cap="flat" cmpd="sng" algn="ctr">
          <a:solidFill>
            <a:schemeClr val="lt1"/>
          </a:solidFill>
          <a:prstDash val="solid"/>
        </a:ln>
        <a:effectLst>
          <a:outerShdw blurRad="65500" dist="38100" dir="5400000" rotWithShape="0">
            <a:srgbClr val="000000">
              <a:alpha val="40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Обслуживание долгосрочного коммерческого кредита в 2020 году составило 284,926 тыс. руб.</a:t>
          </a:r>
          <a:endParaRPr lang="ru-RU" sz="1200" kern="1200" dirty="0">
            <a:latin typeface="Times New Roman" panose="02020603050405020304" pitchFamily="18" charset="0"/>
            <a:cs typeface="Times New Roman" panose="02020603050405020304" pitchFamily="18" charset="0"/>
          </a:endParaRPr>
        </a:p>
      </dsp:txBody>
      <dsp:txXfrm>
        <a:off x="374356" y="1463852"/>
        <a:ext cx="3370129" cy="460425"/>
      </dsp:txXfrm>
    </dsp:sp>
    <dsp:sp modelId="{2C7C064C-ABED-4574-A53B-15F1661E0AF1}">
      <dsp:nvSpPr>
        <dsp:cNvPr id="0" name=""/>
        <dsp:cNvSpPr/>
      </dsp:nvSpPr>
      <dsp:spPr>
        <a:xfrm>
          <a:off x="360032" y="2013843"/>
          <a:ext cx="3398777" cy="942571"/>
        </a:xfrm>
        <a:prstGeom prst="roundRect">
          <a:avLst>
            <a:gd name="adj" fmla="val 10000"/>
          </a:avLst>
        </a:prstGeom>
        <a:solidFill>
          <a:schemeClr val="accent2"/>
        </a:solidFill>
        <a:ln w="38100" cap="flat" cmpd="sng" algn="ctr">
          <a:solidFill>
            <a:schemeClr val="lt1"/>
          </a:solidFill>
          <a:prstDash val="solid"/>
        </a:ln>
        <a:effectLst>
          <a:outerShdw blurRad="65500" dist="38100" dir="5400000" rotWithShape="0">
            <a:srgbClr val="000000">
              <a:alpha val="40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Обслуживание долгосрочного коммерческого кредита в 2021 году составило 288,136 тыс. руб.</a:t>
          </a:r>
          <a:endParaRPr lang="ru-RU" sz="1200" kern="1200" dirty="0">
            <a:latin typeface="Times New Roman" panose="02020603050405020304" pitchFamily="18" charset="0"/>
            <a:cs typeface="Times New Roman" panose="02020603050405020304" pitchFamily="18" charset="0"/>
          </a:endParaRPr>
        </a:p>
      </dsp:txBody>
      <dsp:txXfrm>
        <a:off x="387639" y="2041450"/>
        <a:ext cx="3343563" cy="887357"/>
      </dsp:txXfrm>
    </dsp:sp>
    <dsp:sp modelId="{CC2E5EAF-6D64-4A67-9D80-2914E1204377}">
      <dsp:nvSpPr>
        <dsp:cNvPr id="0" name=""/>
        <dsp:cNvSpPr/>
      </dsp:nvSpPr>
      <dsp:spPr>
        <a:xfrm>
          <a:off x="424847" y="3059202"/>
          <a:ext cx="3398777" cy="489073"/>
        </a:xfrm>
        <a:prstGeom prst="roundRect">
          <a:avLst>
            <a:gd name="adj" fmla="val 10000"/>
          </a:avLst>
        </a:prstGeom>
        <a:solidFill>
          <a:schemeClr val="accent2"/>
        </a:solidFill>
        <a:ln w="38100" cap="flat" cmpd="sng" algn="ctr">
          <a:solidFill>
            <a:schemeClr val="lt1"/>
          </a:solidFill>
          <a:prstDash val="solid"/>
        </a:ln>
        <a:effectLst>
          <a:outerShdw blurRad="65500" dist="38100" dir="5400000" rotWithShape="0">
            <a:srgbClr val="000000">
              <a:alpha val="40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Погашение долгосрочного коммерческого кредита в 2021 год – 5000,0 тыс. руб.</a:t>
          </a:r>
          <a:endParaRPr lang="ru-RU" sz="1200" kern="1200" dirty="0">
            <a:latin typeface="Times New Roman" panose="02020603050405020304" pitchFamily="18" charset="0"/>
            <a:cs typeface="Times New Roman" panose="02020603050405020304" pitchFamily="18" charset="0"/>
          </a:endParaRPr>
        </a:p>
      </dsp:txBody>
      <dsp:txXfrm>
        <a:off x="439171" y="3073526"/>
        <a:ext cx="3370129" cy="460425"/>
      </dsp:txXfrm>
    </dsp:sp>
    <dsp:sp modelId="{07A2CE52-85CE-40AB-B508-55285FD3FE61}">
      <dsp:nvSpPr>
        <dsp:cNvPr id="0" name=""/>
        <dsp:cNvSpPr/>
      </dsp:nvSpPr>
      <dsp:spPr>
        <a:xfrm>
          <a:off x="424847" y="3623517"/>
          <a:ext cx="3398777" cy="489073"/>
        </a:xfrm>
        <a:prstGeom prst="roundRect">
          <a:avLst>
            <a:gd name="adj" fmla="val 10000"/>
          </a:avLst>
        </a:prstGeom>
        <a:solidFill>
          <a:schemeClr val="accent2"/>
        </a:solidFill>
        <a:ln w="38100" cap="flat" cmpd="sng" algn="ctr">
          <a:solidFill>
            <a:schemeClr val="lt1"/>
          </a:solidFill>
          <a:prstDash val="solid"/>
        </a:ln>
        <a:effectLst>
          <a:outerShdw blurRad="65500" dist="38100" dir="5400000" rotWithShape="0">
            <a:srgbClr val="000000">
              <a:alpha val="40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Муниципальный долг на 2022 год –0,0 тыс. руб.</a:t>
          </a:r>
          <a:endParaRPr lang="ru-RU" sz="1200" kern="1200" dirty="0">
            <a:latin typeface="Times New Roman" panose="02020603050405020304" pitchFamily="18" charset="0"/>
            <a:cs typeface="Times New Roman" panose="02020603050405020304" pitchFamily="18" charset="0"/>
          </a:endParaRPr>
        </a:p>
      </dsp:txBody>
      <dsp:txXfrm>
        <a:off x="439171" y="3637841"/>
        <a:ext cx="3370129" cy="460425"/>
      </dsp:txXfrm>
    </dsp:sp>
    <dsp:sp modelId="{E8AC7AD0-364D-4E96-91B5-1D156C83E5D6}">
      <dsp:nvSpPr>
        <dsp:cNvPr id="0" name=""/>
        <dsp:cNvSpPr/>
      </dsp:nvSpPr>
      <dsp:spPr>
        <a:xfrm>
          <a:off x="424847" y="4187832"/>
          <a:ext cx="3398777" cy="489073"/>
        </a:xfrm>
        <a:prstGeom prst="roundRect">
          <a:avLst>
            <a:gd name="adj" fmla="val 10000"/>
          </a:avLst>
        </a:prstGeom>
        <a:solidFill>
          <a:schemeClr val="accent2"/>
        </a:solidFill>
        <a:ln w="38100" cap="flat" cmpd="sng" algn="ctr">
          <a:solidFill>
            <a:schemeClr val="lt1"/>
          </a:solidFill>
          <a:prstDash val="solid"/>
        </a:ln>
        <a:effectLst>
          <a:outerShdw blurRad="65500" dist="38100" dir="5400000" rotWithShape="0">
            <a:srgbClr val="000000">
              <a:alpha val="40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Муниципальный долг на 2023 год –0,0 тыс. руб.</a:t>
          </a:r>
          <a:endParaRPr lang="ru-RU" sz="1200" kern="1200" dirty="0">
            <a:latin typeface="Times New Roman" panose="02020603050405020304" pitchFamily="18" charset="0"/>
            <a:cs typeface="Times New Roman" panose="02020603050405020304" pitchFamily="18" charset="0"/>
          </a:endParaRPr>
        </a:p>
      </dsp:txBody>
      <dsp:txXfrm>
        <a:off x="439171" y="4202156"/>
        <a:ext cx="3370129" cy="4604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66B74-BAC6-48FB-A69E-77EFDF7A56F7}">
      <dsp:nvSpPr>
        <dsp:cNvPr id="0" name=""/>
        <dsp:cNvSpPr/>
      </dsp:nvSpPr>
      <dsp:spPr>
        <a:xfrm rot="5400000">
          <a:off x="1295711" y="-410254"/>
          <a:ext cx="526952" cy="1474707"/>
        </a:xfrm>
        <a:prstGeom prst="round2SameRect">
          <a:avLst/>
        </a:prstGeom>
        <a:solidFill>
          <a:schemeClr val="bg2">
            <a:lumMod val="90000"/>
            <a:alpha val="90000"/>
          </a:schemeClr>
        </a:solidFill>
        <a:ln w="425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Налог на доходы физических лиц</a:t>
          </a:r>
          <a:endParaRPr lang="ru-RU" sz="1100" kern="1200" dirty="0">
            <a:latin typeface="Times New Roman" panose="02020603050405020304" pitchFamily="18" charset="0"/>
            <a:cs typeface="Times New Roman" panose="02020603050405020304" pitchFamily="18" charset="0"/>
          </a:endParaRPr>
        </a:p>
      </dsp:txBody>
      <dsp:txXfrm rot="-5400000">
        <a:off x="821834" y="89347"/>
        <a:ext cx="1448983" cy="475504"/>
      </dsp:txXfrm>
    </dsp:sp>
    <dsp:sp modelId="{F7F8F642-8586-4E0B-9704-421F74964D04}">
      <dsp:nvSpPr>
        <dsp:cNvPr id="0" name=""/>
        <dsp:cNvSpPr/>
      </dsp:nvSpPr>
      <dsp:spPr>
        <a:xfrm>
          <a:off x="0" y="1369"/>
          <a:ext cx="829523" cy="658690"/>
        </a:xfrm>
        <a:prstGeom prst="roundRect">
          <a:avLst/>
        </a:prstGeom>
        <a:solidFill>
          <a:schemeClr val="bg2">
            <a:lumMod val="5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ru-RU" sz="1100" kern="1200" dirty="0" smtClean="0"/>
            <a:t>49342,0 тыс. руб.</a:t>
          </a:r>
          <a:endParaRPr lang="ru-RU" sz="1100" kern="1200" dirty="0"/>
        </a:p>
      </dsp:txBody>
      <dsp:txXfrm>
        <a:off x="32155" y="33524"/>
        <a:ext cx="765213" cy="594380"/>
      </dsp:txXfrm>
    </dsp:sp>
    <dsp:sp modelId="{0FA0A811-7BD1-4C63-9842-B69D2F4EB9E0}">
      <dsp:nvSpPr>
        <dsp:cNvPr id="0" name=""/>
        <dsp:cNvSpPr/>
      </dsp:nvSpPr>
      <dsp:spPr>
        <a:xfrm rot="5400000">
          <a:off x="1303400" y="284985"/>
          <a:ext cx="526952" cy="1474707"/>
        </a:xfrm>
        <a:prstGeom prst="round2SameRect">
          <a:avLst/>
        </a:prstGeom>
        <a:solidFill>
          <a:schemeClr val="tx2">
            <a:lumMod val="40000"/>
            <a:lumOff val="60000"/>
            <a:alpha val="90000"/>
          </a:schemeClr>
        </a:solidFill>
        <a:ln w="425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Акцизы по подакцизным товарам</a:t>
          </a:r>
          <a:endParaRPr lang="ru-RU" sz="1100" kern="1200" dirty="0">
            <a:latin typeface="Times New Roman" panose="02020603050405020304" pitchFamily="18" charset="0"/>
            <a:cs typeface="Times New Roman" panose="02020603050405020304" pitchFamily="18" charset="0"/>
          </a:endParaRPr>
        </a:p>
      </dsp:txBody>
      <dsp:txXfrm rot="-5400000">
        <a:off x="829523" y="784586"/>
        <a:ext cx="1448983" cy="475504"/>
      </dsp:txXfrm>
    </dsp:sp>
    <dsp:sp modelId="{28FC7E3D-4632-4CC7-8C4F-2DADF80FD840}">
      <dsp:nvSpPr>
        <dsp:cNvPr id="0" name=""/>
        <dsp:cNvSpPr/>
      </dsp:nvSpPr>
      <dsp:spPr>
        <a:xfrm>
          <a:off x="0" y="692994"/>
          <a:ext cx="829523" cy="658690"/>
        </a:xfrm>
        <a:prstGeom prst="roundRect">
          <a:avLst/>
        </a:prstGeom>
        <a:gradFill rotWithShape="1">
          <a:gsLst>
            <a:gs pos="0">
              <a:schemeClr val="accent2">
                <a:shade val="45000"/>
                <a:satMod val="155000"/>
              </a:schemeClr>
            </a:gs>
            <a:gs pos="60000">
              <a:schemeClr val="accent2">
                <a:shade val="95000"/>
                <a:satMod val="150000"/>
              </a:schemeClr>
            </a:gs>
            <a:gs pos="100000">
              <a:schemeClr val="accent2">
                <a:tint val="87000"/>
                <a:satMod val="250000"/>
              </a:schemeClr>
            </a:gs>
          </a:gsLst>
          <a:lin ang="16200000" scaled="0"/>
        </a:gradFill>
        <a:ln w="9525" cap="flat" cmpd="sng" algn="ctr">
          <a:solidFill>
            <a:schemeClr val="accent2">
              <a:satMod val="150000"/>
            </a:schemeClr>
          </a:solidFill>
          <a:prstDash val="solid"/>
        </a:ln>
        <a:effectLst>
          <a:outerShdw blurRad="65500" dist="38100" dir="5400000" rotWithShape="0">
            <a:srgbClr val="000000">
              <a:alpha val="4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ru-RU" sz="1100" kern="1200" dirty="0" smtClean="0"/>
            <a:t>5408,14 тыс. </a:t>
          </a:r>
          <a:r>
            <a:rPr lang="ru-RU" sz="1100" kern="1200" dirty="0" smtClean="0">
              <a:latin typeface="Times New Roman" panose="02020603050405020304" pitchFamily="18" charset="0"/>
              <a:cs typeface="Times New Roman" panose="02020603050405020304" pitchFamily="18" charset="0"/>
            </a:rPr>
            <a:t>руб</a:t>
          </a:r>
          <a:r>
            <a:rPr lang="ru-RU" sz="1100" kern="1200" dirty="0" smtClean="0"/>
            <a:t>.</a:t>
          </a:r>
          <a:endParaRPr lang="ru-RU" sz="1100" kern="1200" dirty="0"/>
        </a:p>
      </dsp:txBody>
      <dsp:txXfrm>
        <a:off x="32155" y="725149"/>
        <a:ext cx="765213" cy="594380"/>
      </dsp:txXfrm>
    </dsp:sp>
    <dsp:sp modelId="{4B27C8F0-9F88-4D19-94DE-988747E374A0}">
      <dsp:nvSpPr>
        <dsp:cNvPr id="0" name=""/>
        <dsp:cNvSpPr/>
      </dsp:nvSpPr>
      <dsp:spPr>
        <a:xfrm rot="5400000">
          <a:off x="1303400" y="976610"/>
          <a:ext cx="526952" cy="1474707"/>
        </a:xfrm>
        <a:prstGeom prst="round2SameRect">
          <a:avLst/>
        </a:prstGeom>
        <a:gradFill rotWithShape="1">
          <a:gsLst>
            <a:gs pos="0">
              <a:schemeClr val="accent3">
                <a:shade val="45000"/>
                <a:satMod val="155000"/>
              </a:schemeClr>
            </a:gs>
            <a:gs pos="60000">
              <a:schemeClr val="accent3">
                <a:shade val="95000"/>
                <a:satMod val="150000"/>
              </a:schemeClr>
            </a:gs>
            <a:gs pos="100000">
              <a:schemeClr val="accent3">
                <a:tint val="87000"/>
                <a:satMod val="250000"/>
              </a:schemeClr>
            </a:gs>
          </a:gsLst>
          <a:lin ang="16200000" scaled="0"/>
        </a:gradFill>
        <a:ln w="9525" cap="flat" cmpd="sng" algn="ctr">
          <a:solidFill>
            <a:schemeClr val="accent3">
              <a:satMod val="150000"/>
            </a:schemeClr>
          </a:solidFill>
          <a:prstDash val="solid"/>
        </a:ln>
        <a:effectLst>
          <a:outerShdw blurRad="65500" dist="38100" dir="5400000" rotWithShape="0">
            <a:srgbClr val="000000">
              <a:alpha val="40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Государственная пошлина</a:t>
          </a:r>
          <a:endParaRPr lang="ru-RU" sz="1100" kern="1200" dirty="0">
            <a:latin typeface="Times New Roman" panose="02020603050405020304" pitchFamily="18" charset="0"/>
            <a:cs typeface="Times New Roman" panose="02020603050405020304" pitchFamily="18" charset="0"/>
          </a:endParaRPr>
        </a:p>
      </dsp:txBody>
      <dsp:txXfrm rot="-5400000">
        <a:off x="829523" y="1476211"/>
        <a:ext cx="1448983" cy="475504"/>
      </dsp:txXfrm>
    </dsp:sp>
    <dsp:sp modelId="{470122CE-4ADC-4BBD-9F23-938B7946A2A2}">
      <dsp:nvSpPr>
        <dsp:cNvPr id="0" name=""/>
        <dsp:cNvSpPr/>
      </dsp:nvSpPr>
      <dsp:spPr>
        <a:xfrm>
          <a:off x="0" y="1384619"/>
          <a:ext cx="829523" cy="658690"/>
        </a:xfrm>
        <a:prstGeom prst="roundRect">
          <a:avLst/>
        </a:prstGeom>
        <a:solidFill>
          <a:schemeClr val="accent2"/>
        </a:solidFill>
        <a:ln w="38100" cap="flat" cmpd="sng" algn="ctr">
          <a:solidFill>
            <a:schemeClr val="lt1"/>
          </a:solidFill>
          <a:prstDash val="solid"/>
        </a:ln>
        <a:effectLst>
          <a:outerShdw blurRad="65500" dist="38100" dir="5400000" rotWithShape="0">
            <a:srgbClr val="000000">
              <a:alpha val="4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ru-RU" sz="1100" kern="1200" dirty="0" smtClean="0"/>
            <a:t>1260,0</a:t>
          </a:r>
        </a:p>
        <a:p>
          <a:pPr lvl="0" algn="ctr" defTabSz="488950">
            <a:lnSpc>
              <a:spcPct val="90000"/>
            </a:lnSpc>
            <a:spcBef>
              <a:spcPct val="0"/>
            </a:spcBef>
            <a:spcAft>
              <a:spcPct val="35000"/>
            </a:spcAft>
          </a:pPr>
          <a:r>
            <a:rPr lang="ru-RU" sz="1100" kern="1200" dirty="0" smtClean="0"/>
            <a:t>тыс. руб.</a:t>
          </a:r>
          <a:endParaRPr lang="ru-RU" sz="1100" kern="1200" dirty="0"/>
        </a:p>
      </dsp:txBody>
      <dsp:txXfrm>
        <a:off x="32155" y="1416774"/>
        <a:ext cx="765213" cy="594380"/>
      </dsp:txXfrm>
    </dsp:sp>
    <dsp:sp modelId="{5EC4AC27-69A7-40F9-9503-19A07FF35F78}">
      <dsp:nvSpPr>
        <dsp:cNvPr id="0" name=""/>
        <dsp:cNvSpPr/>
      </dsp:nvSpPr>
      <dsp:spPr>
        <a:xfrm rot="5400000">
          <a:off x="1303400" y="1668235"/>
          <a:ext cx="526952" cy="1474707"/>
        </a:xfrm>
        <a:prstGeom prst="round2SameRect">
          <a:avLst/>
        </a:prstGeom>
        <a:solidFill>
          <a:schemeClr val="accent5">
            <a:lumMod val="60000"/>
            <a:lumOff val="40000"/>
            <a:alpha val="90000"/>
          </a:schemeClr>
        </a:solidFill>
        <a:ln w="425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Налоги на совокупный доход</a:t>
          </a:r>
          <a:endParaRPr lang="ru-RU" sz="1100" kern="1200" dirty="0">
            <a:latin typeface="Times New Roman" panose="02020603050405020304" pitchFamily="18" charset="0"/>
            <a:cs typeface="Times New Roman" panose="02020603050405020304" pitchFamily="18" charset="0"/>
          </a:endParaRPr>
        </a:p>
      </dsp:txBody>
      <dsp:txXfrm rot="-5400000">
        <a:off x="829523" y="2167836"/>
        <a:ext cx="1448983" cy="475504"/>
      </dsp:txXfrm>
    </dsp:sp>
    <dsp:sp modelId="{00F96E50-F615-478F-AD51-1BDBC3698A2D}">
      <dsp:nvSpPr>
        <dsp:cNvPr id="0" name=""/>
        <dsp:cNvSpPr/>
      </dsp:nvSpPr>
      <dsp:spPr>
        <a:xfrm>
          <a:off x="0" y="2076244"/>
          <a:ext cx="829523" cy="658690"/>
        </a:xfrm>
        <a:prstGeom prst="roundRect">
          <a:avLst/>
        </a:prstGeom>
        <a:solidFill>
          <a:srgbClr val="FF9900"/>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ru-RU" sz="1100" kern="1200" dirty="0" smtClean="0"/>
            <a:t>15524,0 тыс. руб.</a:t>
          </a:r>
          <a:endParaRPr lang="ru-RU" sz="1100" kern="1200" dirty="0"/>
        </a:p>
      </dsp:txBody>
      <dsp:txXfrm>
        <a:off x="32155" y="2108399"/>
        <a:ext cx="765213" cy="594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66B74-BAC6-48FB-A69E-77EFDF7A56F7}">
      <dsp:nvSpPr>
        <dsp:cNvPr id="0" name=""/>
        <dsp:cNvSpPr/>
      </dsp:nvSpPr>
      <dsp:spPr>
        <a:xfrm rot="5400000">
          <a:off x="1647453" y="-603240"/>
          <a:ext cx="457616" cy="1774602"/>
        </a:xfrm>
        <a:prstGeom prst="round2SameRect">
          <a:avLst/>
        </a:prstGeom>
        <a:solidFill>
          <a:schemeClr val="bg2">
            <a:lumMod val="90000"/>
            <a:alpha val="90000"/>
          </a:schemeClr>
        </a:solidFill>
        <a:ln w="425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Налог на доходы физических лиц</a:t>
          </a:r>
          <a:endParaRPr lang="ru-RU" sz="1100" kern="1200" dirty="0">
            <a:latin typeface="Times New Roman" panose="02020603050405020304" pitchFamily="18" charset="0"/>
            <a:cs typeface="Times New Roman" panose="02020603050405020304" pitchFamily="18" charset="0"/>
          </a:endParaRPr>
        </a:p>
      </dsp:txBody>
      <dsp:txXfrm rot="-5400000">
        <a:off x="988961" y="77591"/>
        <a:ext cx="1752263" cy="412938"/>
      </dsp:txXfrm>
    </dsp:sp>
    <dsp:sp modelId="{F7F8F642-8586-4E0B-9704-421F74964D04}">
      <dsp:nvSpPr>
        <dsp:cNvPr id="0" name=""/>
        <dsp:cNvSpPr/>
      </dsp:nvSpPr>
      <dsp:spPr>
        <a:xfrm>
          <a:off x="0" y="1189"/>
          <a:ext cx="998213" cy="572020"/>
        </a:xfrm>
        <a:prstGeom prst="roundRect">
          <a:avLst/>
        </a:prstGeom>
        <a:solidFill>
          <a:schemeClr val="bg2">
            <a:lumMod val="5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ru-RU" sz="1300" kern="1200" dirty="0" smtClean="0"/>
            <a:t>52549,0</a:t>
          </a:r>
        </a:p>
        <a:p>
          <a:pPr lvl="0" algn="ctr" defTabSz="577850">
            <a:lnSpc>
              <a:spcPct val="90000"/>
            </a:lnSpc>
            <a:spcBef>
              <a:spcPct val="0"/>
            </a:spcBef>
            <a:spcAft>
              <a:spcPct val="35000"/>
            </a:spcAft>
          </a:pPr>
          <a:r>
            <a:rPr lang="ru-RU" sz="1300" kern="1200" dirty="0" smtClean="0"/>
            <a:t> тыс. руб.</a:t>
          </a:r>
          <a:endParaRPr lang="ru-RU" sz="1300" kern="1200" dirty="0"/>
        </a:p>
      </dsp:txBody>
      <dsp:txXfrm>
        <a:off x="27924" y="29113"/>
        <a:ext cx="942365" cy="516172"/>
      </dsp:txXfrm>
    </dsp:sp>
    <dsp:sp modelId="{0FA0A811-7BD1-4C63-9842-B69D2F4EB9E0}">
      <dsp:nvSpPr>
        <dsp:cNvPr id="0" name=""/>
        <dsp:cNvSpPr/>
      </dsp:nvSpPr>
      <dsp:spPr>
        <a:xfrm rot="5400000">
          <a:off x="1656706" y="520"/>
          <a:ext cx="457616" cy="1774602"/>
        </a:xfrm>
        <a:prstGeom prst="round2SameRect">
          <a:avLst/>
        </a:prstGeom>
        <a:solidFill>
          <a:schemeClr val="tx2">
            <a:lumMod val="40000"/>
            <a:lumOff val="60000"/>
            <a:alpha val="90000"/>
          </a:schemeClr>
        </a:solidFill>
        <a:ln w="425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Акцизы по подакцизным товарам</a:t>
          </a:r>
          <a:endParaRPr lang="ru-RU" sz="1100" kern="1200" dirty="0">
            <a:latin typeface="Times New Roman" panose="02020603050405020304" pitchFamily="18" charset="0"/>
            <a:cs typeface="Times New Roman" panose="02020603050405020304" pitchFamily="18" charset="0"/>
          </a:endParaRPr>
        </a:p>
      </dsp:txBody>
      <dsp:txXfrm rot="-5400000">
        <a:off x="998214" y="681352"/>
        <a:ext cx="1752263" cy="412938"/>
      </dsp:txXfrm>
    </dsp:sp>
    <dsp:sp modelId="{28FC7E3D-4632-4CC7-8C4F-2DADF80FD840}">
      <dsp:nvSpPr>
        <dsp:cNvPr id="0" name=""/>
        <dsp:cNvSpPr/>
      </dsp:nvSpPr>
      <dsp:spPr>
        <a:xfrm>
          <a:off x="0" y="601810"/>
          <a:ext cx="998213" cy="572020"/>
        </a:xfrm>
        <a:prstGeom prst="roundRect">
          <a:avLst/>
        </a:prstGeom>
        <a:gradFill rotWithShape="1">
          <a:gsLst>
            <a:gs pos="0">
              <a:schemeClr val="accent2">
                <a:shade val="45000"/>
                <a:satMod val="155000"/>
              </a:schemeClr>
            </a:gs>
            <a:gs pos="60000">
              <a:schemeClr val="accent2">
                <a:shade val="95000"/>
                <a:satMod val="150000"/>
              </a:schemeClr>
            </a:gs>
            <a:gs pos="100000">
              <a:schemeClr val="accent2">
                <a:tint val="87000"/>
                <a:satMod val="250000"/>
              </a:schemeClr>
            </a:gs>
          </a:gsLst>
          <a:lin ang="16200000" scaled="0"/>
        </a:gradFill>
        <a:ln w="9525" cap="flat" cmpd="sng" algn="ctr">
          <a:solidFill>
            <a:schemeClr val="accent2">
              <a:satMod val="150000"/>
            </a:schemeClr>
          </a:solidFill>
          <a:prstDash val="solid"/>
        </a:ln>
        <a:effectLst>
          <a:outerShdw blurRad="65500" dist="38100" dir="5400000" rotWithShape="0">
            <a:srgbClr val="000000">
              <a:alpha val="4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ru-RU" sz="1300" kern="1200" dirty="0" smtClean="0"/>
            <a:t>5674,43 тыс. </a:t>
          </a:r>
          <a:r>
            <a:rPr lang="ru-RU" sz="1300" kern="1200" dirty="0" smtClean="0">
              <a:latin typeface="Times New Roman" panose="02020603050405020304" pitchFamily="18" charset="0"/>
              <a:cs typeface="Times New Roman" panose="02020603050405020304" pitchFamily="18" charset="0"/>
            </a:rPr>
            <a:t>руб</a:t>
          </a:r>
          <a:r>
            <a:rPr lang="ru-RU" sz="1300" kern="1200" dirty="0" smtClean="0"/>
            <a:t>.</a:t>
          </a:r>
          <a:endParaRPr lang="ru-RU" sz="1300" kern="1200" dirty="0"/>
        </a:p>
      </dsp:txBody>
      <dsp:txXfrm>
        <a:off x="27924" y="629734"/>
        <a:ext cx="942365" cy="516172"/>
      </dsp:txXfrm>
    </dsp:sp>
    <dsp:sp modelId="{4B27C8F0-9F88-4D19-94DE-988747E374A0}">
      <dsp:nvSpPr>
        <dsp:cNvPr id="0" name=""/>
        <dsp:cNvSpPr/>
      </dsp:nvSpPr>
      <dsp:spPr>
        <a:xfrm rot="5400000">
          <a:off x="1656706" y="601141"/>
          <a:ext cx="457616" cy="1774602"/>
        </a:xfrm>
        <a:prstGeom prst="round2SameRect">
          <a:avLst/>
        </a:prstGeom>
        <a:gradFill rotWithShape="1">
          <a:gsLst>
            <a:gs pos="0">
              <a:schemeClr val="accent3">
                <a:shade val="45000"/>
                <a:satMod val="155000"/>
              </a:schemeClr>
            </a:gs>
            <a:gs pos="60000">
              <a:schemeClr val="accent3">
                <a:shade val="95000"/>
                <a:satMod val="150000"/>
              </a:schemeClr>
            </a:gs>
            <a:gs pos="100000">
              <a:schemeClr val="accent3">
                <a:tint val="87000"/>
                <a:satMod val="250000"/>
              </a:schemeClr>
            </a:gs>
          </a:gsLst>
          <a:lin ang="16200000" scaled="0"/>
        </a:gradFill>
        <a:ln w="9525" cap="flat" cmpd="sng" algn="ctr">
          <a:solidFill>
            <a:schemeClr val="accent3">
              <a:satMod val="150000"/>
            </a:schemeClr>
          </a:solidFill>
          <a:prstDash val="solid"/>
        </a:ln>
        <a:effectLst>
          <a:outerShdw blurRad="65500" dist="38100" dir="5400000" rotWithShape="0">
            <a:srgbClr val="000000">
              <a:alpha val="40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Государственная пошлина</a:t>
          </a:r>
          <a:endParaRPr lang="ru-RU" sz="1100" kern="1200" dirty="0">
            <a:latin typeface="Times New Roman" panose="02020603050405020304" pitchFamily="18" charset="0"/>
            <a:cs typeface="Times New Roman" panose="02020603050405020304" pitchFamily="18" charset="0"/>
          </a:endParaRPr>
        </a:p>
      </dsp:txBody>
      <dsp:txXfrm rot="-5400000">
        <a:off x="998214" y="1281973"/>
        <a:ext cx="1752263" cy="412938"/>
      </dsp:txXfrm>
    </dsp:sp>
    <dsp:sp modelId="{470122CE-4ADC-4BBD-9F23-938B7946A2A2}">
      <dsp:nvSpPr>
        <dsp:cNvPr id="0" name=""/>
        <dsp:cNvSpPr/>
      </dsp:nvSpPr>
      <dsp:spPr>
        <a:xfrm>
          <a:off x="0" y="1202432"/>
          <a:ext cx="998213" cy="572020"/>
        </a:xfrm>
        <a:prstGeom prst="roundRect">
          <a:avLst/>
        </a:prstGeom>
        <a:solidFill>
          <a:schemeClr val="accent2"/>
        </a:solidFill>
        <a:ln w="38100" cap="flat" cmpd="sng" algn="ctr">
          <a:solidFill>
            <a:schemeClr val="lt1"/>
          </a:solidFill>
          <a:prstDash val="solid"/>
        </a:ln>
        <a:effectLst>
          <a:outerShdw blurRad="65500" dist="38100" dir="5400000" rotWithShape="0">
            <a:srgbClr val="000000">
              <a:alpha val="4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ru-RU" sz="1300" kern="1200" dirty="0" smtClean="0"/>
            <a:t>1280,0</a:t>
          </a:r>
        </a:p>
        <a:p>
          <a:pPr lvl="0" algn="ctr" defTabSz="577850">
            <a:lnSpc>
              <a:spcPct val="90000"/>
            </a:lnSpc>
            <a:spcBef>
              <a:spcPct val="0"/>
            </a:spcBef>
            <a:spcAft>
              <a:spcPct val="35000"/>
            </a:spcAft>
          </a:pPr>
          <a:r>
            <a:rPr lang="ru-RU" sz="1300" kern="1200" dirty="0" smtClean="0"/>
            <a:t>тыс. руб.</a:t>
          </a:r>
          <a:endParaRPr lang="ru-RU" sz="1300" kern="1200" dirty="0"/>
        </a:p>
      </dsp:txBody>
      <dsp:txXfrm>
        <a:off x="27924" y="1230356"/>
        <a:ext cx="942365" cy="516172"/>
      </dsp:txXfrm>
    </dsp:sp>
    <dsp:sp modelId="{5EC4AC27-69A7-40F9-9503-19A07FF35F78}">
      <dsp:nvSpPr>
        <dsp:cNvPr id="0" name=""/>
        <dsp:cNvSpPr/>
      </dsp:nvSpPr>
      <dsp:spPr>
        <a:xfrm rot="5400000">
          <a:off x="1656706" y="1201763"/>
          <a:ext cx="457616" cy="1774602"/>
        </a:xfrm>
        <a:prstGeom prst="round2SameRect">
          <a:avLst/>
        </a:prstGeom>
        <a:solidFill>
          <a:schemeClr val="accent5">
            <a:lumMod val="60000"/>
            <a:lumOff val="40000"/>
            <a:alpha val="90000"/>
          </a:schemeClr>
        </a:solidFill>
        <a:ln w="425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Налоги на совокупный доход</a:t>
          </a:r>
          <a:endParaRPr lang="ru-RU" sz="1100" kern="1200" dirty="0">
            <a:latin typeface="Times New Roman" panose="02020603050405020304" pitchFamily="18" charset="0"/>
            <a:cs typeface="Times New Roman" panose="02020603050405020304" pitchFamily="18" charset="0"/>
          </a:endParaRPr>
        </a:p>
      </dsp:txBody>
      <dsp:txXfrm rot="-5400000">
        <a:off x="998214" y="1882595"/>
        <a:ext cx="1752263" cy="412938"/>
      </dsp:txXfrm>
    </dsp:sp>
    <dsp:sp modelId="{00F96E50-F615-478F-AD51-1BDBC3698A2D}">
      <dsp:nvSpPr>
        <dsp:cNvPr id="0" name=""/>
        <dsp:cNvSpPr/>
      </dsp:nvSpPr>
      <dsp:spPr>
        <a:xfrm>
          <a:off x="0" y="1803054"/>
          <a:ext cx="998213" cy="572020"/>
        </a:xfrm>
        <a:prstGeom prst="roundRect">
          <a:avLst/>
        </a:prstGeom>
        <a:solidFill>
          <a:srgbClr val="FF9900"/>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ru-RU" sz="1300" kern="1200" dirty="0" smtClean="0"/>
            <a:t>15696,0 тыс. руб.</a:t>
          </a:r>
          <a:endParaRPr lang="ru-RU" sz="1300" kern="1200" dirty="0"/>
        </a:p>
      </dsp:txBody>
      <dsp:txXfrm>
        <a:off x="27924" y="1830978"/>
        <a:ext cx="942365" cy="516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83612-560B-4123-8F08-59F3BB1D9885}">
      <dsp:nvSpPr>
        <dsp:cNvPr id="0" name=""/>
        <dsp:cNvSpPr/>
      </dsp:nvSpPr>
      <dsp:spPr>
        <a:xfrm>
          <a:off x="0" y="0"/>
          <a:ext cx="8710150" cy="1152128"/>
        </a:xfrm>
        <a:prstGeom prst="roundRect">
          <a:avLst>
            <a:gd name="adj" fmla="val 5000"/>
          </a:avLst>
        </a:prstGeom>
        <a:solidFill>
          <a:schemeClr val="accent1"/>
        </a:solidFill>
        <a:ln w="425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222885" rIns="288925" bIns="0" numCol="1" spcCol="1270" anchor="t" anchorCtr="0">
          <a:noAutofit/>
        </a:bodyPr>
        <a:lstStyle/>
        <a:p>
          <a:pPr lvl="0" algn="r" defTabSz="2889250">
            <a:lnSpc>
              <a:spcPct val="90000"/>
            </a:lnSpc>
            <a:spcBef>
              <a:spcPct val="0"/>
            </a:spcBef>
            <a:spcAft>
              <a:spcPct val="35000"/>
            </a:spcAft>
          </a:pPr>
          <a:endParaRPr lang="ru-RU" sz="6500" kern="1200" dirty="0"/>
        </a:p>
      </dsp:txBody>
      <dsp:txXfrm rot="16200000">
        <a:off x="398642" y="-398642"/>
        <a:ext cx="944744" cy="1742030"/>
      </dsp:txXfrm>
    </dsp:sp>
    <dsp:sp modelId="{2693A8D4-EF12-43B3-8165-897368FDC5F9}">
      <dsp:nvSpPr>
        <dsp:cNvPr id="0" name=""/>
        <dsp:cNvSpPr/>
      </dsp:nvSpPr>
      <dsp:spPr>
        <a:xfrm>
          <a:off x="1606519" y="0"/>
          <a:ext cx="6489062" cy="1152128"/>
        </a:xfrm>
        <a:prstGeom prst="rect">
          <a:avLst/>
        </a:prstGeom>
        <a:no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hemeClr val="accent4"/>
        </a:lnRef>
        <a:fillRef idx="3">
          <a:schemeClr val="accent4"/>
        </a:fillRef>
        <a:effectRef idx="3">
          <a:schemeClr val="accent4"/>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ru-RU" sz="1600" b="1" i="1" kern="1200" dirty="0" smtClean="0">
              <a:solidFill>
                <a:schemeClr val="tx1"/>
              </a:solidFill>
              <a:latin typeface="Times New Roman" panose="02020603050405020304" pitchFamily="18" charset="0"/>
              <a:cs typeface="Times New Roman" panose="02020603050405020304" pitchFamily="18" charset="0"/>
            </a:rPr>
            <a:t>Акциз</a:t>
          </a:r>
          <a:r>
            <a:rPr lang="ru-RU" sz="1600" i="1" kern="1200" dirty="0" smtClean="0">
              <a:solidFill>
                <a:schemeClr val="tx1"/>
              </a:solidFill>
              <a:latin typeface="Times New Roman" panose="02020603050405020304" pitchFamily="18" charset="0"/>
              <a:cs typeface="Times New Roman" panose="02020603050405020304" pitchFamily="18" charset="0"/>
            </a:rPr>
            <a:t> – один из видов налога, представляющий не связанный с получением дохода продавцом косвенный налог на продажу определенного вида товаров массового потребления</a:t>
          </a:r>
          <a:r>
            <a:rPr lang="ru-RU" sz="1600" i="1" kern="1200" dirty="0" smtClean="0">
              <a:solidFill>
                <a:schemeClr val="tx1"/>
              </a:solidFill>
            </a:rPr>
            <a:t>.</a:t>
          </a:r>
          <a:endParaRPr lang="ru-RU" sz="1600" i="1" kern="1200" dirty="0">
            <a:solidFill>
              <a:schemeClr val="tx1"/>
            </a:solidFill>
          </a:endParaRPr>
        </a:p>
        <a:p>
          <a:pPr lvl="0" algn="l" defTabSz="711200">
            <a:lnSpc>
              <a:spcPct val="90000"/>
            </a:lnSpc>
            <a:spcBef>
              <a:spcPct val="0"/>
            </a:spcBef>
            <a:spcAft>
              <a:spcPct val="35000"/>
            </a:spcAft>
          </a:pPr>
          <a:endParaRPr lang="ru-RU" sz="1600" i="1" kern="1200" dirty="0"/>
        </a:p>
      </dsp:txBody>
      <dsp:txXfrm>
        <a:off x="1606519" y="0"/>
        <a:ext cx="6489062" cy="11521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6833F-84FF-482F-A792-9524B8AD7498}">
      <dsp:nvSpPr>
        <dsp:cNvPr id="0" name=""/>
        <dsp:cNvSpPr/>
      </dsp:nvSpPr>
      <dsp:spPr>
        <a:xfrm rot="5400000">
          <a:off x="1408712" y="-423556"/>
          <a:ext cx="610155" cy="1612979"/>
        </a:xfrm>
        <a:prstGeom prst="round2SameRect">
          <a:avLst/>
        </a:prstGeom>
        <a:solidFill>
          <a:schemeClr val="accent2">
            <a:lumMod val="75000"/>
            <a:alpha val="9000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r>
            <a:rPr lang="ru-RU" sz="800" b="1" kern="1200" dirty="0" smtClean="0"/>
            <a:t>Штрафы, санкции, возмещение ущерба</a:t>
          </a:r>
          <a:endParaRPr lang="ru-RU" sz="800" b="1" kern="1200" dirty="0"/>
        </a:p>
      </dsp:txBody>
      <dsp:txXfrm rot="-5400000">
        <a:off x="907301" y="107640"/>
        <a:ext cx="1583194" cy="550585"/>
      </dsp:txXfrm>
    </dsp:sp>
    <dsp:sp modelId="{810C5986-F0D7-411C-B578-FF73FEE54A01}">
      <dsp:nvSpPr>
        <dsp:cNvPr id="0" name=""/>
        <dsp:cNvSpPr/>
      </dsp:nvSpPr>
      <dsp:spPr>
        <a:xfrm>
          <a:off x="0" y="1585"/>
          <a:ext cx="907300" cy="762694"/>
        </a:xfrm>
        <a:prstGeom prst="roundRect">
          <a:avLst/>
        </a:prstGeom>
        <a:solidFill>
          <a:srgbClr val="00B0F0"/>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r>
            <a:rPr lang="en-US" sz="900" kern="1200" dirty="0" smtClean="0"/>
            <a:t>500</a:t>
          </a:r>
          <a:r>
            <a:rPr lang="ru-RU" sz="900" kern="1200" dirty="0" smtClean="0"/>
            <a:t>,0 тыс.руб.</a:t>
          </a:r>
          <a:endParaRPr lang="ru-RU" sz="900" kern="1200" dirty="0"/>
        </a:p>
      </dsp:txBody>
      <dsp:txXfrm>
        <a:off x="37232" y="38817"/>
        <a:ext cx="832836" cy="688230"/>
      </dsp:txXfrm>
    </dsp:sp>
    <dsp:sp modelId="{3820C45A-C811-45C0-AF2A-512B3956043D}">
      <dsp:nvSpPr>
        <dsp:cNvPr id="0" name=""/>
        <dsp:cNvSpPr/>
      </dsp:nvSpPr>
      <dsp:spPr>
        <a:xfrm rot="5400000">
          <a:off x="1408712" y="377271"/>
          <a:ext cx="610155" cy="1612979"/>
        </a:xfrm>
        <a:prstGeom prst="round2SameRect">
          <a:avLst/>
        </a:prstGeom>
        <a:solidFill>
          <a:schemeClr val="accent3">
            <a:lumMod val="75000"/>
            <a:alpha val="9000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r>
            <a:rPr lang="ru-RU" sz="800" b="1" kern="1200" dirty="0" smtClean="0"/>
            <a:t>Платежи при пользовании природными ресурсами</a:t>
          </a:r>
          <a:endParaRPr lang="ru-RU" sz="800" b="1" kern="1200" dirty="0"/>
        </a:p>
      </dsp:txBody>
      <dsp:txXfrm rot="-5400000">
        <a:off x="907301" y="908468"/>
        <a:ext cx="1583194" cy="550585"/>
      </dsp:txXfrm>
    </dsp:sp>
    <dsp:sp modelId="{84375E17-EF41-4783-824C-604B7C59F540}">
      <dsp:nvSpPr>
        <dsp:cNvPr id="0" name=""/>
        <dsp:cNvSpPr/>
      </dsp:nvSpPr>
      <dsp:spPr>
        <a:xfrm>
          <a:off x="0" y="802414"/>
          <a:ext cx="907300" cy="762694"/>
        </a:xfrm>
        <a:prstGeom prst="roundRect">
          <a:avLst/>
        </a:prstGeom>
        <a:solidFill>
          <a:schemeClr val="accent3">
            <a:lumMod val="75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r>
            <a:rPr lang="en-US" sz="900" kern="1200" dirty="0" smtClean="0"/>
            <a:t>4</a:t>
          </a:r>
          <a:r>
            <a:rPr lang="ru-RU" sz="900" kern="1200" dirty="0" smtClean="0"/>
            <a:t>,0 тыс.руб.</a:t>
          </a:r>
          <a:endParaRPr lang="ru-RU" sz="900" kern="1200" dirty="0"/>
        </a:p>
      </dsp:txBody>
      <dsp:txXfrm>
        <a:off x="37232" y="839646"/>
        <a:ext cx="832836" cy="688230"/>
      </dsp:txXfrm>
    </dsp:sp>
    <dsp:sp modelId="{6A5211F7-8328-4E05-9B16-2E82C1A81540}">
      <dsp:nvSpPr>
        <dsp:cNvPr id="0" name=""/>
        <dsp:cNvSpPr/>
      </dsp:nvSpPr>
      <dsp:spPr>
        <a:xfrm rot="5400000">
          <a:off x="1408712" y="1178100"/>
          <a:ext cx="610155" cy="1612979"/>
        </a:xfrm>
        <a:prstGeom prst="round2SameRect">
          <a:avLst/>
        </a:prstGeom>
        <a:solidFill>
          <a:schemeClr val="accent4">
            <a:lumMod val="60000"/>
            <a:lumOff val="40000"/>
            <a:alpha val="9000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r>
            <a:rPr lang="ru-RU" sz="800" b="1" kern="1200" dirty="0" smtClean="0"/>
            <a:t>Доходы от использования имущества</a:t>
          </a:r>
          <a:endParaRPr lang="ru-RU" sz="800" b="1" kern="1200" dirty="0"/>
        </a:p>
      </dsp:txBody>
      <dsp:txXfrm rot="-5400000">
        <a:off x="907301" y="1709297"/>
        <a:ext cx="1583194" cy="550585"/>
      </dsp:txXfrm>
    </dsp:sp>
    <dsp:sp modelId="{51106CBF-D57A-4EC9-875F-253E9F7200EF}">
      <dsp:nvSpPr>
        <dsp:cNvPr id="0" name=""/>
        <dsp:cNvSpPr/>
      </dsp:nvSpPr>
      <dsp:spPr>
        <a:xfrm>
          <a:off x="0" y="1603243"/>
          <a:ext cx="907300" cy="762694"/>
        </a:xfrm>
        <a:prstGeom prst="roundRect">
          <a:avLst/>
        </a:prstGeom>
        <a:solidFill>
          <a:schemeClr val="accent4">
            <a:lumMod val="75000"/>
            <a:alpha val="9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r>
            <a:rPr lang="en-US" sz="900" kern="1200" dirty="0" smtClean="0"/>
            <a:t>13223</a:t>
          </a:r>
          <a:r>
            <a:rPr lang="ru-RU" sz="900" kern="1200" dirty="0" smtClean="0"/>
            <a:t>,0тыс. руб.</a:t>
          </a:r>
          <a:endParaRPr lang="ru-RU" sz="900" kern="1200" dirty="0"/>
        </a:p>
      </dsp:txBody>
      <dsp:txXfrm>
        <a:off x="37232" y="1640475"/>
        <a:ext cx="832836" cy="688230"/>
      </dsp:txXfrm>
    </dsp:sp>
    <dsp:sp modelId="{EFABEDF1-C989-4CAE-8B9D-430B96F74A81}">
      <dsp:nvSpPr>
        <dsp:cNvPr id="0" name=""/>
        <dsp:cNvSpPr/>
      </dsp:nvSpPr>
      <dsp:spPr>
        <a:xfrm rot="5400000">
          <a:off x="1408712" y="1978929"/>
          <a:ext cx="610155" cy="1612979"/>
        </a:xfrm>
        <a:prstGeom prst="round2SameRect">
          <a:avLst/>
        </a:prstGeom>
        <a:solidFill>
          <a:schemeClr val="accent5">
            <a:lumMod val="60000"/>
            <a:lumOff val="40000"/>
            <a:alpha val="9000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r>
            <a:rPr lang="ru-RU" sz="800" b="1" kern="1200" dirty="0" smtClean="0"/>
            <a:t>Доходы от продажи материальных и нематериальных активов</a:t>
          </a:r>
          <a:endParaRPr lang="ru-RU" sz="800" b="1" kern="1200" dirty="0"/>
        </a:p>
      </dsp:txBody>
      <dsp:txXfrm rot="-5400000">
        <a:off x="907301" y="2510126"/>
        <a:ext cx="1583194" cy="550585"/>
      </dsp:txXfrm>
    </dsp:sp>
    <dsp:sp modelId="{D2D7C1FD-53E0-4D51-A704-1E36799697ED}">
      <dsp:nvSpPr>
        <dsp:cNvPr id="0" name=""/>
        <dsp:cNvSpPr/>
      </dsp:nvSpPr>
      <dsp:spPr>
        <a:xfrm>
          <a:off x="0" y="2404072"/>
          <a:ext cx="907300" cy="762694"/>
        </a:xfrm>
        <a:prstGeom prst="roundRect">
          <a:avLst/>
        </a:prstGeom>
        <a:solidFill>
          <a:schemeClr val="accent5">
            <a:lumMod val="75000"/>
            <a:alpha val="9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n-US" sz="1100" b="1" kern="1200" dirty="0" smtClean="0"/>
            <a:t>43150</a:t>
          </a:r>
          <a:r>
            <a:rPr lang="ru-RU" sz="1100" b="1" kern="1200" dirty="0" smtClean="0"/>
            <a:t>,0 тыс.руб.</a:t>
          </a:r>
          <a:endParaRPr lang="ru-RU" sz="1100" b="1" kern="1200" dirty="0"/>
        </a:p>
      </dsp:txBody>
      <dsp:txXfrm>
        <a:off x="37232" y="2441304"/>
        <a:ext cx="832836" cy="6882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FA2AB-2352-4BDF-A7C9-D814BB143B72}">
      <dsp:nvSpPr>
        <dsp:cNvPr id="0" name=""/>
        <dsp:cNvSpPr/>
      </dsp:nvSpPr>
      <dsp:spPr>
        <a:xfrm rot="5400000">
          <a:off x="1625375" y="-541836"/>
          <a:ext cx="568553" cy="1797319"/>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ru-RU" sz="800" b="1" kern="1200" dirty="0" smtClean="0"/>
            <a:t>Штрафы, санкции, возмещение ущерба</a:t>
          </a:r>
          <a:endParaRPr lang="ru-RU" sz="800" b="1" kern="1200" dirty="0"/>
        </a:p>
      </dsp:txBody>
      <dsp:txXfrm rot="-5400000">
        <a:off x="1010992" y="100301"/>
        <a:ext cx="1769565" cy="513045"/>
      </dsp:txXfrm>
    </dsp:sp>
    <dsp:sp modelId="{13FF3AEF-CA62-44B1-928E-BFCD83892D15}">
      <dsp:nvSpPr>
        <dsp:cNvPr id="0" name=""/>
        <dsp:cNvSpPr/>
      </dsp:nvSpPr>
      <dsp:spPr>
        <a:xfrm>
          <a:off x="0" y="0"/>
          <a:ext cx="1010992" cy="710692"/>
        </a:xfrm>
        <a:prstGeom prst="roundRect">
          <a:avLst/>
        </a:prstGeom>
        <a:solidFill>
          <a:schemeClr val="accent1">
            <a:hueOff val="0"/>
            <a:satOff val="0"/>
            <a:lumOff val="0"/>
            <a:alphaOff val="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r>
            <a:rPr lang="ru-RU" sz="900" kern="1200" dirty="0" smtClean="0"/>
            <a:t>520,0 тыс.руб.</a:t>
          </a:r>
          <a:endParaRPr lang="ru-RU" sz="900" kern="1200" dirty="0"/>
        </a:p>
      </dsp:txBody>
      <dsp:txXfrm>
        <a:off x="34693" y="34693"/>
        <a:ext cx="941606" cy="641306"/>
      </dsp:txXfrm>
    </dsp:sp>
    <dsp:sp modelId="{BF524DCE-D23A-4A09-B57B-FD15C7E63F9F}">
      <dsp:nvSpPr>
        <dsp:cNvPr id="0" name=""/>
        <dsp:cNvSpPr/>
      </dsp:nvSpPr>
      <dsp:spPr>
        <a:xfrm rot="5400000">
          <a:off x="1625375" y="204390"/>
          <a:ext cx="568553" cy="1797319"/>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ru-RU" sz="800" b="1" kern="1200" dirty="0" smtClean="0"/>
            <a:t>Платежи при пользовании природными ресурсами</a:t>
          </a:r>
          <a:endParaRPr lang="ru-RU" sz="800" b="1" kern="1200" dirty="0"/>
        </a:p>
      </dsp:txBody>
      <dsp:txXfrm rot="-5400000">
        <a:off x="1010992" y="846527"/>
        <a:ext cx="1769565" cy="513045"/>
      </dsp:txXfrm>
    </dsp:sp>
    <dsp:sp modelId="{38260E49-46E8-485F-81AE-44B0BD104DA8}">
      <dsp:nvSpPr>
        <dsp:cNvPr id="0" name=""/>
        <dsp:cNvSpPr/>
      </dsp:nvSpPr>
      <dsp:spPr>
        <a:xfrm>
          <a:off x="0" y="747704"/>
          <a:ext cx="1010992" cy="710692"/>
        </a:xfrm>
        <a:prstGeom prst="roundRect">
          <a:avLst/>
        </a:prstGeom>
        <a:solidFill>
          <a:schemeClr val="accent1">
            <a:hueOff val="0"/>
            <a:satOff val="0"/>
            <a:lumOff val="0"/>
            <a:alphaOff val="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r>
            <a:rPr lang="ru-RU" sz="900" kern="1200" dirty="0" smtClean="0"/>
            <a:t>4,0 тыс.руб.</a:t>
          </a:r>
          <a:endParaRPr lang="ru-RU" sz="900" kern="1200" dirty="0"/>
        </a:p>
      </dsp:txBody>
      <dsp:txXfrm>
        <a:off x="34693" y="782397"/>
        <a:ext cx="941606" cy="641306"/>
      </dsp:txXfrm>
    </dsp:sp>
    <dsp:sp modelId="{E314EA4C-E53C-43A9-A2D3-321EF22F7A15}">
      <dsp:nvSpPr>
        <dsp:cNvPr id="0" name=""/>
        <dsp:cNvSpPr/>
      </dsp:nvSpPr>
      <dsp:spPr>
        <a:xfrm rot="5400000">
          <a:off x="1625375" y="950617"/>
          <a:ext cx="568553" cy="1797319"/>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ru-RU" sz="800" b="1" kern="1200" dirty="0" smtClean="0"/>
            <a:t>Доходы от использования имущества</a:t>
          </a:r>
          <a:endParaRPr lang="ru-RU" sz="800" b="1" kern="1200" dirty="0"/>
        </a:p>
      </dsp:txBody>
      <dsp:txXfrm rot="-5400000">
        <a:off x="1010992" y="1592754"/>
        <a:ext cx="1769565" cy="513045"/>
      </dsp:txXfrm>
    </dsp:sp>
    <dsp:sp modelId="{02675459-B830-4AA2-B8A0-B300572B8C59}">
      <dsp:nvSpPr>
        <dsp:cNvPr id="0" name=""/>
        <dsp:cNvSpPr/>
      </dsp:nvSpPr>
      <dsp:spPr>
        <a:xfrm>
          <a:off x="0" y="1512167"/>
          <a:ext cx="1010992" cy="710692"/>
        </a:xfrm>
        <a:prstGeom prst="roundRect">
          <a:avLst/>
        </a:prstGeom>
        <a:solidFill>
          <a:schemeClr val="accent1">
            <a:hueOff val="0"/>
            <a:satOff val="0"/>
            <a:lumOff val="0"/>
            <a:alphaOff val="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r>
            <a:rPr lang="ru-RU" sz="900" kern="1200" dirty="0" smtClean="0"/>
            <a:t>13223,0 тыс. руб.</a:t>
          </a:r>
          <a:endParaRPr lang="ru-RU" sz="900" kern="1200" dirty="0"/>
        </a:p>
      </dsp:txBody>
      <dsp:txXfrm>
        <a:off x="34693" y="1546860"/>
        <a:ext cx="941606" cy="641306"/>
      </dsp:txXfrm>
    </dsp:sp>
    <dsp:sp modelId="{E7BFE736-554C-4302-8C7F-1B5D22E8EB39}">
      <dsp:nvSpPr>
        <dsp:cNvPr id="0" name=""/>
        <dsp:cNvSpPr/>
      </dsp:nvSpPr>
      <dsp:spPr>
        <a:xfrm rot="5400000">
          <a:off x="1625375" y="1696844"/>
          <a:ext cx="568553" cy="1797319"/>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ru-RU" sz="800" b="1" kern="1200" dirty="0" smtClean="0"/>
            <a:t>Доходы от продажи материальных и нематериальных активов</a:t>
          </a:r>
          <a:endParaRPr lang="ru-RU" sz="800" b="1" kern="1200" dirty="0"/>
        </a:p>
      </dsp:txBody>
      <dsp:txXfrm rot="-5400000">
        <a:off x="1010992" y="2338981"/>
        <a:ext cx="1769565" cy="513045"/>
      </dsp:txXfrm>
    </dsp:sp>
    <dsp:sp modelId="{21AACE11-98F2-45EE-887B-8535E3E916BF}">
      <dsp:nvSpPr>
        <dsp:cNvPr id="0" name=""/>
        <dsp:cNvSpPr/>
      </dsp:nvSpPr>
      <dsp:spPr>
        <a:xfrm>
          <a:off x="0" y="2240158"/>
          <a:ext cx="1010992" cy="710692"/>
        </a:xfrm>
        <a:prstGeom prst="roundRect">
          <a:avLst/>
        </a:prstGeom>
        <a:solidFill>
          <a:schemeClr val="accent1">
            <a:hueOff val="0"/>
            <a:satOff val="0"/>
            <a:lumOff val="0"/>
            <a:alphaOff val="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r>
            <a:rPr lang="ru-RU" sz="900" kern="1200" dirty="0" smtClean="0"/>
            <a:t>16950,0 тыс. руб.</a:t>
          </a:r>
          <a:endParaRPr lang="ru-RU" sz="900" kern="1200" dirty="0"/>
        </a:p>
      </dsp:txBody>
      <dsp:txXfrm>
        <a:off x="34693" y="2274851"/>
        <a:ext cx="941606" cy="6413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0BB1A-8DB1-43BC-A855-B5AE32278430}">
      <dsp:nvSpPr>
        <dsp:cNvPr id="0" name=""/>
        <dsp:cNvSpPr/>
      </dsp:nvSpPr>
      <dsp:spPr>
        <a:xfrm rot="5400000">
          <a:off x="1604574" y="-515727"/>
          <a:ext cx="610155" cy="1797319"/>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ru-RU" sz="900" kern="1200" dirty="0" smtClean="0"/>
            <a:t>Штрафы, санкции, возмещение ущерба</a:t>
          </a:r>
          <a:endParaRPr lang="ru-RU" sz="900" kern="1200" dirty="0"/>
        </a:p>
      </dsp:txBody>
      <dsp:txXfrm rot="-5400000">
        <a:off x="1010993" y="107639"/>
        <a:ext cx="1767534" cy="550585"/>
      </dsp:txXfrm>
    </dsp:sp>
    <dsp:sp modelId="{EE17BBD2-2725-482D-8C12-21A1E163D4F6}">
      <dsp:nvSpPr>
        <dsp:cNvPr id="0" name=""/>
        <dsp:cNvSpPr/>
      </dsp:nvSpPr>
      <dsp:spPr>
        <a:xfrm>
          <a:off x="0" y="1585"/>
          <a:ext cx="1010992" cy="762694"/>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r>
            <a:rPr lang="ru-RU" sz="900" kern="1200" dirty="0" smtClean="0"/>
            <a:t>520,0 тыс.руб.</a:t>
          </a:r>
          <a:endParaRPr lang="ru-RU" sz="900" kern="1200" dirty="0"/>
        </a:p>
      </dsp:txBody>
      <dsp:txXfrm>
        <a:off x="37232" y="38817"/>
        <a:ext cx="936528" cy="688230"/>
      </dsp:txXfrm>
    </dsp:sp>
    <dsp:sp modelId="{275ECC07-4430-4A11-BC00-33CA08D1D306}">
      <dsp:nvSpPr>
        <dsp:cNvPr id="0" name=""/>
        <dsp:cNvSpPr/>
      </dsp:nvSpPr>
      <dsp:spPr>
        <a:xfrm rot="5400000">
          <a:off x="1604574" y="285101"/>
          <a:ext cx="610155" cy="1797319"/>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ru-RU" sz="900" kern="1200" dirty="0" smtClean="0"/>
            <a:t>Платежи при пользовании природными ресурсами</a:t>
          </a:r>
          <a:endParaRPr lang="ru-RU" sz="900" kern="1200" dirty="0"/>
        </a:p>
      </dsp:txBody>
      <dsp:txXfrm rot="-5400000">
        <a:off x="1010993" y="908468"/>
        <a:ext cx="1767534" cy="550585"/>
      </dsp:txXfrm>
    </dsp:sp>
    <dsp:sp modelId="{0FCAD209-4625-46F6-957C-8B0B05F66DD1}">
      <dsp:nvSpPr>
        <dsp:cNvPr id="0" name=""/>
        <dsp:cNvSpPr/>
      </dsp:nvSpPr>
      <dsp:spPr>
        <a:xfrm>
          <a:off x="0" y="802414"/>
          <a:ext cx="1010992" cy="762694"/>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r>
            <a:rPr lang="ru-RU" sz="900" kern="1200" dirty="0" smtClean="0"/>
            <a:t>4,0 тыс. руб.</a:t>
          </a:r>
          <a:endParaRPr lang="ru-RU" sz="900" kern="1200" dirty="0"/>
        </a:p>
      </dsp:txBody>
      <dsp:txXfrm>
        <a:off x="37232" y="839646"/>
        <a:ext cx="936528" cy="688230"/>
      </dsp:txXfrm>
    </dsp:sp>
    <dsp:sp modelId="{8E4155E5-4627-460D-9393-A1BFBAEDE636}">
      <dsp:nvSpPr>
        <dsp:cNvPr id="0" name=""/>
        <dsp:cNvSpPr/>
      </dsp:nvSpPr>
      <dsp:spPr>
        <a:xfrm rot="5400000">
          <a:off x="1604574" y="1085930"/>
          <a:ext cx="610155" cy="1797319"/>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ru-RU" sz="900" kern="1200" dirty="0" smtClean="0"/>
            <a:t>Доходы от использования имущества</a:t>
          </a:r>
          <a:endParaRPr lang="ru-RU" sz="900" kern="1200" dirty="0"/>
        </a:p>
      </dsp:txBody>
      <dsp:txXfrm rot="-5400000">
        <a:off x="1010993" y="1709297"/>
        <a:ext cx="1767534" cy="550585"/>
      </dsp:txXfrm>
    </dsp:sp>
    <dsp:sp modelId="{B1459243-98CE-47F4-90FB-4B372DC5E79E}">
      <dsp:nvSpPr>
        <dsp:cNvPr id="0" name=""/>
        <dsp:cNvSpPr/>
      </dsp:nvSpPr>
      <dsp:spPr>
        <a:xfrm>
          <a:off x="36431" y="1584175"/>
          <a:ext cx="1010992" cy="762694"/>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r>
            <a:rPr lang="ru-RU" sz="900" kern="1200" dirty="0" smtClean="0"/>
            <a:t>13223,0 тыс. руб.</a:t>
          </a:r>
          <a:endParaRPr lang="ru-RU" sz="900" kern="1200" dirty="0"/>
        </a:p>
      </dsp:txBody>
      <dsp:txXfrm>
        <a:off x="73663" y="1621407"/>
        <a:ext cx="936528" cy="688230"/>
      </dsp:txXfrm>
    </dsp:sp>
    <dsp:sp modelId="{85A682F1-D17C-49F7-A85D-41C24D3B27E3}">
      <dsp:nvSpPr>
        <dsp:cNvPr id="0" name=""/>
        <dsp:cNvSpPr/>
      </dsp:nvSpPr>
      <dsp:spPr>
        <a:xfrm rot="5400000">
          <a:off x="1604574" y="1886759"/>
          <a:ext cx="610155" cy="1797319"/>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ru-RU" sz="900" kern="1200" dirty="0" smtClean="0"/>
            <a:t>Доходы от продажи материальных и нематериальных активов</a:t>
          </a:r>
          <a:endParaRPr lang="ru-RU" sz="900" kern="1200" dirty="0"/>
        </a:p>
      </dsp:txBody>
      <dsp:txXfrm rot="-5400000">
        <a:off x="1010993" y="2510126"/>
        <a:ext cx="1767534" cy="550585"/>
      </dsp:txXfrm>
    </dsp:sp>
    <dsp:sp modelId="{73581412-01D9-4CE6-BD39-58A7BDF91B7D}">
      <dsp:nvSpPr>
        <dsp:cNvPr id="0" name=""/>
        <dsp:cNvSpPr/>
      </dsp:nvSpPr>
      <dsp:spPr>
        <a:xfrm>
          <a:off x="0" y="2404072"/>
          <a:ext cx="1010992" cy="762694"/>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r>
            <a:rPr lang="ru-RU" sz="900" kern="1200" dirty="0" smtClean="0"/>
            <a:t>16950,0  тыс. руб.</a:t>
          </a:r>
          <a:endParaRPr lang="ru-RU" sz="900" kern="1200" dirty="0"/>
        </a:p>
      </dsp:txBody>
      <dsp:txXfrm>
        <a:off x="37232" y="2441304"/>
        <a:ext cx="936528" cy="6882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7B8AB-D47E-48D6-BAF8-198779755066}">
      <dsp:nvSpPr>
        <dsp:cNvPr id="0" name=""/>
        <dsp:cNvSpPr/>
      </dsp:nvSpPr>
      <dsp:spPr>
        <a:xfrm rot="5400000">
          <a:off x="-132473" y="161276"/>
          <a:ext cx="909702" cy="728833"/>
        </a:xfrm>
        <a:prstGeom prst="chevron">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w="9525" cap="flat" cmpd="sng" algn="ctr">
          <a:solidFill>
            <a:schemeClr val="accent2">
              <a:hueOff val="0"/>
              <a:satOff val="0"/>
              <a:lumOff val="0"/>
              <a:alphaOff val="0"/>
            </a:schemeClr>
          </a:solidFill>
          <a:prstDash val="solid"/>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10909,0 тыс. руб</a:t>
          </a:r>
          <a:r>
            <a:rPr lang="ru-RU" sz="1200" b="1" kern="1200" dirty="0" smtClean="0">
              <a:latin typeface="Times New Roman" panose="02020603050405020304" pitchFamily="18" charset="0"/>
              <a:cs typeface="Times New Roman" panose="02020603050405020304" pitchFamily="18" charset="0"/>
            </a:rPr>
            <a:t>.</a:t>
          </a:r>
          <a:endParaRPr lang="ru-RU" sz="1200" b="1" kern="1200" dirty="0">
            <a:latin typeface="Times New Roman" panose="02020603050405020304" pitchFamily="18" charset="0"/>
            <a:cs typeface="Times New Roman" panose="02020603050405020304" pitchFamily="18" charset="0"/>
          </a:endParaRPr>
        </a:p>
      </dsp:txBody>
      <dsp:txXfrm rot="-5400000">
        <a:off x="-42038" y="435259"/>
        <a:ext cx="728833" cy="180869"/>
      </dsp:txXfrm>
    </dsp:sp>
    <dsp:sp modelId="{42ACD664-9300-4249-B2F8-9749D7BED71E}">
      <dsp:nvSpPr>
        <dsp:cNvPr id="0" name=""/>
        <dsp:cNvSpPr/>
      </dsp:nvSpPr>
      <dsp:spPr>
        <a:xfrm rot="5400000">
          <a:off x="1214700" y="-572149"/>
          <a:ext cx="591617" cy="173947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Дотации</a:t>
          </a:r>
          <a:endParaRPr lang="ru-RU" sz="1400" b="1" kern="1200" dirty="0">
            <a:latin typeface="Times New Roman" panose="02020603050405020304" pitchFamily="18" charset="0"/>
            <a:cs typeface="Times New Roman" panose="02020603050405020304" pitchFamily="18" charset="0"/>
          </a:endParaRPr>
        </a:p>
      </dsp:txBody>
      <dsp:txXfrm rot="-5400000">
        <a:off x="640773" y="30658"/>
        <a:ext cx="1710592" cy="533857"/>
      </dsp:txXfrm>
    </dsp:sp>
    <dsp:sp modelId="{749A1EC2-6787-4386-9A04-2D7C9A1F7635}">
      <dsp:nvSpPr>
        <dsp:cNvPr id="0" name=""/>
        <dsp:cNvSpPr/>
      </dsp:nvSpPr>
      <dsp:spPr>
        <a:xfrm rot="5400000">
          <a:off x="-94415" y="792961"/>
          <a:ext cx="909702" cy="804949"/>
        </a:xfrm>
        <a:prstGeom prst="chevron">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w="9525" cap="flat" cmpd="sng" algn="ctr">
          <a:solidFill>
            <a:schemeClr val="accent3">
              <a:hueOff val="0"/>
              <a:satOff val="0"/>
              <a:lumOff val="0"/>
              <a:alphaOff val="0"/>
            </a:schemeClr>
          </a:solidFill>
          <a:prstDash val="solid"/>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54566,0 тыс. руб. </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rot="-5400000">
        <a:off x="-42038" y="1143060"/>
        <a:ext cx="804949" cy="104753"/>
      </dsp:txXfrm>
    </dsp:sp>
    <dsp:sp modelId="{4DE0E3DC-04F3-46E1-BC83-DA96C976BC5F}">
      <dsp:nvSpPr>
        <dsp:cNvPr id="0" name=""/>
        <dsp:cNvSpPr/>
      </dsp:nvSpPr>
      <dsp:spPr>
        <a:xfrm rot="5400000">
          <a:off x="1252913" y="166502"/>
          <a:ext cx="591306" cy="173947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Субсидии</a:t>
          </a:r>
          <a:endParaRPr lang="ru-RU" sz="1400" b="1" kern="1200" dirty="0">
            <a:latin typeface="Times New Roman" panose="02020603050405020304" pitchFamily="18" charset="0"/>
            <a:cs typeface="Times New Roman" panose="02020603050405020304" pitchFamily="18" charset="0"/>
          </a:endParaRPr>
        </a:p>
      </dsp:txBody>
      <dsp:txXfrm rot="-5400000">
        <a:off x="678831" y="769450"/>
        <a:ext cx="1710607" cy="533576"/>
      </dsp:txXfrm>
    </dsp:sp>
    <dsp:sp modelId="{6EDD4371-559F-4D73-AD23-8D7E665F927F}">
      <dsp:nvSpPr>
        <dsp:cNvPr id="0" name=""/>
        <dsp:cNvSpPr/>
      </dsp:nvSpPr>
      <dsp:spPr>
        <a:xfrm rot="5400000">
          <a:off x="-178494" y="1615848"/>
          <a:ext cx="909702" cy="636791"/>
        </a:xfrm>
        <a:prstGeom prst="chevron">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w="9525" cap="flat" cmpd="sng" algn="ctr">
          <a:solidFill>
            <a:schemeClr val="accent4">
              <a:hueOff val="0"/>
              <a:satOff val="0"/>
              <a:lumOff val="0"/>
              <a:alphaOff val="0"/>
            </a:schemeClr>
          </a:solidFill>
          <a:prstDash val="solid"/>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78234,4 тыс. руб</a:t>
          </a:r>
          <a:r>
            <a:rPr lang="ru-RU" sz="1400" b="1" kern="1200" dirty="0" smtClean="0">
              <a:solidFill>
                <a:schemeClr val="bg2">
                  <a:lumMod val="50000"/>
                </a:schemeClr>
              </a:solidFill>
              <a:latin typeface="Times New Roman" panose="02020603050405020304" pitchFamily="18" charset="0"/>
              <a:cs typeface="Times New Roman" panose="02020603050405020304" pitchFamily="18" charset="0"/>
            </a:rPr>
            <a:t>.</a:t>
          </a:r>
          <a:endParaRPr lang="ru-RU" sz="1400" b="1" kern="1200" dirty="0">
            <a:solidFill>
              <a:schemeClr val="bg2">
                <a:lumMod val="50000"/>
              </a:schemeClr>
            </a:solidFill>
            <a:latin typeface="Times New Roman" panose="02020603050405020304" pitchFamily="18" charset="0"/>
            <a:cs typeface="Times New Roman" panose="02020603050405020304" pitchFamily="18" charset="0"/>
          </a:endParaRPr>
        </a:p>
      </dsp:txBody>
      <dsp:txXfrm rot="-5400000">
        <a:off x="-42038" y="1797789"/>
        <a:ext cx="636791" cy="272911"/>
      </dsp:txXfrm>
    </dsp:sp>
    <dsp:sp modelId="{3050A114-95B4-4C72-ABB8-FF3B0256D226}">
      <dsp:nvSpPr>
        <dsp:cNvPr id="0" name=""/>
        <dsp:cNvSpPr/>
      </dsp:nvSpPr>
      <dsp:spPr>
        <a:xfrm rot="5400000">
          <a:off x="1168835" y="905310"/>
          <a:ext cx="591306" cy="1739472"/>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latin typeface="Times New Roman" panose="02020603050405020304" pitchFamily="18" charset="0"/>
              <a:cs typeface="Times New Roman" panose="02020603050405020304" pitchFamily="18" charset="0"/>
            </a:rPr>
            <a:t>Субвенции</a:t>
          </a:r>
          <a:endParaRPr lang="ru-RU" sz="1600" b="1" kern="1200" dirty="0">
            <a:latin typeface="Times New Roman" panose="02020603050405020304" pitchFamily="18" charset="0"/>
            <a:cs typeface="Times New Roman" panose="02020603050405020304" pitchFamily="18" charset="0"/>
          </a:endParaRPr>
        </a:p>
      </dsp:txBody>
      <dsp:txXfrm rot="-5400000">
        <a:off x="594753" y="1508258"/>
        <a:ext cx="1710607" cy="533576"/>
      </dsp:txXfrm>
    </dsp:sp>
    <dsp:sp modelId="{D3CF4780-BE37-4F30-9485-A5CEA4F1527A}">
      <dsp:nvSpPr>
        <dsp:cNvPr id="0" name=""/>
        <dsp:cNvSpPr/>
      </dsp:nvSpPr>
      <dsp:spPr>
        <a:xfrm rot="5400000">
          <a:off x="-132473" y="2308635"/>
          <a:ext cx="909702" cy="728833"/>
        </a:xfrm>
        <a:prstGeom prst="chevron">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w="9525" cap="flat" cmpd="sng" algn="ctr">
          <a:solidFill>
            <a:schemeClr val="accent5">
              <a:hueOff val="0"/>
              <a:satOff val="0"/>
              <a:lumOff val="0"/>
              <a:alphaOff val="0"/>
            </a:schemeClr>
          </a:solidFill>
          <a:prstDash val="solid"/>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6125,1 тыс. руб.</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rot="-5400000">
        <a:off x="-42038" y="2582618"/>
        <a:ext cx="728833" cy="180869"/>
      </dsp:txXfrm>
    </dsp:sp>
    <dsp:sp modelId="{218CE23A-B8E0-47E9-9EF0-3287A1E845CA}">
      <dsp:nvSpPr>
        <dsp:cNvPr id="0" name=""/>
        <dsp:cNvSpPr/>
      </dsp:nvSpPr>
      <dsp:spPr>
        <a:xfrm rot="5400000">
          <a:off x="1214856" y="1675522"/>
          <a:ext cx="591306" cy="1739472"/>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МБТ</a:t>
          </a:r>
          <a:endParaRPr lang="ru-RU" sz="1400" b="1" kern="1200" dirty="0">
            <a:latin typeface="Times New Roman" panose="02020603050405020304" pitchFamily="18" charset="0"/>
            <a:cs typeface="Times New Roman" panose="02020603050405020304" pitchFamily="18" charset="0"/>
          </a:endParaRPr>
        </a:p>
      </dsp:txBody>
      <dsp:txXfrm rot="-5400000">
        <a:off x="640774" y="2278470"/>
        <a:ext cx="1710607" cy="5335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7B8AB-D47E-48D6-BAF8-198779755066}">
      <dsp:nvSpPr>
        <dsp:cNvPr id="0" name=""/>
        <dsp:cNvSpPr/>
      </dsp:nvSpPr>
      <dsp:spPr>
        <a:xfrm rot="5400000">
          <a:off x="-119095" y="81303"/>
          <a:ext cx="817834" cy="655230"/>
        </a:xfrm>
        <a:prstGeom prst="chevron">
          <a:avLst/>
        </a:prstGeom>
        <a:solidFill>
          <a:schemeClr val="accent5">
            <a:hueOff val="0"/>
            <a:satOff val="0"/>
            <a:lumOff val="0"/>
            <a:alphaOff val="0"/>
          </a:schemeClr>
        </a:solidFill>
        <a:ln w="425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b="1" kern="1200" dirty="0" smtClean="0">
              <a:solidFill>
                <a:schemeClr val="tx1"/>
              </a:solidFill>
              <a:latin typeface="Times New Roman" panose="02020603050405020304" pitchFamily="18" charset="0"/>
              <a:cs typeface="Times New Roman" panose="02020603050405020304" pitchFamily="18" charset="0"/>
            </a:rPr>
            <a:t>5211,0 тыс. руб</a:t>
          </a:r>
          <a:r>
            <a:rPr lang="ru-RU" sz="900" b="1" kern="1200" dirty="0" smtClean="0">
              <a:latin typeface="Times New Roman" panose="02020603050405020304" pitchFamily="18" charset="0"/>
              <a:cs typeface="Times New Roman" panose="02020603050405020304" pitchFamily="18" charset="0"/>
            </a:rPr>
            <a:t>.</a:t>
          </a:r>
          <a:endParaRPr lang="ru-RU" sz="900" b="1" kern="1200" dirty="0">
            <a:latin typeface="Times New Roman" panose="02020603050405020304" pitchFamily="18" charset="0"/>
            <a:cs typeface="Times New Roman" panose="02020603050405020304" pitchFamily="18" charset="0"/>
          </a:endParaRPr>
        </a:p>
      </dsp:txBody>
      <dsp:txXfrm rot="-5400000">
        <a:off x="-37793" y="327616"/>
        <a:ext cx="655230" cy="162604"/>
      </dsp:txXfrm>
    </dsp:sp>
    <dsp:sp modelId="{42ACD664-9300-4249-B2F8-9749D7BED71E}">
      <dsp:nvSpPr>
        <dsp:cNvPr id="0" name=""/>
        <dsp:cNvSpPr/>
      </dsp:nvSpPr>
      <dsp:spPr>
        <a:xfrm rot="5400000">
          <a:off x="1320029" y="-741478"/>
          <a:ext cx="531871" cy="2019803"/>
        </a:xfrm>
        <a:prstGeom prst="round2SameRect">
          <a:avLst/>
        </a:prstGeom>
        <a:solidFill>
          <a:schemeClr val="lt1">
            <a:alpha val="90000"/>
            <a:hueOff val="0"/>
            <a:satOff val="0"/>
            <a:lumOff val="0"/>
            <a:alphaOff val="0"/>
          </a:schemeClr>
        </a:solidFill>
        <a:ln w="425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Дотации</a:t>
          </a:r>
          <a:endParaRPr lang="ru-RU" sz="1400" b="1" kern="1200" dirty="0">
            <a:latin typeface="Times New Roman" panose="02020603050405020304" pitchFamily="18" charset="0"/>
            <a:cs typeface="Times New Roman" panose="02020603050405020304" pitchFamily="18" charset="0"/>
          </a:endParaRPr>
        </a:p>
      </dsp:txBody>
      <dsp:txXfrm rot="-5400000">
        <a:off x="576063" y="28452"/>
        <a:ext cx="1993839" cy="479943"/>
      </dsp:txXfrm>
    </dsp:sp>
    <dsp:sp modelId="{749A1EC2-6787-4386-9A04-2D7C9A1F7635}">
      <dsp:nvSpPr>
        <dsp:cNvPr id="0" name=""/>
        <dsp:cNvSpPr/>
      </dsp:nvSpPr>
      <dsp:spPr>
        <a:xfrm rot="5400000">
          <a:off x="-84881" y="711408"/>
          <a:ext cx="817834" cy="723660"/>
        </a:xfrm>
        <a:prstGeom prst="chevron">
          <a:avLst/>
        </a:prstGeom>
        <a:solidFill>
          <a:schemeClr val="accent5">
            <a:hueOff val="-4673099"/>
            <a:satOff val="6871"/>
            <a:lumOff val="5882"/>
            <a:alphaOff val="0"/>
          </a:schemeClr>
        </a:solidFill>
        <a:ln w="42500" cap="flat" cmpd="sng" algn="ctr">
          <a:solidFill>
            <a:schemeClr val="accent5">
              <a:hueOff val="-4673099"/>
              <a:satOff val="6871"/>
              <a:lumOff val="58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b="1" kern="1200" dirty="0" smtClean="0">
              <a:solidFill>
                <a:schemeClr val="tx1"/>
              </a:solidFill>
              <a:latin typeface="Times New Roman" panose="02020603050405020304" pitchFamily="18" charset="0"/>
              <a:cs typeface="Times New Roman" panose="02020603050405020304" pitchFamily="18" charset="0"/>
            </a:rPr>
            <a:t>68734,9 тыс. руб. </a:t>
          </a:r>
          <a:endParaRPr lang="ru-RU" sz="900" b="1" kern="1200" dirty="0">
            <a:solidFill>
              <a:schemeClr val="tx1"/>
            </a:solidFill>
            <a:latin typeface="Times New Roman" panose="02020603050405020304" pitchFamily="18" charset="0"/>
            <a:cs typeface="Times New Roman" panose="02020603050405020304" pitchFamily="18" charset="0"/>
          </a:endParaRPr>
        </a:p>
      </dsp:txBody>
      <dsp:txXfrm rot="-5400000">
        <a:off x="-37794" y="1026151"/>
        <a:ext cx="723660" cy="94174"/>
      </dsp:txXfrm>
    </dsp:sp>
    <dsp:sp modelId="{4DE0E3DC-04F3-46E1-BC83-DA96C976BC5F}">
      <dsp:nvSpPr>
        <dsp:cNvPr id="0" name=""/>
        <dsp:cNvSpPr/>
      </dsp:nvSpPr>
      <dsp:spPr>
        <a:xfrm rot="5400000">
          <a:off x="1354383" y="-79784"/>
          <a:ext cx="531592" cy="2019803"/>
        </a:xfrm>
        <a:prstGeom prst="round2SameRect">
          <a:avLst/>
        </a:prstGeom>
        <a:solidFill>
          <a:schemeClr val="lt1">
            <a:alpha val="90000"/>
            <a:hueOff val="0"/>
            <a:satOff val="0"/>
            <a:lumOff val="0"/>
            <a:alphaOff val="0"/>
          </a:schemeClr>
        </a:solidFill>
        <a:ln w="42500" cap="flat" cmpd="sng" algn="ctr">
          <a:solidFill>
            <a:schemeClr val="accent5">
              <a:hueOff val="-4673099"/>
              <a:satOff val="6871"/>
              <a:lumOff val="5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Субвенции</a:t>
          </a:r>
          <a:endParaRPr lang="ru-RU" sz="1400" b="1" kern="1200" dirty="0">
            <a:latin typeface="Times New Roman" panose="02020603050405020304" pitchFamily="18" charset="0"/>
            <a:cs typeface="Times New Roman" panose="02020603050405020304" pitchFamily="18" charset="0"/>
          </a:endParaRPr>
        </a:p>
      </dsp:txBody>
      <dsp:txXfrm rot="-5400000">
        <a:off x="610278" y="690271"/>
        <a:ext cx="1993853" cy="479692"/>
      </dsp:txXfrm>
    </dsp:sp>
    <dsp:sp modelId="{B2FDE115-9331-4E91-82E7-EBF13EBE2435}">
      <dsp:nvSpPr>
        <dsp:cNvPr id="0" name=""/>
        <dsp:cNvSpPr/>
      </dsp:nvSpPr>
      <dsp:spPr>
        <a:xfrm rot="5400000">
          <a:off x="-160469" y="1448831"/>
          <a:ext cx="817834" cy="572484"/>
        </a:xfrm>
        <a:prstGeom prst="chevron">
          <a:avLst/>
        </a:prstGeom>
        <a:solidFill>
          <a:schemeClr val="accent5">
            <a:hueOff val="-9346198"/>
            <a:satOff val="13742"/>
            <a:lumOff val="11765"/>
            <a:alphaOff val="0"/>
          </a:schemeClr>
        </a:solidFill>
        <a:ln w="42500" cap="flat" cmpd="sng" algn="ctr">
          <a:solidFill>
            <a:schemeClr val="accent5">
              <a:hueOff val="-9346198"/>
              <a:satOff val="13742"/>
              <a:lumOff val="1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28660,3 тыс. рублей</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rot="-5400000">
        <a:off x="-37794" y="1612398"/>
        <a:ext cx="572484" cy="245350"/>
      </dsp:txXfrm>
    </dsp:sp>
    <dsp:sp modelId="{D2D560BC-F7A5-414A-842B-83C986D63F2E}">
      <dsp:nvSpPr>
        <dsp:cNvPr id="0" name=""/>
        <dsp:cNvSpPr/>
      </dsp:nvSpPr>
      <dsp:spPr>
        <a:xfrm rot="5400000">
          <a:off x="1278795" y="582050"/>
          <a:ext cx="531592" cy="2019803"/>
        </a:xfrm>
        <a:prstGeom prst="round2SameRect">
          <a:avLst/>
        </a:prstGeom>
        <a:solidFill>
          <a:schemeClr val="accent2"/>
        </a:solidFill>
        <a:ln w="425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latin typeface="Times New Roman" panose="02020603050405020304" pitchFamily="18" charset="0"/>
              <a:cs typeface="Times New Roman" panose="02020603050405020304" pitchFamily="18" charset="0"/>
            </a:rPr>
            <a:t>Субсидии</a:t>
          </a:r>
          <a:endParaRPr lang="ru-RU" sz="1400" kern="1200" dirty="0">
            <a:latin typeface="Times New Roman" panose="02020603050405020304" pitchFamily="18" charset="0"/>
            <a:cs typeface="Times New Roman" panose="02020603050405020304" pitchFamily="18" charset="0"/>
          </a:endParaRPr>
        </a:p>
      </dsp:txBody>
      <dsp:txXfrm rot="-5400000">
        <a:off x="534690" y="1352105"/>
        <a:ext cx="1993853" cy="479692"/>
      </dsp:txXfrm>
    </dsp:sp>
    <dsp:sp modelId="{D3CF4780-BE37-4F30-9485-A5CEA4F1527A}">
      <dsp:nvSpPr>
        <dsp:cNvPr id="0" name=""/>
        <dsp:cNvSpPr/>
      </dsp:nvSpPr>
      <dsp:spPr>
        <a:xfrm rot="5400000">
          <a:off x="-119095" y="2069291"/>
          <a:ext cx="817834" cy="655230"/>
        </a:xfrm>
        <a:prstGeom prst="chevron">
          <a:avLst/>
        </a:prstGeom>
        <a:solidFill>
          <a:schemeClr val="accent5">
            <a:hueOff val="-14019296"/>
            <a:satOff val="20613"/>
            <a:lumOff val="17647"/>
            <a:alphaOff val="0"/>
          </a:schemeClr>
        </a:solidFill>
        <a:ln w="42500" cap="flat" cmpd="sng" algn="ctr">
          <a:solidFill>
            <a:schemeClr val="accent5">
              <a:hueOff val="-14019296"/>
              <a:satOff val="20613"/>
              <a:lumOff val="17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b="1" kern="1200" dirty="0" smtClean="0">
              <a:solidFill>
                <a:schemeClr val="tx1"/>
              </a:solidFill>
              <a:latin typeface="Times New Roman" panose="02020603050405020304" pitchFamily="18" charset="0"/>
              <a:cs typeface="Times New Roman" panose="02020603050405020304" pitchFamily="18" charset="0"/>
            </a:rPr>
            <a:t>5110,2 тыс. руб.</a:t>
          </a:r>
          <a:endParaRPr lang="ru-RU" sz="900" b="1" kern="1200" dirty="0">
            <a:solidFill>
              <a:schemeClr val="tx1"/>
            </a:solidFill>
            <a:latin typeface="Times New Roman" panose="02020603050405020304" pitchFamily="18" charset="0"/>
            <a:cs typeface="Times New Roman" panose="02020603050405020304" pitchFamily="18" charset="0"/>
          </a:endParaRPr>
        </a:p>
      </dsp:txBody>
      <dsp:txXfrm rot="-5400000">
        <a:off x="-37793" y="2315604"/>
        <a:ext cx="655230" cy="162604"/>
      </dsp:txXfrm>
    </dsp:sp>
    <dsp:sp modelId="{218CE23A-B8E0-47E9-9EF0-3287A1E845CA}">
      <dsp:nvSpPr>
        <dsp:cNvPr id="0" name=""/>
        <dsp:cNvSpPr/>
      </dsp:nvSpPr>
      <dsp:spPr>
        <a:xfrm rot="5400000">
          <a:off x="1320169" y="1272117"/>
          <a:ext cx="531592" cy="2019803"/>
        </a:xfrm>
        <a:prstGeom prst="round2SameRect">
          <a:avLst/>
        </a:prstGeom>
        <a:solidFill>
          <a:schemeClr val="lt1">
            <a:alpha val="90000"/>
            <a:hueOff val="0"/>
            <a:satOff val="0"/>
            <a:lumOff val="0"/>
            <a:alphaOff val="0"/>
          </a:schemeClr>
        </a:solidFill>
        <a:ln w="42500" cap="flat" cmpd="sng" algn="ctr">
          <a:solidFill>
            <a:schemeClr val="accent5">
              <a:hueOff val="-14019296"/>
              <a:satOff val="20613"/>
              <a:lumOff val="17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МБТ</a:t>
          </a:r>
          <a:endParaRPr lang="ru-RU" sz="1400" b="1" kern="1200" dirty="0">
            <a:latin typeface="Times New Roman" panose="02020603050405020304" pitchFamily="18" charset="0"/>
            <a:cs typeface="Times New Roman" panose="02020603050405020304" pitchFamily="18" charset="0"/>
          </a:endParaRPr>
        </a:p>
      </dsp:txBody>
      <dsp:txXfrm rot="-5400000">
        <a:off x="576064" y="2042172"/>
        <a:ext cx="1993853" cy="47969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0.14876</cdr:x>
      <cdr:y>0.84883</cdr:y>
    </cdr:from>
    <cdr:to>
      <cdr:x>0.3719</cdr:x>
      <cdr:y>1</cdr:y>
    </cdr:to>
    <cdr:sp macro="" textlink="">
      <cdr:nvSpPr>
        <cdr:cNvPr id="2" name="TextBox 1"/>
        <cdr:cNvSpPr txBox="1"/>
      </cdr:nvSpPr>
      <cdr:spPr>
        <a:xfrm xmlns:a="http://schemas.openxmlformats.org/drawingml/2006/main">
          <a:off x="1296144" y="5134272"/>
          <a:ext cx="1944216"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userShapes>
</file>

<file path=ppt/drawings/drawing2.xml><?xml version="1.0" encoding="utf-8"?>
<c:userShapes xmlns:c="http://schemas.openxmlformats.org/drawingml/2006/chart">
  <cdr:relSizeAnchor xmlns:cdr="http://schemas.openxmlformats.org/drawingml/2006/chartDrawing">
    <cdr:from>
      <cdr:x>0.13223</cdr:x>
      <cdr:y>0.42105</cdr:y>
    </cdr:from>
    <cdr:to>
      <cdr:x>0.2314</cdr:x>
      <cdr:y>0.55263</cdr:y>
    </cdr:to>
    <cdr:sp macro="" textlink="">
      <cdr:nvSpPr>
        <cdr:cNvPr id="3" name="TextBox 2"/>
        <cdr:cNvSpPr txBox="1"/>
      </cdr:nvSpPr>
      <cdr:spPr>
        <a:xfrm xmlns:a="http://schemas.openxmlformats.org/drawingml/2006/main">
          <a:off x="1152128" y="2304256"/>
          <a:ext cx="864096" cy="7200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0.1157</cdr:x>
      <cdr:y>0.42105</cdr:y>
    </cdr:from>
    <cdr:to>
      <cdr:x>0.26446</cdr:x>
      <cdr:y>0.48684</cdr:y>
    </cdr:to>
    <cdr:sp macro="" textlink="">
      <cdr:nvSpPr>
        <cdr:cNvPr id="4" name="TextBox 3"/>
        <cdr:cNvSpPr txBox="1"/>
      </cdr:nvSpPr>
      <cdr:spPr>
        <a:xfrm xmlns:a="http://schemas.openxmlformats.org/drawingml/2006/main">
          <a:off x="1008112" y="2304256"/>
          <a:ext cx="1296144"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smtClean="0"/>
        </a:p>
        <a:p xmlns:a="http://schemas.openxmlformats.org/drawingml/2006/main">
          <a:pPr>
            <a:lnSpc>
              <a:spcPts val="1200"/>
            </a:lnSpc>
          </a:pPr>
          <a:endParaRPr lang="ru-RU" sz="1100" dirty="0"/>
        </a:p>
      </cdr:txBody>
    </cdr:sp>
  </cdr:relSizeAnchor>
  <cdr:relSizeAnchor xmlns:cdr="http://schemas.openxmlformats.org/drawingml/2006/chartDrawing">
    <cdr:from>
      <cdr:x>0.23967</cdr:x>
      <cdr:y>0.47368</cdr:y>
    </cdr:from>
    <cdr:to>
      <cdr:x>0.38017</cdr:x>
      <cdr:y>0.55263</cdr:y>
    </cdr:to>
    <cdr:sp macro="" textlink="">
      <cdr:nvSpPr>
        <cdr:cNvPr id="5" name="TextBox 4"/>
        <cdr:cNvSpPr txBox="1"/>
      </cdr:nvSpPr>
      <cdr:spPr>
        <a:xfrm xmlns:a="http://schemas.openxmlformats.org/drawingml/2006/main">
          <a:off x="2088232" y="2592288"/>
          <a:ext cx="1224136"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userShapes>
</file>

<file path=ppt/drawings/drawing3.xml><?xml version="1.0" encoding="utf-8"?>
<c:userShapes xmlns:c="http://schemas.openxmlformats.org/drawingml/2006/chart">
  <cdr:relSizeAnchor xmlns:cdr="http://schemas.openxmlformats.org/drawingml/2006/chartDrawing">
    <cdr:from>
      <cdr:x>0.13223</cdr:x>
      <cdr:y>0.42105</cdr:y>
    </cdr:from>
    <cdr:to>
      <cdr:x>0.2314</cdr:x>
      <cdr:y>0.55263</cdr:y>
    </cdr:to>
    <cdr:sp macro="" textlink="">
      <cdr:nvSpPr>
        <cdr:cNvPr id="3" name="TextBox 2"/>
        <cdr:cNvSpPr txBox="1"/>
      </cdr:nvSpPr>
      <cdr:spPr>
        <a:xfrm xmlns:a="http://schemas.openxmlformats.org/drawingml/2006/main">
          <a:off x="1152128" y="2304256"/>
          <a:ext cx="864096" cy="7200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0.1157</cdr:x>
      <cdr:y>0.42105</cdr:y>
    </cdr:from>
    <cdr:to>
      <cdr:x>0.26446</cdr:x>
      <cdr:y>0.48684</cdr:y>
    </cdr:to>
    <cdr:sp macro="" textlink="">
      <cdr:nvSpPr>
        <cdr:cNvPr id="4" name="TextBox 3"/>
        <cdr:cNvSpPr txBox="1"/>
      </cdr:nvSpPr>
      <cdr:spPr>
        <a:xfrm xmlns:a="http://schemas.openxmlformats.org/drawingml/2006/main">
          <a:off x="1008112" y="2304256"/>
          <a:ext cx="1296144"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smtClean="0"/>
        </a:p>
        <a:p xmlns:a="http://schemas.openxmlformats.org/drawingml/2006/main">
          <a:pPr>
            <a:lnSpc>
              <a:spcPts val="1200"/>
            </a:lnSpc>
          </a:pPr>
          <a:endParaRPr lang="ru-RU" sz="1100" dirty="0"/>
        </a:p>
      </cdr:txBody>
    </cdr:sp>
  </cdr:relSizeAnchor>
  <cdr:relSizeAnchor xmlns:cdr="http://schemas.openxmlformats.org/drawingml/2006/chartDrawing">
    <cdr:from>
      <cdr:x>0.23967</cdr:x>
      <cdr:y>0.47368</cdr:y>
    </cdr:from>
    <cdr:to>
      <cdr:x>0.38017</cdr:x>
      <cdr:y>0.55263</cdr:y>
    </cdr:to>
    <cdr:sp macro="" textlink="">
      <cdr:nvSpPr>
        <cdr:cNvPr id="5" name="TextBox 4"/>
        <cdr:cNvSpPr txBox="1"/>
      </cdr:nvSpPr>
      <cdr:spPr>
        <a:xfrm xmlns:a="http://schemas.openxmlformats.org/drawingml/2006/main">
          <a:off x="2088232" y="2592288"/>
          <a:ext cx="1224136"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userShapes>
</file>

<file path=ppt/drawings/drawing4.xml><?xml version="1.0" encoding="utf-8"?>
<c:userShapes xmlns:c="http://schemas.openxmlformats.org/drawingml/2006/chart">
  <cdr:relSizeAnchor xmlns:cdr="http://schemas.openxmlformats.org/drawingml/2006/chartDrawing">
    <cdr:from>
      <cdr:x>0</cdr:x>
      <cdr:y>0.7948</cdr:y>
    </cdr:from>
    <cdr:to>
      <cdr:x>0.43057</cdr:x>
      <cdr:y>0.94579</cdr:y>
    </cdr:to>
    <cdr:sp macro="" textlink="">
      <cdr:nvSpPr>
        <cdr:cNvPr id="2" name="TextBox 1"/>
        <cdr:cNvSpPr txBox="1"/>
      </cdr:nvSpPr>
      <cdr:spPr>
        <a:xfrm xmlns:a="http://schemas.openxmlformats.org/drawingml/2006/main">
          <a:off x="0" y="1512837"/>
          <a:ext cx="1115525" cy="2873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smtClean="0">
              <a:solidFill>
                <a:schemeClr val="accent4">
                  <a:lumMod val="50000"/>
                </a:schemeClr>
              </a:solidFill>
            </a:rPr>
            <a:t>2024 год </a:t>
          </a:r>
          <a:endParaRPr lang="ru-RU" sz="1400" b="1" dirty="0">
            <a:solidFill>
              <a:schemeClr val="accent4">
                <a:lumMod val="50000"/>
              </a:schemeClr>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0.57592</cdr:x>
      <cdr:y>0.52</cdr:y>
    </cdr:from>
    <cdr:to>
      <cdr:x>1</cdr:x>
      <cdr:y>1</cdr:y>
    </cdr:to>
    <cdr:sp macro="" textlink="">
      <cdr:nvSpPr>
        <cdr:cNvPr id="2" name="TextBox 1"/>
        <cdr:cNvSpPr txBox="1"/>
      </cdr:nvSpPr>
      <cdr:spPr>
        <a:xfrm xmlns:a="http://schemas.openxmlformats.org/drawingml/2006/main">
          <a:off x="1080120" y="936104"/>
          <a:ext cx="792088" cy="8640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0.28</cdr:x>
      <cdr:y>0</cdr:y>
    </cdr:from>
    <cdr:to>
      <cdr:x>1</cdr:x>
      <cdr:y>0.54151</cdr:y>
    </cdr:to>
    <cdr:sp macro="" textlink="">
      <cdr:nvSpPr>
        <cdr:cNvPr id="2" name="TextBox 1"/>
        <cdr:cNvSpPr txBox="1"/>
      </cdr:nvSpPr>
      <cdr:spPr>
        <a:xfrm xmlns:a="http://schemas.openxmlformats.org/drawingml/2006/main">
          <a:off x="504056" y="0"/>
          <a:ext cx="1296144" cy="10098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400" b="1" dirty="0">
            <a:latin typeface="Times New Roman" pitchFamily="18" charset="0"/>
            <a:cs typeface="Times New Roman" pitchFamily="18" charset="0"/>
          </a:endParaRPr>
        </a:p>
      </cdr:txBody>
    </cdr:sp>
  </cdr:relSizeAnchor>
  <cdr:relSizeAnchor xmlns:cdr="http://schemas.openxmlformats.org/drawingml/2006/chartDrawing">
    <cdr:from>
      <cdr:x>0.31818</cdr:x>
      <cdr:y>0.77778</cdr:y>
    </cdr:from>
    <cdr:to>
      <cdr:x>0.9863</cdr:x>
      <cdr:y>1</cdr:y>
    </cdr:to>
    <cdr:sp macro="" textlink="">
      <cdr:nvSpPr>
        <cdr:cNvPr id="3" name="TextBox 2"/>
        <cdr:cNvSpPr txBox="1"/>
      </cdr:nvSpPr>
      <cdr:spPr>
        <a:xfrm xmlns:a="http://schemas.openxmlformats.org/drawingml/2006/main">
          <a:off x="504056" y="1008112"/>
          <a:ext cx="1058416"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i="0" dirty="0" smtClean="0">
              <a:solidFill>
                <a:schemeClr val="tx1"/>
              </a:solidFill>
              <a:latin typeface="Times New Roman" pitchFamily="18" charset="0"/>
              <a:cs typeface="Times New Roman" pitchFamily="18" charset="0"/>
            </a:rPr>
            <a:t>2023</a:t>
          </a:r>
          <a:endParaRPr lang="ru-RU" sz="1400" b="1" i="0" dirty="0">
            <a:solidFill>
              <a:schemeClr val="tx1"/>
            </a:solidFill>
            <a:latin typeface="Times New Roman" pitchFamily="18" charset="0"/>
            <a:cs typeface="Times New Roman"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0.39548</cdr:x>
      <cdr:y>0.39408</cdr:y>
    </cdr:from>
    <cdr:to>
      <cdr:x>0.45706</cdr:x>
      <cdr:y>0.52656</cdr:y>
    </cdr:to>
    <cdr:sp macro="" textlink="">
      <cdr:nvSpPr>
        <cdr:cNvPr id="3" name="Стрелка вправо 2"/>
        <cdr:cNvSpPr/>
      </cdr:nvSpPr>
      <cdr:spPr>
        <a:xfrm xmlns:a="http://schemas.openxmlformats.org/drawingml/2006/main" rot="3327049">
          <a:off x="3142646" y="2611438"/>
          <a:ext cx="836374" cy="514365"/>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0.67705</cdr:x>
      <cdr:y>0.52269</cdr:y>
    </cdr:from>
    <cdr:to>
      <cdr:x>0.73139</cdr:x>
      <cdr:y>0.60378</cdr:y>
    </cdr:to>
    <cdr:sp macro="" textlink="">
      <cdr:nvSpPr>
        <cdr:cNvPr id="5" name="Стрелка вправо 4"/>
        <cdr:cNvSpPr/>
      </cdr:nvSpPr>
      <cdr:spPr>
        <a:xfrm xmlns:a="http://schemas.openxmlformats.org/drawingml/2006/main" rot="21030194">
          <a:off x="5655677" y="3275073"/>
          <a:ext cx="453971" cy="508098"/>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D1D91F4-3358-4D4A-BBE5-0BD7B307FF37}" type="datetimeFigureOut">
              <a:rPr lang="ru-RU"/>
              <a:pPr>
                <a:defRPr/>
              </a:pPr>
              <a:t>01.12.2023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8B2C691-3B6A-4B46-9C48-F9C4CDDA3CB1}" type="slidenum">
              <a:rPr lang="ru-RU"/>
              <a:pPr>
                <a:defRPr/>
              </a:pPr>
              <a:t>‹#›</a:t>
            </a:fld>
            <a:endParaRPr lang="ru-RU"/>
          </a:p>
        </p:txBody>
      </p:sp>
    </p:spTree>
    <p:extLst>
      <p:ext uri="{BB962C8B-B14F-4D97-AF65-F5344CB8AC3E}">
        <p14:creationId xmlns:p14="http://schemas.microsoft.com/office/powerpoint/2010/main" val="12771121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pPr>
              <a:defRPr/>
            </a:pPr>
            <a:fld id="{9E7CD31F-CF8F-4067-8530-CCF493119747}" type="datetimeFigureOut">
              <a:rPr lang="ru-RU" smtClean="0"/>
              <a:pPr>
                <a:defRPr/>
              </a:pPr>
              <a:t>01.12.2023</a:t>
            </a:fld>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11" name="Номер слайда 10"/>
          <p:cNvSpPr>
            <a:spLocks noGrp="1"/>
          </p:cNvSpPr>
          <p:nvPr>
            <p:ph type="sldNum" sz="quarter" idx="12"/>
          </p:nvPr>
        </p:nvSpPr>
        <p:spPr/>
        <p:txBody>
          <a:bodyPr/>
          <a:lstStyle>
            <a:extLst/>
          </a:lstStyle>
          <a:p>
            <a:pPr>
              <a:defRPr/>
            </a:pPr>
            <a:fld id="{55998E51-9F1E-4CC4-8074-40E3EE2A9C4F}"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4A6FD3B7-1982-4142-8018-B976EEFD5FEF}" type="datetimeFigureOut">
              <a:rPr lang="ru-RU" smtClean="0"/>
              <a:pPr>
                <a:defRPr/>
              </a:pPr>
              <a:t>01.12.2023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FA1381FF-D897-4F0D-87DB-E5D867DCFF0B}"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B1C2087E-C774-48D9-8D68-96C412502929}" type="datetimeFigureOut">
              <a:rPr lang="ru-RU" smtClean="0"/>
              <a:pPr>
                <a:defRPr/>
              </a:pPr>
              <a:t>01.12.2023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1B3C7B53-5E9C-4459-A875-2DAA97D31B7C}"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433B08C5-2AE7-4B54-A0A0-B18FACB9AB57}" type="datetimeFigureOut">
              <a:rPr lang="ru-RU" smtClean="0"/>
              <a:pPr>
                <a:defRPr/>
              </a:pPr>
              <a:t>01.12.2023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182D67D6-52AD-4737-88FA-F7CB1BF21FAA}"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fld id="{BFB8F11F-4A42-4745-ACCE-58F53E70F806}" type="datetimeFigureOut">
              <a:rPr lang="ru-RU" smtClean="0"/>
              <a:pPr>
                <a:defRPr/>
              </a:pPr>
              <a:t>01.12.2023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3A407D91-B12B-4DCE-BDA5-AB97A1AD2C86}"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A5C0D700-BD5F-491E-8A35-7F3BE660E948}" type="datetimeFigureOut">
              <a:rPr lang="ru-RU" smtClean="0"/>
              <a:pPr>
                <a:defRPr/>
              </a:pPr>
              <a:t>01.12.2023</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9515A23F-34AD-4873-9D9E-6D4DB85AEB3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fld id="{36AA0709-321D-4175-BC4A-9A397D021994}" type="datetimeFigureOut">
              <a:rPr lang="ru-RU" smtClean="0"/>
              <a:pPr>
                <a:defRPr/>
              </a:pPr>
              <a:t>01.12.2023</a:t>
            </a:fld>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2BBE1EA2-7BEC-4D86-9CB7-8177596D0433}"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fld id="{42ECF777-206C-4E6D-AFF8-5D763CE4AF87}" type="datetimeFigureOut">
              <a:rPr lang="ru-RU" smtClean="0"/>
              <a:pPr>
                <a:defRPr/>
              </a:pPr>
              <a:t>01.12.2023</a:t>
            </a:fld>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42A43F33-4901-4393-B45B-75AA14917F0B}"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D88E00BE-BBF0-4A31-B1AD-E2F0D7DAE9A1}" type="datetimeFigureOut">
              <a:rPr lang="ru-RU" smtClean="0"/>
              <a:pPr>
                <a:defRPr/>
              </a:pPr>
              <a:t>01.12.2023</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75259156-FD07-4EE6-A8B4-6F53E6CEAF66}"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AC3F91C5-9382-4FC2-ABF8-0BA4A2C0210B}" type="datetimeFigureOut">
              <a:rPr lang="ru-RU" smtClean="0"/>
              <a:pPr>
                <a:defRPr/>
              </a:pPr>
              <a:t>01.12.2023</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B80D0CBC-3534-4129-B7A4-28D703D5FB78}" type="slidenum">
              <a:rPr lang="ru-RU" smtClean="0"/>
              <a:pPr>
                <a:defRPr/>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965BFF3D-28FF-479E-AC57-00994C9B862E}" type="datetimeFigureOut">
              <a:rPr lang="ru-RU" smtClean="0"/>
              <a:pPr>
                <a:defRPr/>
              </a:pPr>
              <a:t>01.12.2023</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C056B040-9995-4DB0-8EAE-91BE78E7BCBA}"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chart" Target="../charts/chart6.xml"/><Relationship Id="rId7" Type="http://schemas.openxmlformats.org/officeDocument/2006/relationships/diagramColors" Target="../diagrams/colors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chart" Target="../charts/chart5.xml"/><Relationship Id="rId16" Type="http://schemas.openxmlformats.org/officeDocument/2006/relationships/diagramLayout" Target="../diagrams/layout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diagramData" Target="../diagrams/data1.xml"/><Relationship Id="rId9" Type="http://schemas.openxmlformats.org/officeDocument/2006/relationships/chart" Target="../charts/chart7.xml"/><Relationship Id="rId14"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1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 Id="rId5" Type="http://schemas.openxmlformats.org/officeDocument/2006/relationships/chart" Target="../charts/chart20.xml"/><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8" Type="http://schemas.openxmlformats.org/officeDocument/2006/relationships/chart" Target="../charts/chart22.xml"/><Relationship Id="rId13" Type="http://schemas.microsoft.com/office/2007/relationships/diagramDrawing" Target="../diagrams/drawing6.xml"/><Relationship Id="rId18" Type="http://schemas.openxmlformats.org/officeDocument/2006/relationships/diagramColors" Target="../diagrams/colors7.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Colors" Target="../diagrams/colors6.xml"/><Relationship Id="rId17" Type="http://schemas.openxmlformats.org/officeDocument/2006/relationships/diagramQuickStyle" Target="../diagrams/quickStyle7.xml"/><Relationship Id="rId2" Type="http://schemas.openxmlformats.org/officeDocument/2006/relationships/chart" Target="../charts/chart21.xml"/><Relationship Id="rId16" Type="http://schemas.openxmlformats.org/officeDocument/2006/relationships/diagramLayout" Target="../diagrams/layout7.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QuickStyle" Target="../diagrams/quickStyle6.xml"/><Relationship Id="rId5" Type="http://schemas.openxmlformats.org/officeDocument/2006/relationships/diagramQuickStyle" Target="../diagrams/quickStyle5.xml"/><Relationship Id="rId15" Type="http://schemas.openxmlformats.org/officeDocument/2006/relationships/diagramData" Target="../diagrams/data7.xml"/><Relationship Id="rId10" Type="http://schemas.openxmlformats.org/officeDocument/2006/relationships/diagramLayout" Target="../diagrams/layout6.xml"/><Relationship Id="rId19" Type="http://schemas.microsoft.com/office/2007/relationships/diagramDrawing" Target="../diagrams/drawing7.xml"/><Relationship Id="rId4" Type="http://schemas.openxmlformats.org/officeDocument/2006/relationships/diagramLayout" Target="../diagrams/layout5.xml"/><Relationship Id="rId9" Type="http://schemas.openxmlformats.org/officeDocument/2006/relationships/diagramData" Target="../diagrams/data6.xml"/><Relationship Id="rId14" Type="http://schemas.openxmlformats.org/officeDocument/2006/relationships/chart" Target="../charts/chart23.xml"/></Relationships>
</file>

<file path=ppt/slides/_rels/slide16.xml.rels><?xml version="1.0" encoding="UTF-8" standalone="yes"?>
<Relationships xmlns="http://schemas.openxmlformats.org/package/2006/relationships"><Relationship Id="rId8" Type="http://schemas.openxmlformats.org/officeDocument/2006/relationships/chart" Target="../charts/chart25.xml"/><Relationship Id="rId13" Type="http://schemas.openxmlformats.org/officeDocument/2006/relationships/diagramColors" Target="../diagrams/colors9.xml"/><Relationship Id="rId18" Type="http://schemas.openxmlformats.org/officeDocument/2006/relationships/diagramColors" Target="../diagrams/colors10.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QuickStyle" Target="../diagrams/quickStyle9.xml"/><Relationship Id="rId17" Type="http://schemas.openxmlformats.org/officeDocument/2006/relationships/diagramQuickStyle" Target="../diagrams/quickStyle10.xml"/><Relationship Id="rId2" Type="http://schemas.openxmlformats.org/officeDocument/2006/relationships/chart" Target="../charts/chart24.xml"/><Relationship Id="rId16" Type="http://schemas.openxmlformats.org/officeDocument/2006/relationships/diagramLayout" Target="../diagrams/layout10.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Layout" Target="../diagrams/layout9.xml"/><Relationship Id="rId5" Type="http://schemas.openxmlformats.org/officeDocument/2006/relationships/diagramQuickStyle" Target="../diagrams/quickStyle8.xml"/><Relationship Id="rId15" Type="http://schemas.openxmlformats.org/officeDocument/2006/relationships/diagramData" Target="../diagrams/data10.xml"/><Relationship Id="rId10" Type="http://schemas.openxmlformats.org/officeDocument/2006/relationships/diagramData" Target="../diagrams/data9.xml"/><Relationship Id="rId19" Type="http://schemas.microsoft.com/office/2007/relationships/diagramDrawing" Target="../diagrams/drawing10.xml"/><Relationship Id="rId4" Type="http://schemas.openxmlformats.org/officeDocument/2006/relationships/diagramLayout" Target="../diagrams/layout8.xml"/><Relationship Id="rId9" Type="http://schemas.openxmlformats.org/officeDocument/2006/relationships/chart" Target="../charts/chart26.xml"/><Relationship Id="rId14" Type="http://schemas.microsoft.com/office/2007/relationships/diagramDrawing" Target="../diagrams/drawing9.xml"/></Relationships>
</file>

<file path=ppt/slides/_rels/slide1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30.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chart" Target="../charts/chart33.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chart" Target="../charts/chart36.xml"/><Relationship Id="rId4" Type="http://schemas.openxmlformats.org/officeDocument/2006/relationships/chart" Target="../charts/chart35.xml"/></Relationships>
</file>

<file path=ppt/slides/_rels/slide2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chart" Target="../charts/chart41.xml"/><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20688"/>
            <a:ext cx="7632848" cy="5688632"/>
          </a:xfrm>
          <a:prstGeom prst="ellipse">
            <a:avLst/>
          </a:prstGeom>
          <a:ln>
            <a:noFill/>
          </a:ln>
          <a:effectLst>
            <a:softEdge rad="112500"/>
          </a:effectLst>
        </p:spPr>
      </p:pic>
      <p:sp>
        <p:nvSpPr>
          <p:cNvPr id="8" name="Скругленный прямоугольник 7"/>
          <p:cNvSpPr/>
          <p:nvPr/>
        </p:nvSpPr>
        <p:spPr>
          <a:xfrm>
            <a:off x="251520" y="4077072"/>
            <a:ext cx="8136904" cy="2232248"/>
          </a:xfrm>
          <a:prstGeom prst="roundRect">
            <a:avLst/>
          </a:prstGeom>
          <a:no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prstTxWarp prst="textStop">
              <a:avLst/>
            </a:prstTxWarp>
          </a:bodyPr>
          <a:lstStyle/>
          <a:p>
            <a:pPr algn="ctr" fontAlgn="auto">
              <a:spcBef>
                <a:spcPts val="0"/>
              </a:spcBef>
              <a:spcAft>
                <a:spcPts val="0"/>
              </a:spcAft>
              <a:defRPr/>
            </a:pPr>
            <a:r>
              <a:rPr lang="ru-RU"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БЮДЖЕТ НОВОСИЛЬСКОГО РАЙОНА </a:t>
            </a:r>
            <a:endPar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a:t>
            </a:r>
            <a:r>
              <a:rPr lang="en-US"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023 год </a:t>
            </a:r>
            <a:r>
              <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на плановый период </a:t>
            </a:r>
            <a:r>
              <a:rPr lang="ru-RU"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2024  и 2025 годов</a:t>
            </a:r>
            <a:endPar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Решение </a:t>
            </a:r>
            <a:r>
              <a:rPr lang="ru-RU"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Новосильского районного Совета народных депутатов </a:t>
            </a:r>
            <a:r>
              <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 </a:t>
            </a:r>
            <a:r>
              <a:rPr lang="ru-RU"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27.12.2022 г. </a:t>
            </a:r>
            <a:r>
              <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55</a:t>
            </a:r>
            <a:endPar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755576" y="346368"/>
            <a:ext cx="7520940" cy="548640"/>
          </a:xfrm>
        </p:spPr>
        <p:txBody>
          <a:bodyPr>
            <a:normAutofit fontScale="90000"/>
          </a:bodyPr>
          <a:lstStyle/>
          <a:p>
            <a:pPr algn="ctr"/>
            <a:r>
              <a:rPr lang="ru-RU" b="1" dirty="0" smtClean="0">
                <a:solidFill>
                  <a:srgbClr val="FFFF00"/>
                </a:solidFill>
                <a:latin typeface="Times New Roman" panose="02020603050405020304" pitchFamily="18" charset="0"/>
                <a:cs typeface="Times New Roman" panose="02020603050405020304" pitchFamily="18" charset="0"/>
              </a:rPr>
              <a:t>Бюджет для граждан</a:t>
            </a:r>
            <a:endParaRPr lang="ru-RU"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088" y="333375"/>
            <a:ext cx="6599237" cy="461963"/>
          </a:xfrm>
          <a:prstGeom prst="rect">
            <a:avLst/>
          </a:prstGeom>
          <a:noFill/>
        </p:spPr>
        <p:txBody>
          <a:bodyPr>
            <a:spAutoFit/>
          </a:bodyPr>
          <a:lstStyle/>
          <a:p>
            <a:pPr algn="ctr">
              <a:defRPr/>
            </a:pPr>
            <a:r>
              <a:rPr lang="ru-RU" sz="2400" b="1" dirty="0">
                <a:solidFill>
                  <a:schemeClr val="tx2">
                    <a:lumMod val="60000"/>
                    <a:lumOff val="40000"/>
                  </a:schemeClr>
                </a:solidFill>
                <a:latin typeface="Constantia" pitchFamily="18" charset="0"/>
              </a:rPr>
              <a:t>Объем и структура налоговых доходов</a:t>
            </a:r>
          </a:p>
        </p:txBody>
      </p:sp>
      <p:graphicFrame>
        <p:nvGraphicFramePr>
          <p:cNvPr id="3" name="Диаграмма 2"/>
          <p:cNvGraphicFramePr>
            <a:graphicFrameLocks/>
          </p:cNvGraphicFramePr>
          <p:nvPr>
            <p:extLst>
              <p:ext uri="{D42A27DB-BD31-4B8C-83A1-F6EECF244321}">
                <p14:modId xmlns:p14="http://schemas.microsoft.com/office/powerpoint/2010/main" val="717701931"/>
              </p:ext>
            </p:extLst>
          </p:nvPr>
        </p:nvGraphicFramePr>
        <p:xfrm>
          <a:off x="374650" y="1392238"/>
          <a:ext cx="3044825" cy="1316037"/>
        </p:xfrm>
        <a:graphic>
          <a:graphicData uri="http://schemas.openxmlformats.org/drawingml/2006/chart">
            <c:chart xmlns:c="http://schemas.openxmlformats.org/drawingml/2006/chart" xmlns:r="http://schemas.openxmlformats.org/officeDocument/2006/relationships" r:id="rId2"/>
          </a:graphicData>
        </a:graphic>
      </p:graphicFrame>
      <p:sp>
        <p:nvSpPr>
          <p:cNvPr id="12292" name="TextBox 4"/>
          <p:cNvSpPr txBox="1">
            <a:spLocks noChangeArrowheads="1"/>
          </p:cNvSpPr>
          <p:nvPr/>
        </p:nvSpPr>
        <p:spPr bwMode="auto">
          <a:xfrm>
            <a:off x="395288" y="2708275"/>
            <a:ext cx="27368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100" b="1" dirty="0" smtClean="0">
                <a:latin typeface="Times New Roman" panose="02020603050405020304" pitchFamily="18" charset="0"/>
                <a:cs typeface="Times New Roman" panose="02020603050405020304" pitchFamily="18" charset="0"/>
              </a:rPr>
              <a:t>67596,5 </a:t>
            </a:r>
            <a:r>
              <a:rPr lang="ru-RU" altLang="ru-RU" sz="1100" dirty="0" smtClean="0">
                <a:latin typeface="Times New Roman" panose="02020603050405020304" pitchFamily="18" charset="0"/>
                <a:cs typeface="Times New Roman" panose="02020603050405020304" pitchFamily="18" charset="0"/>
              </a:rPr>
              <a:t> </a:t>
            </a:r>
            <a:r>
              <a:rPr lang="ru-RU" altLang="ru-RU" sz="1100" dirty="0">
                <a:latin typeface="Times New Roman" panose="02020603050405020304" pitchFamily="18" charset="0"/>
                <a:cs typeface="Times New Roman" panose="02020603050405020304" pitchFamily="18" charset="0"/>
              </a:rPr>
              <a:t>тыс</a:t>
            </a:r>
            <a:r>
              <a:rPr lang="ru-RU" altLang="ru-RU" sz="1100" dirty="0" smtClean="0">
                <a:latin typeface="Times New Roman" panose="02020603050405020304" pitchFamily="18" charset="0"/>
                <a:cs typeface="Times New Roman" panose="02020603050405020304" pitchFamily="18" charset="0"/>
              </a:rPr>
              <a:t>. руб</a:t>
            </a:r>
            <a:r>
              <a:rPr lang="ru-RU" altLang="ru-RU" sz="1100" dirty="0">
                <a:latin typeface="Times New Roman" panose="02020603050405020304" pitchFamily="18" charset="0"/>
                <a:cs typeface="Times New Roman" panose="02020603050405020304" pitchFamily="18" charset="0"/>
              </a:rPr>
              <a:t>. – всего </a:t>
            </a:r>
          </a:p>
          <a:p>
            <a:pPr algn="ctr" eaLnBrk="1" hangingPunct="1"/>
            <a:r>
              <a:rPr lang="ru-RU" altLang="ru-RU" sz="1100" dirty="0">
                <a:latin typeface="Times New Roman" panose="02020603050405020304" pitchFamily="18" charset="0"/>
                <a:cs typeface="Times New Roman" panose="02020603050405020304" pitchFamily="18" charset="0"/>
              </a:rPr>
              <a:t>налоговых доходов.</a:t>
            </a:r>
          </a:p>
          <a:p>
            <a:pPr algn="ctr" eaLnBrk="1" hangingPunct="1"/>
            <a:r>
              <a:rPr lang="ru-RU" altLang="ru-RU" sz="1100" dirty="0">
                <a:latin typeface="Times New Roman" panose="02020603050405020304" pitchFamily="18" charset="0"/>
                <a:cs typeface="Times New Roman" panose="02020603050405020304" pitchFamily="18" charset="0"/>
              </a:rPr>
              <a:t>Это составляет </a:t>
            </a:r>
            <a:r>
              <a:rPr lang="ru-RU" altLang="ru-RU" sz="1100" b="1" dirty="0" smtClean="0">
                <a:latin typeface="Times New Roman" panose="02020603050405020304" pitchFamily="18" charset="0"/>
                <a:cs typeface="Times New Roman" panose="02020603050405020304" pitchFamily="18" charset="0"/>
              </a:rPr>
              <a:t>54,3%</a:t>
            </a:r>
            <a:r>
              <a:rPr lang="ru-RU" altLang="ru-RU" sz="1100" dirty="0" smtClean="0">
                <a:latin typeface="Times New Roman" panose="02020603050405020304" pitchFamily="18" charset="0"/>
                <a:cs typeface="Times New Roman" panose="02020603050405020304" pitchFamily="18" charset="0"/>
              </a:rPr>
              <a:t> </a:t>
            </a:r>
            <a:endParaRPr lang="ru-RU" altLang="ru-RU" sz="1100" dirty="0">
              <a:latin typeface="Times New Roman" panose="02020603050405020304" pitchFamily="18" charset="0"/>
              <a:cs typeface="Times New Roman" panose="02020603050405020304" pitchFamily="18" charset="0"/>
            </a:endParaRPr>
          </a:p>
          <a:p>
            <a:pPr algn="ctr" eaLnBrk="1" hangingPunct="1"/>
            <a:r>
              <a:rPr lang="ru-RU" altLang="ru-RU" sz="1100" dirty="0">
                <a:latin typeface="Times New Roman" panose="02020603050405020304" pitchFamily="18" charset="0"/>
                <a:cs typeface="Times New Roman" panose="02020603050405020304" pitchFamily="18" charset="0"/>
              </a:rPr>
              <a:t>в общем объеме </a:t>
            </a:r>
            <a:r>
              <a:rPr lang="ru-RU" altLang="ru-RU" sz="1100" dirty="0" smtClean="0">
                <a:latin typeface="Times New Roman" panose="02020603050405020304" pitchFamily="18" charset="0"/>
                <a:cs typeface="Times New Roman" panose="02020603050405020304" pitchFamily="18" charset="0"/>
              </a:rPr>
              <a:t>собственных доходов</a:t>
            </a:r>
            <a:r>
              <a:rPr lang="ru-RU" altLang="ru-RU" sz="1100"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468313" y="908050"/>
            <a:ext cx="1582737" cy="307975"/>
          </a:xfrm>
          <a:prstGeom prst="rect">
            <a:avLst/>
          </a:prstGeom>
          <a:noFill/>
        </p:spPr>
        <p:txBody>
          <a:bodyPr>
            <a:spAutoFit/>
          </a:bodyPr>
          <a:lstStyle/>
          <a:p>
            <a:pPr algn="ctr">
              <a:defRPr/>
            </a:pPr>
            <a:r>
              <a:rPr lang="ru-RU" sz="1400" b="1" dirty="0" smtClean="0">
                <a:solidFill>
                  <a:schemeClr val="accent1">
                    <a:lumMod val="75000"/>
                  </a:schemeClr>
                </a:solidFill>
              </a:rPr>
              <a:t>2023 </a:t>
            </a:r>
            <a:r>
              <a:rPr lang="ru-RU" sz="1400" b="1" dirty="0">
                <a:solidFill>
                  <a:schemeClr val="accent1">
                    <a:lumMod val="75000"/>
                  </a:schemeClr>
                </a:solidFill>
              </a:rPr>
              <a:t>год</a:t>
            </a:r>
          </a:p>
        </p:txBody>
      </p:sp>
      <p:graphicFrame>
        <p:nvGraphicFramePr>
          <p:cNvPr id="4" name="Диаграмма 10"/>
          <p:cNvGraphicFramePr>
            <a:graphicFrameLocks/>
          </p:cNvGraphicFramePr>
          <p:nvPr>
            <p:extLst>
              <p:ext uri="{D42A27DB-BD31-4B8C-83A1-F6EECF244321}">
                <p14:modId xmlns:p14="http://schemas.microsoft.com/office/powerpoint/2010/main" val="386054819"/>
              </p:ext>
            </p:extLst>
          </p:nvPr>
        </p:nvGraphicFramePr>
        <p:xfrm>
          <a:off x="3419475" y="908050"/>
          <a:ext cx="2590800" cy="19034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Схема 13"/>
          <p:cNvGraphicFramePr/>
          <p:nvPr>
            <p:extLst>
              <p:ext uri="{D42A27DB-BD31-4B8C-83A1-F6EECF244321}">
                <p14:modId xmlns:p14="http://schemas.microsoft.com/office/powerpoint/2010/main" val="3466151123"/>
              </p:ext>
            </p:extLst>
          </p:nvPr>
        </p:nvGraphicFramePr>
        <p:xfrm>
          <a:off x="251520" y="3501008"/>
          <a:ext cx="3024336" cy="2736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Диаграмма 14"/>
          <p:cNvGraphicFramePr>
            <a:graphicFrameLocks/>
          </p:cNvGraphicFramePr>
          <p:nvPr>
            <p:extLst>
              <p:ext uri="{D42A27DB-BD31-4B8C-83A1-F6EECF244321}">
                <p14:modId xmlns:p14="http://schemas.microsoft.com/office/powerpoint/2010/main" val="2552348605"/>
              </p:ext>
            </p:extLst>
          </p:nvPr>
        </p:nvGraphicFramePr>
        <p:xfrm>
          <a:off x="5867400" y="1412775"/>
          <a:ext cx="2952750" cy="1728887"/>
        </p:xfrm>
        <a:graphic>
          <a:graphicData uri="http://schemas.openxmlformats.org/drawingml/2006/chart">
            <c:chart xmlns:c="http://schemas.openxmlformats.org/drawingml/2006/chart" xmlns:r="http://schemas.openxmlformats.org/officeDocument/2006/relationships" r:id="rId9"/>
          </a:graphicData>
        </a:graphic>
      </p:graphicFrame>
      <p:sp>
        <p:nvSpPr>
          <p:cNvPr id="16" name="TextBox 15"/>
          <p:cNvSpPr txBox="1"/>
          <p:nvPr/>
        </p:nvSpPr>
        <p:spPr>
          <a:xfrm>
            <a:off x="5795963" y="908050"/>
            <a:ext cx="1038225" cy="307975"/>
          </a:xfrm>
          <a:prstGeom prst="rect">
            <a:avLst/>
          </a:prstGeom>
          <a:noFill/>
        </p:spPr>
        <p:txBody>
          <a:bodyPr>
            <a:spAutoFit/>
          </a:bodyPr>
          <a:lstStyle/>
          <a:p>
            <a:pPr>
              <a:defRPr/>
            </a:pPr>
            <a:r>
              <a:rPr lang="ru-RU" sz="1400" b="1" dirty="0" smtClean="0">
                <a:solidFill>
                  <a:schemeClr val="accent6">
                    <a:lumMod val="50000"/>
                  </a:schemeClr>
                </a:solidFill>
              </a:rPr>
              <a:t>2025 </a:t>
            </a:r>
            <a:r>
              <a:rPr lang="ru-RU" sz="1400" b="1" dirty="0">
                <a:solidFill>
                  <a:schemeClr val="accent6">
                    <a:lumMod val="50000"/>
                  </a:schemeClr>
                </a:solidFill>
              </a:rPr>
              <a:t>год</a:t>
            </a:r>
          </a:p>
        </p:txBody>
      </p:sp>
      <p:sp>
        <p:nvSpPr>
          <p:cNvPr id="12299" name="TextBox 16"/>
          <p:cNvSpPr txBox="1">
            <a:spLocks noChangeArrowheads="1"/>
          </p:cNvSpPr>
          <p:nvPr/>
        </p:nvSpPr>
        <p:spPr bwMode="auto">
          <a:xfrm>
            <a:off x="3419475" y="2708275"/>
            <a:ext cx="25923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100" b="1" dirty="0" smtClean="0">
                <a:latin typeface="Times New Roman" panose="02020603050405020304" pitchFamily="18" charset="0"/>
                <a:cs typeface="Times New Roman" panose="02020603050405020304" pitchFamily="18" charset="0"/>
              </a:rPr>
              <a:t>71534,14  </a:t>
            </a:r>
            <a:r>
              <a:rPr lang="ru-RU" altLang="ru-RU" sz="1100" dirty="0" smtClean="0">
                <a:latin typeface="Times New Roman" panose="02020603050405020304" pitchFamily="18" charset="0"/>
                <a:cs typeface="Times New Roman" panose="02020603050405020304" pitchFamily="18" charset="0"/>
              </a:rPr>
              <a:t>тыс. руб</a:t>
            </a:r>
            <a:r>
              <a:rPr lang="ru-RU" altLang="ru-RU" sz="1100" dirty="0">
                <a:latin typeface="Times New Roman" panose="02020603050405020304" pitchFamily="18" charset="0"/>
                <a:cs typeface="Times New Roman" panose="02020603050405020304" pitchFamily="18" charset="0"/>
              </a:rPr>
              <a:t>. – всего </a:t>
            </a:r>
          </a:p>
          <a:p>
            <a:pPr algn="ctr" eaLnBrk="1" hangingPunct="1"/>
            <a:r>
              <a:rPr lang="ru-RU" altLang="ru-RU" sz="1100" dirty="0">
                <a:latin typeface="Times New Roman" panose="02020603050405020304" pitchFamily="18" charset="0"/>
                <a:cs typeface="Times New Roman" panose="02020603050405020304" pitchFamily="18" charset="0"/>
              </a:rPr>
              <a:t>налоговых доходов. </a:t>
            </a:r>
          </a:p>
          <a:p>
            <a:pPr algn="ctr" eaLnBrk="1" hangingPunct="1"/>
            <a:r>
              <a:rPr lang="ru-RU" altLang="ru-RU" sz="1100" dirty="0">
                <a:latin typeface="Times New Roman" panose="02020603050405020304" pitchFamily="18" charset="0"/>
                <a:cs typeface="Times New Roman" panose="02020603050405020304" pitchFamily="18" charset="0"/>
              </a:rPr>
              <a:t>Это составляет </a:t>
            </a:r>
            <a:r>
              <a:rPr lang="ru-RU" altLang="ru-RU" sz="1100" b="1" dirty="0" smtClean="0">
                <a:latin typeface="Times New Roman" panose="02020603050405020304" pitchFamily="18" charset="0"/>
                <a:cs typeface="Times New Roman" panose="02020603050405020304" pitchFamily="18" charset="0"/>
              </a:rPr>
              <a:t>69,9% </a:t>
            </a:r>
            <a:r>
              <a:rPr lang="ru-RU" altLang="ru-RU" sz="1100" dirty="0">
                <a:latin typeface="Times New Roman" panose="02020603050405020304" pitchFamily="18" charset="0"/>
                <a:cs typeface="Times New Roman" panose="02020603050405020304" pitchFamily="18" charset="0"/>
              </a:rPr>
              <a:t>в общем объеме </a:t>
            </a:r>
            <a:r>
              <a:rPr lang="ru-RU" altLang="ru-RU" sz="1100" dirty="0" smtClean="0">
                <a:latin typeface="Times New Roman" panose="02020603050405020304" pitchFamily="18" charset="0"/>
                <a:cs typeface="Times New Roman" panose="02020603050405020304" pitchFamily="18" charset="0"/>
              </a:rPr>
              <a:t>собственных доходов</a:t>
            </a:r>
            <a:r>
              <a:rPr lang="ru-RU" altLang="ru-RU" sz="1100" dirty="0">
                <a:latin typeface="Times New Roman" panose="02020603050405020304" pitchFamily="18" charset="0"/>
                <a:cs typeface="Times New Roman" panose="02020603050405020304" pitchFamily="18" charset="0"/>
              </a:rPr>
              <a:t>.</a:t>
            </a:r>
          </a:p>
        </p:txBody>
      </p:sp>
      <p:sp>
        <p:nvSpPr>
          <p:cNvPr id="12301" name="TextBox 18"/>
          <p:cNvSpPr txBox="1">
            <a:spLocks noChangeArrowheads="1"/>
          </p:cNvSpPr>
          <p:nvPr/>
        </p:nvSpPr>
        <p:spPr bwMode="auto">
          <a:xfrm>
            <a:off x="6372225" y="2781300"/>
            <a:ext cx="2384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100" b="1" dirty="0" smtClean="0">
                <a:latin typeface="Times New Roman" panose="02020603050405020304" pitchFamily="18" charset="0"/>
                <a:cs typeface="Times New Roman" panose="02020603050405020304" pitchFamily="18" charset="0"/>
              </a:rPr>
              <a:t>75199,43 </a:t>
            </a:r>
            <a:r>
              <a:rPr lang="ru-RU" altLang="ru-RU" sz="1100" dirty="0" smtClean="0">
                <a:latin typeface="Times New Roman" panose="02020603050405020304" pitchFamily="18" charset="0"/>
                <a:cs typeface="Times New Roman" panose="02020603050405020304" pitchFamily="18" charset="0"/>
              </a:rPr>
              <a:t>тыс. руб</a:t>
            </a:r>
            <a:r>
              <a:rPr lang="ru-RU" altLang="ru-RU" sz="1100" dirty="0">
                <a:latin typeface="Times New Roman" panose="02020603050405020304" pitchFamily="18" charset="0"/>
                <a:cs typeface="Times New Roman" panose="02020603050405020304" pitchFamily="18" charset="0"/>
              </a:rPr>
              <a:t>. – всего налоговых доходов. </a:t>
            </a:r>
          </a:p>
          <a:p>
            <a:pPr algn="ctr" eaLnBrk="1" hangingPunct="1"/>
            <a:r>
              <a:rPr lang="ru-RU" altLang="ru-RU" sz="1100" dirty="0">
                <a:latin typeface="Times New Roman" panose="02020603050405020304" pitchFamily="18" charset="0"/>
                <a:cs typeface="Times New Roman" panose="02020603050405020304" pitchFamily="18" charset="0"/>
              </a:rPr>
              <a:t>Это </a:t>
            </a:r>
            <a:r>
              <a:rPr lang="ru-RU" altLang="ru-RU" sz="1200" dirty="0">
                <a:latin typeface="Times New Roman" panose="02020603050405020304" pitchFamily="18" charset="0"/>
                <a:cs typeface="Times New Roman" panose="02020603050405020304" pitchFamily="18" charset="0"/>
              </a:rPr>
              <a:t>составляет </a:t>
            </a:r>
            <a:r>
              <a:rPr lang="ru-RU" altLang="ru-RU" sz="1200" b="1" dirty="0" smtClean="0">
                <a:latin typeface="Times New Roman" panose="02020603050405020304" pitchFamily="18" charset="0"/>
                <a:cs typeface="Times New Roman" panose="02020603050405020304" pitchFamily="18" charset="0"/>
              </a:rPr>
              <a:t>70,9%</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в общем </a:t>
            </a:r>
            <a:r>
              <a:rPr lang="ru-RU" altLang="ru-RU" sz="1200" dirty="0" smtClean="0">
                <a:latin typeface="Times New Roman" panose="02020603050405020304" pitchFamily="18" charset="0"/>
                <a:cs typeface="Times New Roman" panose="02020603050405020304" pitchFamily="18" charset="0"/>
              </a:rPr>
              <a:t>объеме собственных </a:t>
            </a:r>
            <a:r>
              <a:rPr lang="ru-RU" altLang="ru-RU" sz="1200" dirty="0">
                <a:latin typeface="Times New Roman" panose="02020603050405020304" pitchFamily="18" charset="0"/>
                <a:cs typeface="Times New Roman" panose="02020603050405020304" pitchFamily="18" charset="0"/>
              </a:rPr>
              <a:t>доходов.</a:t>
            </a:r>
          </a:p>
        </p:txBody>
      </p:sp>
      <p:graphicFrame>
        <p:nvGraphicFramePr>
          <p:cNvPr id="15" name="Схема 14"/>
          <p:cNvGraphicFramePr/>
          <p:nvPr>
            <p:extLst>
              <p:ext uri="{D42A27DB-BD31-4B8C-83A1-F6EECF244321}">
                <p14:modId xmlns:p14="http://schemas.microsoft.com/office/powerpoint/2010/main" val="2362167804"/>
              </p:ext>
            </p:extLst>
          </p:nvPr>
        </p:nvGraphicFramePr>
        <p:xfrm>
          <a:off x="3347889" y="3537817"/>
          <a:ext cx="2304231" cy="273630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7" name="Схема 16"/>
          <p:cNvGraphicFramePr/>
          <p:nvPr>
            <p:extLst>
              <p:ext uri="{D42A27DB-BD31-4B8C-83A1-F6EECF244321}">
                <p14:modId xmlns:p14="http://schemas.microsoft.com/office/powerpoint/2010/main" val="892173259"/>
              </p:ext>
            </p:extLst>
          </p:nvPr>
        </p:nvGraphicFramePr>
        <p:xfrm>
          <a:off x="6119664" y="3717032"/>
          <a:ext cx="2772816" cy="237626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550" y="188913"/>
            <a:ext cx="7323138" cy="461962"/>
          </a:xfrm>
          <a:prstGeom prst="rect">
            <a:avLst/>
          </a:prstGeom>
          <a:noFill/>
        </p:spPr>
        <p:txBody>
          <a:bodyPr>
            <a:spAutoFit/>
          </a:bodyPr>
          <a:lstStyle/>
          <a:p>
            <a:pPr algn="ctr">
              <a:defRPr/>
            </a:pPr>
            <a:r>
              <a:rPr lang="ru-RU" sz="2400" dirty="0">
                <a:solidFill>
                  <a:schemeClr val="accent1">
                    <a:lumMod val="75000"/>
                  </a:schemeClr>
                </a:solidFill>
                <a:latin typeface="Times New Roman" panose="02020603050405020304" pitchFamily="18" charset="0"/>
                <a:cs typeface="Times New Roman" panose="02020603050405020304" pitchFamily="18" charset="0"/>
              </a:rPr>
              <a:t>Налог на доходы физических лиц, тыс.рублей</a:t>
            </a:r>
          </a:p>
        </p:txBody>
      </p:sp>
      <p:graphicFrame>
        <p:nvGraphicFramePr>
          <p:cNvPr id="3" name="Диаграмма 2"/>
          <p:cNvGraphicFramePr>
            <a:graphicFrameLocks/>
          </p:cNvGraphicFramePr>
          <p:nvPr>
            <p:extLst>
              <p:ext uri="{D42A27DB-BD31-4B8C-83A1-F6EECF244321}">
                <p14:modId xmlns:p14="http://schemas.microsoft.com/office/powerpoint/2010/main" val="3855474049"/>
              </p:ext>
            </p:extLst>
          </p:nvPr>
        </p:nvGraphicFramePr>
        <p:xfrm>
          <a:off x="0" y="836613"/>
          <a:ext cx="5219700" cy="30241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Диаграмма 3"/>
          <p:cNvGraphicFramePr>
            <a:graphicFrameLocks/>
          </p:cNvGraphicFramePr>
          <p:nvPr>
            <p:extLst>
              <p:ext uri="{D42A27DB-BD31-4B8C-83A1-F6EECF244321}">
                <p14:modId xmlns:p14="http://schemas.microsoft.com/office/powerpoint/2010/main" val="2918748657"/>
              </p:ext>
            </p:extLst>
          </p:nvPr>
        </p:nvGraphicFramePr>
        <p:xfrm>
          <a:off x="323850" y="4508500"/>
          <a:ext cx="2016125" cy="2016125"/>
        </p:xfrm>
        <a:graphic>
          <a:graphicData uri="http://schemas.openxmlformats.org/drawingml/2006/chart">
            <c:chart xmlns:c="http://schemas.openxmlformats.org/drawingml/2006/chart" xmlns:r="http://schemas.openxmlformats.org/officeDocument/2006/relationships" r:id="rId3"/>
          </a:graphicData>
        </a:graphic>
      </p:graphicFrame>
      <p:sp>
        <p:nvSpPr>
          <p:cNvPr id="13317" name="TextBox 4"/>
          <p:cNvSpPr txBox="1">
            <a:spLocks noChangeArrowheads="1"/>
          </p:cNvSpPr>
          <p:nvPr/>
        </p:nvSpPr>
        <p:spPr bwMode="auto">
          <a:xfrm>
            <a:off x="755650" y="4076700"/>
            <a:ext cx="42481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400" i="1" dirty="0">
                <a:latin typeface="Times New Roman" panose="02020603050405020304" pitchFamily="18" charset="0"/>
                <a:cs typeface="Times New Roman" panose="02020603050405020304" pitchFamily="18" charset="0"/>
              </a:rPr>
              <a:t>Доля поступлений налога в общем объеме налоговых и неналоговых доходов районного бюджета </a:t>
            </a:r>
          </a:p>
          <a:p>
            <a:pPr algn="ctr" eaLnBrk="1" hangingPunct="1"/>
            <a:r>
              <a:rPr lang="ru-RU" altLang="ru-RU" sz="1400" i="1" dirty="0">
                <a:latin typeface="Times New Roman" panose="02020603050405020304" pitchFamily="18" charset="0"/>
                <a:cs typeface="Times New Roman" panose="02020603050405020304" pitchFamily="18" charset="0"/>
              </a:rPr>
              <a:t>в </a:t>
            </a:r>
            <a:r>
              <a:rPr lang="ru-RU" altLang="ru-RU" sz="1400" i="1" dirty="0" smtClean="0">
                <a:latin typeface="Times New Roman" panose="02020603050405020304" pitchFamily="18" charset="0"/>
                <a:cs typeface="Times New Roman" panose="02020603050405020304" pitchFamily="18" charset="0"/>
              </a:rPr>
              <a:t>2023, 2024 </a:t>
            </a:r>
            <a:r>
              <a:rPr lang="ru-RU" altLang="ru-RU" sz="1400" i="1" dirty="0">
                <a:latin typeface="Times New Roman" panose="02020603050405020304" pitchFamily="18" charset="0"/>
                <a:cs typeface="Times New Roman" panose="02020603050405020304" pitchFamily="18" charset="0"/>
              </a:rPr>
              <a:t>и </a:t>
            </a:r>
            <a:r>
              <a:rPr lang="ru-RU" altLang="ru-RU" sz="1400" i="1" dirty="0" smtClean="0">
                <a:latin typeface="Times New Roman" panose="02020603050405020304" pitchFamily="18" charset="0"/>
                <a:cs typeface="Times New Roman" panose="02020603050405020304" pitchFamily="18" charset="0"/>
              </a:rPr>
              <a:t>2025 годах</a:t>
            </a:r>
            <a:endParaRPr lang="ru-RU" altLang="ru-RU" sz="1400" i="1" dirty="0">
              <a:latin typeface="Times New Roman" panose="02020603050405020304" pitchFamily="18" charset="0"/>
              <a:cs typeface="Times New Roman" panose="02020603050405020304" pitchFamily="18" charset="0"/>
            </a:endParaRPr>
          </a:p>
        </p:txBody>
      </p:sp>
      <p:graphicFrame>
        <p:nvGraphicFramePr>
          <p:cNvPr id="5" name="Диаграмма 5"/>
          <p:cNvGraphicFramePr>
            <a:graphicFrameLocks/>
          </p:cNvGraphicFramePr>
          <p:nvPr>
            <p:extLst>
              <p:ext uri="{D42A27DB-BD31-4B8C-83A1-F6EECF244321}">
                <p14:modId xmlns:p14="http://schemas.microsoft.com/office/powerpoint/2010/main" val="134101290"/>
              </p:ext>
            </p:extLst>
          </p:nvPr>
        </p:nvGraphicFramePr>
        <p:xfrm>
          <a:off x="1938341" y="4509120"/>
          <a:ext cx="1769563" cy="18002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8"/>
          <p:cNvGraphicFramePr>
            <a:graphicFrameLocks/>
          </p:cNvGraphicFramePr>
          <p:nvPr>
            <p:extLst>
              <p:ext uri="{D42A27DB-BD31-4B8C-83A1-F6EECF244321}">
                <p14:modId xmlns:p14="http://schemas.microsoft.com/office/powerpoint/2010/main" val="3251059667"/>
              </p:ext>
            </p:extLst>
          </p:nvPr>
        </p:nvGraphicFramePr>
        <p:xfrm>
          <a:off x="4083039" y="4725144"/>
          <a:ext cx="1841521" cy="1728787"/>
        </p:xfrm>
        <a:graphic>
          <a:graphicData uri="http://schemas.openxmlformats.org/drawingml/2006/chart">
            <c:chart xmlns:c="http://schemas.openxmlformats.org/drawingml/2006/chart" xmlns:r="http://schemas.openxmlformats.org/officeDocument/2006/relationships" r:id="rId5"/>
          </a:graphicData>
        </a:graphic>
      </p:graphicFrame>
      <p:sp>
        <p:nvSpPr>
          <p:cNvPr id="13322" name="TextBox 10"/>
          <p:cNvSpPr txBox="1">
            <a:spLocks noChangeArrowheads="1"/>
          </p:cNvSpPr>
          <p:nvPr/>
        </p:nvSpPr>
        <p:spPr bwMode="auto">
          <a:xfrm>
            <a:off x="5580063" y="1052513"/>
            <a:ext cx="33845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i="1" dirty="0">
                <a:latin typeface="Times New Roman" panose="02020603050405020304" pitchFamily="18" charset="0"/>
                <a:cs typeface="Times New Roman" panose="02020603050405020304" pitchFamily="18" charset="0"/>
              </a:rPr>
              <a:t>Налог на доходы физических лиц (НДФЛ) – основной вид прямых налогов. Исчисляется в процентах от совокупного дохода физических лиц за вычетом документально подтвержденных  расходов, в соответствии с действующим законодательством.</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250825" y="188913"/>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dirty="0">
                <a:latin typeface="Times New Roman" panose="02020603050405020304" pitchFamily="18" charset="0"/>
                <a:cs typeface="Times New Roman" panose="02020603050405020304" pitchFamily="18" charset="0"/>
              </a:rPr>
              <a:t>Акцизы по подакцизным товарам (продукции), тыс</a:t>
            </a:r>
            <a:r>
              <a:rPr lang="ru-RU" altLang="ru-RU" sz="2400" dirty="0" smtClean="0">
                <a:latin typeface="Times New Roman" panose="02020603050405020304" pitchFamily="18" charset="0"/>
                <a:cs typeface="Times New Roman" panose="02020603050405020304" pitchFamily="18" charset="0"/>
              </a:rPr>
              <a:t>. рублей</a:t>
            </a:r>
            <a:endParaRPr lang="ru-RU" altLang="ru-RU" sz="2400" dirty="0">
              <a:latin typeface="Times New Roman" panose="02020603050405020304" pitchFamily="18" charset="0"/>
              <a:cs typeface="Times New Roman" panose="02020603050405020304" pitchFamily="18" charset="0"/>
            </a:endParaRPr>
          </a:p>
        </p:txBody>
      </p:sp>
      <p:graphicFrame>
        <p:nvGraphicFramePr>
          <p:cNvPr id="2" name="Диаграмма 2"/>
          <p:cNvGraphicFramePr>
            <a:graphicFrameLocks/>
          </p:cNvGraphicFramePr>
          <p:nvPr>
            <p:extLst>
              <p:ext uri="{D42A27DB-BD31-4B8C-83A1-F6EECF244321}">
                <p14:modId xmlns:p14="http://schemas.microsoft.com/office/powerpoint/2010/main" val="1315255755"/>
              </p:ext>
            </p:extLst>
          </p:nvPr>
        </p:nvGraphicFramePr>
        <p:xfrm>
          <a:off x="0" y="441598"/>
          <a:ext cx="9144000" cy="3527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Схема 3"/>
          <p:cNvGraphicFramePr/>
          <p:nvPr>
            <p:extLst>
              <p:ext uri="{D42A27DB-BD31-4B8C-83A1-F6EECF244321}">
                <p14:modId xmlns:p14="http://schemas.microsoft.com/office/powerpoint/2010/main" val="1978447993"/>
              </p:ext>
            </p:extLst>
          </p:nvPr>
        </p:nvGraphicFramePr>
        <p:xfrm>
          <a:off x="179512" y="4293096"/>
          <a:ext cx="8712968"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8888" y="333375"/>
            <a:ext cx="6626225" cy="460375"/>
          </a:xfrm>
          <a:prstGeom prst="rect">
            <a:avLst/>
          </a:prstGeom>
          <a:noFill/>
        </p:spPr>
        <p:txBody>
          <a:bodyPr>
            <a:spAutoFit/>
          </a:bodyPr>
          <a:lstStyle/>
          <a:p>
            <a:pPr algn="ctr">
              <a:defRPr/>
            </a:pPr>
            <a:r>
              <a:rPr lang="ru-RU" sz="2400" b="1" dirty="0">
                <a:solidFill>
                  <a:schemeClr val="accent3">
                    <a:lumMod val="50000"/>
                  </a:schemeClr>
                </a:solidFill>
                <a:latin typeface="Times New Roman" panose="02020603050405020304" pitchFamily="18" charset="0"/>
                <a:cs typeface="Times New Roman" panose="02020603050405020304" pitchFamily="18" charset="0"/>
              </a:rPr>
              <a:t>Прочие налоговые доходы, тыс.рублей</a:t>
            </a:r>
          </a:p>
        </p:txBody>
      </p:sp>
      <p:graphicFrame>
        <p:nvGraphicFramePr>
          <p:cNvPr id="3" name="Диаграмма 2"/>
          <p:cNvGraphicFramePr>
            <a:graphicFrameLocks/>
          </p:cNvGraphicFramePr>
          <p:nvPr>
            <p:extLst>
              <p:ext uri="{D42A27DB-BD31-4B8C-83A1-F6EECF244321}">
                <p14:modId xmlns:p14="http://schemas.microsoft.com/office/powerpoint/2010/main" val="2853532264"/>
              </p:ext>
            </p:extLst>
          </p:nvPr>
        </p:nvGraphicFramePr>
        <p:xfrm>
          <a:off x="179388" y="836613"/>
          <a:ext cx="8640762" cy="3384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Диаграмма 3"/>
          <p:cNvGraphicFramePr>
            <a:graphicFrameLocks/>
          </p:cNvGraphicFramePr>
          <p:nvPr>
            <p:extLst>
              <p:ext uri="{D42A27DB-BD31-4B8C-83A1-F6EECF244321}">
                <p14:modId xmlns:p14="http://schemas.microsoft.com/office/powerpoint/2010/main" val="1765647755"/>
              </p:ext>
            </p:extLst>
          </p:nvPr>
        </p:nvGraphicFramePr>
        <p:xfrm>
          <a:off x="0" y="4437063"/>
          <a:ext cx="2555875" cy="1295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a:graphicFrameLocks/>
          </p:cNvGraphicFramePr>
          <p:nvPr>
            <p:extLst>
              <p:ext uri="{D42A27DB-BD31-4B8C-83A1-F6EECF244321}">
                <p14:modId xmlns:p14="http://schemas.microsoft.com/office/powerpoint/2010/main" val="2129830596"/>
              </p:ext>
            </p:extLst>
          </p:nvPr>
        </p:nvGraphicFramePr>
        <p:xfrm>
          <a:off x="2268538" y="4437063"/>
          <a:ext cx="3382962" cy="13684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5"/>
          <p:cNvGraphicFramePr>
            <a:graphicFrameLocks/>
          </p:cNvGraphicFramePr>
          <p:nvPr>
            <p:extLst>
              <p:ext uri="{D42A27DB-BD31-4B8C-83A1-F6EECF244321}">
                <p14:modId xmlns:p14="http://schemas.microsoft.com/office/powerpoint/2010/main" val="173457275"/>
              </p:ext>
            </p:extLst>
          </p:nvPr>
        </p:nvGraphicFramePr>
        <p:xfrm>
          <a:off x="4716463" y="4292600"/>
          <a:ext cx="4103687" cy="1439863"/>
        </p:xfrm>
        <a:graphic>
          <a:graphicData uri="http://schemas.openxmlformats.org/drawingml/2006/chart">
            <c:chart xmlns:c="http://schemas.openxmlformats.org/drawingml/2006/chart" xmlns:r="http://schemas.openxmlformats.org/officeDocument/2006/relationships" r:id="rId5"/>
          </a:graphicData>
        </a:graphic>
      </p:graphicFrame>
      <p:sp>
        <p:nvSpPr>
          <p:cNvPr id="17415" name="TextBox 6"/>
          <p:cNvSpPr txBox="1">
            <a:spLocks noChangeArrowheads="1"/>
          </p:cNvSpPr>
          <p:nvPr/>
        </p:nvSpPr>
        <p:spPr bwMode="auto">
          <a:xfrm>
            <a:off x="1331913" y="4437062"/>
            <a:ext cx="709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dirty="0">
                <a:latin typeface="Times New Roman" panose="02020603050405020304" pitchFamily="18" charset="0"/>
                <a:cs typeface="Times New Roman" panose="02020603050405020304" pitchFamily="18" charset="0"/>
              </a:rPr>
              <a:t>1</a:t>
            </a:r>
            <a:r>
              <a:rPr lang="ru-RU" altLang="ru-RU" b="1" dirty="0" smtClean="0">
                <a:latin typeface="Times New Roman" panose="02020603050405020304" pitchFamily="18" charset="0"/>
                <a:cs typeface="Times New Roman" panose="02020603050405020304" pitchFamily="18" charset="0"/>
              </a:rPr>
              <a:t>%</a:t>
            </a:r>
            <a:endParaRPr lang="ru-RU" altLang="ru-RU" b="1" dirty="0">
              <a:latin typeface="Times New Roman" panose="02020603050405020304" pitchFamily="18" charset="0"/>
              <a:cs typeface="Times New Roman" panose="02020603050405020304" pitchFamily="18" charset="0"/>
            </a:endParaRPr>
          </a:p>
        </p:txBody>
      </p:sp>
      <p:sp>
        <p:nvSpPr>
          <p:cNvPr id="17416" name="TextBox 7"/>
          <p:cNvSpPr txBox="1">
            <a:spLocks noChangeArrowheads="1"/>
          </p:cNvSpPr>
          <p:nvPr/>
        </p:nvSpPr>
        <p:spPr bwMode="auto">
          <a:xfrm>
            <a:off x="4067175" y="4508500"/>
            <a:ext cx="100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b="1" dirty="0" smtClean="0">
                <a:latin typeface="Times New Roman" panose="02020603050405020304" pitchFamily="18" charset="0"/>
                <a:cs typeface="Times New Roman" panose="02020603050405020304" pitchFamily="18" charset="0"/>
              </a:rPr>
              <a:t>1,</a:t>
            </a:r>
            <a:r>
              <a:rPr lang="en-US" altLang="ru-RU" b="1" dirty="0" smtClean="0">
                <a:latin typeface="Times New Roman" panose="02020603050405020304" pitchFamily="18" charset="0"/>
                <a:cs typeface="Times New Roman" panose="02020603050405020304" pitchFamily="18" charset="0"/>
              </a:rPr>
              <a:t>2</a:t>
            </a:r>
            <a:r>
              <a:rPr lang="ru-RU" altLang="ru-RU" b="1" dirty="0" smtClean="0">
                <a:latin typeface="Times New Roman" panose="02020603050405020304" pitchFamily="18" charset="0"/>
                <a:cs typeface="Times New Roman" panose="02020603050405020304" pitchFamily="18" charset="0"/>
              </a:rPr>
              <a:t>%</a:t>
            </a:r>
            <a:endParaRPr lang="ru-RU" altLang="ru-RU" b="1" dirty="0">
              <a:latin typeface="Times New Roman" panose="02020603050405020304" pitchFamily="18" charset="0"/>
              <a:cs typeface="Times New Roman" panose="02020603050405020304" pitchFamily="18" charset="0"/>
            </a:endParaRPr>
          </a:p>
        </p:txBody>
      </p:sp>
      <p:sp>
        <p:nvSpPr>
          <p:cNvPr id="17417" name="TextBox 8"/>
          <p:cNvSpPr txBox="1">
            <a:spLocks noChangeArrowheads="1"/>
          </p:cNvSpPr>
          <p:nvPr/>
        </p:nvSpPr>
        <p:spPr bwMode="auto">
          <a:xfrm>
            <a:off x="6875463" y="4437063"/>
            <a:ext cx="1009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b="1" dirty="0" smtClean="0">
                <a:latin typeface="Times New Roman" panose="02020603050405020304" pitchFamily="18" charset="0"/>
                <a:cs typeface="Times New Roman" panose="02020603050405020304" pitchFamily="18" charset="0"/>
              </a:rPr>
              <a:t>1,</a:t>
            </a:r>
            <a:r>
              <a:rPr lang="en-US" altLang="ru-RU" b="1" dirty="0" smtClean="0">
                <a:latin typeface="Times New Roman" panose="02020603050405020304" pitchFamily="18" charset="0"/>
                <a:cs typeface="Times New Roman" panose="02020603050405020304" pitchFamily="18" charset="0"/>
              </a:rPr>
              <a:t>2</a:t>
            </a:r>
            <a:r>
              <a:rPr lang="ru-RU" altLang="ru-RU" b="1" dirty="0" smtClean="0">
                <a:latin typeface="Times New Roman" panose="02020603050405020304" pitchFamily="18" charset="0"/>
                <a:cs typeface="Times New Roman" panose="02020603050405020304" pitchFamily="18" charset="0"/>
              </a:rPr>
              <a:t>%</a:t>
            </a:r>
            <a:endParaRPr lang="ru-RU" altLang="ru-RU" b="1" dirty="0">
              <a:latin typeface="Times New Roman" panose="02020603050405020304" pitchFamily="18" charset="0"/>
              <a:cs typeface="Times New Roman" panose="02020603050405020304" pitchFamily="18" charset="0"/>
            </a:endParaRPr>
          </a:p>
        </p:txBody>
      </p:sp>
      <p:sp>
        <p:nvSpPr>
          <p:cNvPr id="17418" name="TextBox 9"/>
          <p:cNvSpPr txBox="1">
            <a:spLocks noChangeArrowheads="1"/>
          </p:cNvSpPr>
          <p:nvPr/>
        </p:nvSpPr>
        <p:spPr bwMode="auto">
          <a:xfrm>
            <a:off x="1377084" y="5507038"/>
            <a:ext cx="865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smtClean="0">
                <a:latin typeface="Times New Roman" panose="02020603050405020304" pitchFamily="18" charset="0"/>
                <a:cs typeface="Times New Roman" panose="02020603050405020304" pitchFamily="18" charset="0"/>
              </a:rPr>
              <a:t>202</a:t>
            </a:r>
            <a:r>
              <a:rPr lang="en-US" altLang="ru-RU" dirty="0" smtClean="0">
                <a:latin typeface="Times New Roman" panose="02020603050405020304" pitchFamily="18" charset="0"/>
                <a:cs typeface="Times New Roman" panose="02020603050405020304" pitchFamily="18" charset="0"/>
              </a:rPr>
              <a:t>3</a:t>
            </a:r>
            <a:r>
              <a:rPr lang="ru-RU" altLang="ru-RU" dirty="0" smtClean="0">
                <a:latin typeface="Times New Roman" panose="02020603050405020304" pitchFamily="18" charset="0"/>
                <a:cs typeface="Times New Roman" panose="02020603050405020304" pitchFamily="18" charset="0"/>
              </a:rPr>
              <a:t> </a:t>
            </a:r>
            <a:endParaRPr lang="ru-RU" altLang="ru-RU" dirty="0">
              <a:latin typeface="Times New Roman" panose="02020603050405020304" pitchFamily="18" charset="0"/>
              <a:cs typeface="Times New Roman" panose="02020603050405020304" pitchFamily="18" charset="0"/>
            </a:endParaRPr>
          </a:p>
        </p:txBody>
      </p:sp>
      <p:sp>
        <p:nvSpPr>
          <p:cNvPr id="17419" name="TextBox 10"/>
          <p:cNvSpPr txBox="1">
            <a:spLocks noChangeArrowheads="1"/>
          </p:cNvSpPr>
          <p:nvPr/>
        </p:nvSpPr>
        <p:spPr bwMode="auto">
          <a:xfrm>
            <a:off x="4284663" y="5516563"/>
            <a:ext cx="841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smtClean="0">
                <a:latin typeface="Times New Roman" panose="02020603050405020304" pitchFamily="18" charset="0"/>
                <a:cs typeface="Times New Roman" panose="02020603050405020304" pitchFamily="18" charset="0"/>
              </a:rPr>
              <a:t>202</a:t>
            </a:r>
            <a:r>
              <a:rPr lang="en-US" altLang="ru-RU" dirty="0" smtClean="0">
                <a:latin typeface="Times New Roman" panose="02020603050405020304" pitchFamily="18" charset="0"/>
                <a:cs typeface="Times New Roman" panose="02020603050405020304" pitchFamily="18" charset="0"/>
              </a:rPr>
              <a:t>4</a:t>
            </a:r>
            <a:endParaRPr lang="ru-RU" altLang="ru-RU" dirty="0">
              <a:latin typeface="Times New Roman" panose="02020603050405020304" pitchFamily="18" charset="0"/>
              <a:cs typeface="Times New Roman" panose="02020603050405020304" pitchFamily="18" charset="0"/>
            </a:endParaRPr>
          </a:p>
        </p:txBody>
      </p:sp>
      <p:sp>
        <p:nvSpPr>
          <p:cNvPr id="17420" name="TextBox 11"/>
          <p:cNvSpPr txBox="1">
            <a:spLocks noChangeArrowheads="1"/>
          </p:cNvSpPr>
          <p:nvPr/>
        </p:nvSpPr>
        <p:spPr bwMode="auto">
          <a:xfrm>
            <a:off x="7308849" y="5445125"/>
            <a:ext cx="69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smtClean="0">
                <a:latin typeface="Times New Roman" panose="02020603050405020304" pitchFamily="18" charset="0"/>
                <a:cs typeface="Times New Roman" panose="02020603050405020304" pitchFamily="18" charset="0"/>
              </a:rPr>
              <a:t>202</a:t>
            </a:r>
            <a:r>
              <a:rPr lang="en-US" altLang="ru-RU" dirty="0" smtClean="0">
                <a:latin typeface="Times New Roman" panose="02020603050405020304" pitchFamily="18" charset="0"/>
                <a:cs typeface="Times New Roman" panose="02020603050405020304" pitchFamily="18" charset="0"/>
              </a:rPr>
              <a:t>5</a:t>
            </a:r>
            <a:endParaRPr lang="ru-RU" altLang="ru-RU" dirty="0">
              <a:latin typeface="Times New Roman" panose="02020603050405020304" pitchFamily="18" charset="0"/>
              <a:cs typeface="Times New Roman" panose="02020603050405020304" pitchFamily="18" charset="0"/>
            </a:endParaRPr>
          </a:p>
        </p:txBody>
      </p:sp>
      <p:sp>
        <p:nvSpPr>
          <p:cNvPr id="13" name="Овал 12"/>
          <p:cNvSpPr/>
          <p:nvPr/>
        </p:nvSpPr>
        <p:spPr>
          <a:xfrm>
            <a:off x="539750" y="5876925"/>
            <a:ext cx="7777163" cy="98107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bg2">
                    <a:lumMod val="50000"/>
                  </a:schemeClr>
                </a:solidFill>
                <a:latin typeface="Times New Roman" panose="02020603050405020304" pitchFamily="18" charset="0"/>
                <a:cs typeface="Times New Roman" panose="02020603050405020304" pitchFamily="18" charset="0"/>
              </a:rPr>
              <a:t>Прочие налоговые доходы – государственная пошлина по делам, рассматриваемым в судах общей юрисдикции, мировыми судьями и за государственную  регистрацию, а также за совершение прочих юридически значимых действий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50825" y="0"/>
            <a:ext cx="8294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b="1">
                <a:solidFill>
                  <a:srgbClr val="7030A0"/>
                </a:solidFill>
                <a:latin typeface="Constantia" pitchFamily="18" charset="0"/>
              </a:rPr>
              <a:t>Объем и структура неналоговых доходов</a:t>
            </a:r>
          </a:p>
        </p:txBody>
      </p:sp>
      <p:sp>
        <p:nvSpPr>
          <p:cNvPr id="5" name="Прямоугольник 4"/>
          <p:cNvSpPr/>
          <p:nvPr/>
        </p:nvSpPr>
        <p:spPr>
          <a:xfrm>
            <a:off x="468313" y="692150"/>
            <a:ext cx="2447925" cy="2889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dirty="0" smtClean="0"/>
              <a:t>202</a:t>
            </a:r>
            <a:r>
              <a:rPr lang="en-US" dirty="0" smtClean="0"/>
              <a:t>3</a:t>
            </a:r>
            <a:r>
              <a:rPr lang="ru-RU" dirty="0" smtClean="0"/>
              <a:t> </a:t>
            </a:r>
            <a:r>
              <a:rPr lang="ru-RU" dirty="0"/>
              <a:t>год</a:t>
            </a:r>
          </a:p>
        </p:txBody>
      </p:sp>
      <p:sp>
        <p:nvSpPr>
          <p:cNvPr id="6" name="Прямоугольник 5"/>
          <p:cNvSpPr/>
          <p:nvPr/>
        </p:nvSpPr>
        <p:spPr>
          <a:xfrm>
            <a:off x="3203575" y="692150"/>
            <a:ext cx="2592388" cy="2889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dirty="0" smtClean="0"/>
              <a:t>202</a:t>
            </a:r>
            <a:r>
              <a:rPr lang="en-US" dirty="0" smtClean="0"/>
              <a:t>4</a:t>
            </a:r>
            <a:r>
              <a:rPr lang="ru-RU" dirty="0" smtClean="0"/>
              <a:t> </a:t>
            </a:r>
            <a:r>
              <a:rPr lang="ru-RU" dirty="0"/>
              <a:t>год</a:t>
            </a:r>
          </a:p>
        </p:txBody>
      </p:sp>
      <p:sp>
        <p:nvSpPr>
          <p:cNvPr id="7" name="Прямоугольник 6"/>
          <p:cNvSpPr/>
          <p:nvPr/>
        </p:nvSpPr>
        <p:spPr>
          <a:xfrm>
            <a:off x="6227763" y="692150"/>
            <a:ext cx="2376487" cy="288925"/>
          </a:xfrm>
          <a:prstGeom prst="rect">
            <a:avLst/>
          </a:prstGeom>
          <a:solidFill>
            <a:schemeClr val="accent4">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dirty="0" smtClean="0"/>
              <a:t>202</a:t>
            </a:r>
            <a:r>
              <a:rPr lang="en-US" dirty="0" smtClean="0"/>
              <a:t>5</a:t>
            </a:r>
            <a:r>
              <a:rPr lang="ru-RU" dirty="0" smtClean="0"/>
              <a:t> </a:t>
            </a:r>
            <a:r>
              <a:rPr lang="ru-RU" dirty="0"/>
              <a:t>год</a:t>
            </a:r>
          </a:p>
        </p:txBody>
      </p:sp>
      <p:graphicFrame>
        <p:nvGraphicFramePr>
          <p:cNvPr id="2" name="Диаграмма 7"/>
          <p:cNvGraphicFramePr>
            <a:graphicFrameLocks/>
          </p:cNvGraphicFramePr>
          <p:nvPr>
            <p:extLst>
              <p:ext uri="{D42A27DB-BD31-4B8C-83A1-F6EECF244321}">
                <p14:modId xmlns:p14="http://schemas.microsoft.com/office/powerpoint/2010/main" val="1244445518"/>
              </p:ext>
            </p:extLst>
          </p:nvPr>
        </p:nvGraphicFramePr>
        <p:xfrm>
          <a:off x="539750" y="1052513"/>
          <a:ext cx="2303463" cy="1512887"/>
        </p:xfrm>
        <a:graphic>
          <a:graphicData uri="http://schemas.openxmlformats.org/drawingml/2006/chart">
            <c:chart xmlns:c="http://schemas.openxmlformats.org/drawingml/2006/chart" xmlns:r="http://schemas.openxmlformats.org/officeDocument/2006/relationships" r:id="rId2"/>
          </a:graphicData>
        </a:graphic>
      </p:graphicFrame>
      <p:sp>
        <p:nvSpPr>
          <p:cNvPr id="18443" name="TextBox 8"/>
          <p:cNvSpPr txBox="1">
            <a:spLocks noChangeArrowheads="1"/>
          </p:cNvSpPr>
          <p:nvPr/>
        </p:nvSpPr>
        <p:spPr bwMode="auto">
          <a:xfrm>
            <a:off x="539750" y="2565400"/>
            <a:ext cx="23114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100" b="1" dirty="0" smtClean="0"/>
              <a:t>56877</a:t>
            </a:r>
            <a:r>
              <a:rPr lang="ru-RU" altLang="ru-RU" sz="1100" dirty="0" smtClean="0"/>
              <a:t> </a:t>
            </a:r>
            <a:r>
              <a:rPr lang="ru-RU" altLang="ru-RU" sz="1100" dirty="0"/>
              <a:t>тыс</a:t>
            </a:r>
            <a:r>
              <a:rPr lang="ru-RU" altLang="ru-RU" sz="1100" dirty="0" smtClean="0"/>
              <a:t>. рублей </a:t>
            </a:r>
            <a:r>
              <a:rPr lang="ru-RU" altLang="ru-RU" sz="1100" dirty="0"/>
              <a:t>– всего </a:t>
            </a:r>
          </a:p>
          <a:p>
            <a:pPr eaLnBrk="1" hangingPunct="1"/>
            <a:r>
              <a:rPr lang="ru-RU" altLang="ru-RU" sz="1100" dirty="0"/>
              <a:t>неналоговых доходов.</a:t>
            </a:r>
          </a:p>
          <a:p>
            <a:pPr eaLnBrk="1" hangingPunct="1"/>
            <a:r>
              <a:rPr lang="ru-RU" altLang="ru-RU" sz="1100" dirty="0"/>
              <a:t>Это составляет </a:t>
            </a:r>
            <a:r>
              <a:rPr lang="en-US" altLang="ru-RU" sz="1100" b="1" dirty="0" smtClean="0"/>
              <a:t>45,7</a:t>
            </a:r>
            <a:r>
              <a:rPr lang="ru-RU" altLang="ru-RU" sz="1100" dirty="0" smtClean="0"/>
              <a:t>% </a:t>
            </a:r>
            <a:r>
              <a:rPr lang="ru-RU" altLang="ru-RU" sz="1100" dirty="0"/>
              <a:t>в </a:t>
            </a:r>
          </a:p>
          <a:p>
            <a:pPr eaLnBrk="1" hangingPunct="1"/>
            <a:r>
              <a:rPr lang="ru-RU" altLang="ru-RU" sz="1100" dirty="0"/>
              <a:t>общем объеме налоговых </a:t>
            </a:r>
          </a:p>
          <a:p>
            <a:pPr eaLnBrk="1" hangingPunct="1"/>
            <a:r>
              <a:rPr lang="ru-RU" altLang="ru-RU" sz="1100" dirty="0"/>
              <a:t>и неналоговых доходов.</a:t>
            </a:r>
          </a:p>
          <a:p>
            <a:pPr eaLnBrk="1" hangingPunct="1"/>
            <a:endParaRPr lang="ru-RU" altLang="ru-RU" sz="1200" dirty="0"/>
          </a:p>
        </p:txBody>
      </p:sp>
      <p:graphicFrame>
        <p:nvGraphicFramePr>
          <p:cNvPr id="10" name="Схема 9"/>
          <p:cNvGraphicFramePr/>
          <p:nvPr>
            <p:extLst>
              <p:ext uri="{D42A27DB-BD31-4B8C-83A1-F6EECF244321}">
                <p14:modId xmlns:p14="http://schemas.microsoft.com/office/powerpoint/2010/main" val="2218956114"/>
              </p:ext>
            </p:extLst>
          </p:nvPr>
        </p:nvGraphicFramePr>
        <p:xfrm>
          <a:off x="179512" y="3501008"/>
          <a:ext cx="2520280"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Диаграмма 10"/>
          <p:cNvGraphicFramePr>
            <a:graphicFrameLocks/>
          </p:cNvGraphicFramePr>
          <p:nvPr>
            <p:extLst>
              <p:ext uri="{D42A27DB-BD31-4B8C-83A1-F6EECF244321}">
                <p14:modId xmlns:p14="http://schemas.microsoft.com/office/powerpoint/2010/main" val="2330504833"/>
              </p:ext>
            </p:extLst>
          </p:nvPr>
        </p:nvGraphicFramePr>
        <p:xfrm>
          <a:off x="3241605" y="1031875"/>
          <a:ext cx="2592388" cy="1512887"/>
        </p:xfrm>
        <a:graphic>
          <a:graphicData uri="http://schemas.openxmlformats.org/drawingml/2006/chart">
            <c:chart xmlns:c="http://schemas.openxmlformats.org/drawingml/2006/chart" xmlns:r="http://schemas.openxmlformats.org/officeDocument/2006/relationships" r:id="rId8"/>
          </a:graphicData>
        </a:graphic>
      </p:graphicFrame>
      <p:sp>
        <p:nvSpPr>
          <p:cNvPr id="18446" name="TextBox 11"/>
          <p:cNvSpPr txBox="1">
            <a:spLocks noChangeArrowheads="1"/>
          </p:cNvSpPr>
          <p:nvPr/>
        </p:nvSpPr>
        <p:spPr bwMode="auto">
          <a:xfrm>
            <a:off x="3348038" y="2565400"/>
            <a:ext cx="230346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100" b="1" dirty="0" smtClean="0"/>
              <a:t>44444,0</a:t>
            </a:r>
            <a:r>
              <a:rPr lang="ru-RU" altLang="ru-RU" sz="1100" dirty="0" smtClean="0"/>
              <a:t> </a:t>
            </a:r>
            <a:r>
              <a:rPr lang="ru-RU" altLang="ru-RU" sz="1100" dirty="0"/>
              <a:t>тыс</a:t>
            </a:r>
            <a:r>
              <a:rPr lang="ru-RU" altLang="ru-RU" sz="1100" dirty="0" smtClean="0"/>
              <a:t>. рублей </a:t>
            </a:r>
            <a:r>
              <a:rPr lang="ru-RU" altLang="ru-RU" sz="1100" dirty="0"/>
              <a:t>– всего</a:t>
            </a:r>
          </a:p>
          <a:p>
            <a:pPr eaLnBrk="1" hangingPunct="1"/>
            <a:r>
              <a:rPr lang="ru-RU" altLang="ru-RU" sz="1100" dirty="0"/>
              <a:t>неналоговых доходов.</a:t>
            </a:r>
          </a:p>
          <a:p>
            <a:pPr eaLnBrk="1" hangingPunct="1"/>
            <a:r>
              <a:rPr lang="ru-RU" altLang="ru-RU" sz="1100" dirty="0"/>
              <a:t>Это </a:t>
            </a:r>
            <a:r>
              <a:rPr lang="ru-RU" altLang="ru-RU" sz="1100" dirty="0" smtClean="0"/>
              <a:t>составляет </a:t>
            </a:r>
            <a:r>
              <a:rPr lang="ru-RU" altLang="ru-RU" sz="1100" b="1" dirty="0" smtClean="0"/>
              <a:t>43,5%</a:t>
            </a:r>
            <a:r>
              <a:rPr lang="ru-RU" altLang="ru-RU" sz="1100" dirty="0" smtClean="0"/>
              <a:t> </a:t>
            </a:r>
            <a:r>
              <a:rPr lang="ru-RU" altLang="ru-RU" sz="1100" dirty="0"/>
              <a:t>в </a:t>
            </a:r>
          </a:p>
          <a:p>
            <a:pPr eaLnBrk="1" hangingPunct="1"/>
            <a:r>
              <a:rPr lang="ru-RU" altLang="ru-RU" sz="1100" dirty="0"/>
              <a:t>общем объеме налоговых и неналоговых доходов</a:t>
            </a:r>
          </a:p>
        </p:txBody>
      </p:sp>
      <p:graphicFrame>
        <p:nvGraphicFramePr>
          <p:cNvPr id="13" name="Схема 12"/>
          <p:cNvGraphicFramePr/>
          <p:nvPr>
            <p:extLst>
              <p:ext uri="{D42A27DB-BD31-4B8C-83A1-F6EECF244321}">
                <p14:modId xmlns:p14="http://schemas.microsoft.com/office/powerpoint/2010/main" val="1962496629"/>
              </p:ext>
            </p:extLst>
          </p:nvPr>
        </p:nvGraphicFramePr>
        <p:xfrm>
          <a:off x="3059832" y="3573016"/>
          <a:ext cx="2808312" cy="29523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4" name="Диаграмма 13"/>
          <p:cNvGraphicFramePr>
            <a:graphicFrameLocks/>
          </p:cNvGraphicFramePr>
          <p:nvPr>
            <p:extLst>
              <p:ext uri="{D42A27DB-BD31-4B8C-83A1-F6EECF244321}">
                <p14:modId xmlns:p14="http://schemas.microsoft.com/office/powerpoint/2010/main" val="1499901820"/>
              </p:ext>
            </p:extLst>
          </p:nvPr>
        </p:nvGraphicFramePr>
        <p:xfrm>
          <a:off x="6192044" y="1031875"/>
          <a:ext cx="2592388" cy="1512887"/>
        </p:xfrm>
        <a:graphic>
          <a:graphicData uri="http://schemas.openxmlformats.org/drawingml/2006/chart">
            <c:chart xmlns:c="http://schemas.openxmlformats.org/drawingml/2006/chart" xmlns:r="http://schemas.openxmlformats.org/officeDocument/2006/relationships" r:id="rId14"/>
          </a:graphicData>
        </a:graphic>
      </p:graphicFrame>
      <p:sp>
        <p:nvSpPr>
          <p:cNvPr id="18449" name="TextBox 14"/>
          <p:cNvSpPr txBox="1">
            <a:spLocks noChangeArrowheads="1"/>
          </p:cNvSpPr>
          <p:nvPr/>
        </p:nvSpPr>
        <p:spPr bwMode="auto">
          <a:xfrm>
            <a:off x="6300788" y="2565400"/>
            <a:ext cx="23749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100" b="1" dirty="0" smtClean="0"/>
              <a:t>30697,0</a:t>
            </a:r>
            <a:r>
              <a:rPr lang="ru-RU" altLang="ru-RU" sz="1100" dirty="0" smtClean="0"/>
              <a:t> </a:t>
            </a:r>
            <a:r>
              <a:rPr lang="ru-RU" altLang="ru-RU" sz="1100" dirty="0"/>
              <a:t>тыс</a:t>
            </a:r>
            <a:r>
              <a:rPr lang="ru-RU" altLang="ru-RU" sz="1100" dirty="0" smtClean="0"/>
              <a:t>. рублей </a:t>
            </a:r>
            <a:r>
              <a:rPr lang="ru-RU" altLang="ru-RU" sz="1100" dirty="0"/>
              <a:t>– всего</a:t>
            </a:r>
          </a:p>
          <a:p>
            <a:pPr eaLnBrk="1" hangingPunct="1"/>
            <a:r>
              <a:rPr lang="ru-RU" altLang="ru-RU" sz="1100" dirty="0"/>
              <a:t>неналоговых доходов.</a:t>
            </a:r>
          </a:p>
          <a:p>
            <a:pPr eaLnBrk="1" hangingPunct="1"/>
            <a:r>
              <a:rPr lang="ru-RU" altLang="ru-RU" sz="1100" dirty="0"/>
              <a:t>Это составляет </a:t>
            </a:r>
            <a:r>
              <a:rPr lang="ru-RU" altLang="ru-RU" sz="1100" b="1" dirty="0" smtClean="0"/>
              <a:t>28,9%</a:t>
            </a:r>
            <a:r>
              <a:rPr lang="ru-RU" altLang="ru-RU" sz="1100" dirty="0" smtClean="0"/>
              <a:t> </a:t>
            </a:r>
            <a:r>
              <a:rPr lang="ru-RU" altLang="ru-RU" sz="1100" dirty="0"/>
              <a:t>в общем объеме налоговых и неналоговых доходов.</a:t>
            </a:r>
          </a:p>
        </p:txBody>
      </p:sp>
      <p:graphicFrame>
        <p:nvGraphicFramePr>
          <p:cNvPr id="18" name="Схема 17"/>
          <p:cNvGraphicFramePr/>
          <p:nvPr>
            <p:extLst>
              <p:ext uri="{D42A27DB-BD31-4B8C-83A1-F6EECF244321}">
                <p14:modId xmlns:p14="http://schemas.microsoft.com/office/powerpoint/2010/main" val="994987990"/>
              </p:ext>
            </p:extLst>
          </p:nvPr>
        </p:nvGraphicFramePr>
        <p:xfrm>
          <a:off x="6156176" y="3573016"/>
          <a:ext cx="2808312" cy="316835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1258888" y="260350"/>
            <a:ext cx="7091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400">
                <a:solidFill>
                  <a:srgbClr val="C00000"/>
                </a:solidFill>
                <a:latin typeface="Constantia" pitchFamily="18" charset="0"/>
              </a:rPr>
              <a:t>Объем и структура безвозмездных поступлений</a:t>
            </a:r>
          </a:p>
        </p:txBody>
      </p:sp>
      <p:sp>
        <p:nvSpPr>
          <p:cNvPr id="19459" name="TextBox 3"/>
          <p:cNvSpPr txBox="1">
            <a:spLocks noChangeArrowheads="1"/>
          </p:cNvSpPr>
          <p:nvPr/>
        </p:nvSpPr>
        <p:spPr bwMode="auto">
          <a:xfrm>
            <a:off x="827088" y="1196975"/>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5" name="Овал 4"/>
          <p:cNvSpPr/>
          <p:nvPr/>
        </p:nvSpPr>
        <p:spPr>
          <a:xfrm>
            <a:off x="721711" y="836613"/>
            <a:ext cx="1728788" cy="288925"/>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dirty="0" smtClean="0">
                <a:latin typeface="Times New Roman" panose="02020603050405020304" pitchFamily="18" charset="0"/>
                <a:cs typeface="Times New Roman" panose="02020603050405020304" pitchFamily="18" charset="0"/>
              </a:rPr>
              <a:t>2023 </a:t>
            </a:r>
            <a:r>
              <a:rPr lang="ru-RU" dirty="0">
                <a:latin typeface="Times New Roman" panose="02020603050405020304" pitchFamily="18" charset="0"/>
                <a:cs typeface="Times New Roman" panose="02020603050405020304" pitchFamily="18" charset="0"/>
              </a:rPr>
              <a:t>год</a:t>
            </a:r>
          </a:p>
        </p:txBody>
      </p:sp>
      <p:sp>
        <p:nvSpPr>
          <p:cNvPr id="6" name="Овал 5"/>
          <p:cNvSpPr/>
          <p:nvPr/>
        </p:nvSpPr>
        <p:spPr>
          <a:xfrm>
            <a:off x="3708400" y="836613"/>
            <a:ext cx="1727200" cy="288925"/>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dirty="0" smtClean="0">
                <a:latin typeface="Times New Roman" panose="02020603050405020304" pitchFamily="18" charset="0"/>
                <a:cs typeface="Times New Roman" panose="02020603050405020304" pitchFamily="18" charset="0"/>
              </a:rPr>
              <a:t>2024 </a:t>
            </a:r>
            <a:r>
              <a:rPr lang="ru-RU" dirty="0">
                <a:latin typeface="Times New Roman" panose="02020603050405020304" pitchFamily="18" charset="0"/>
                <a:cs typeface="Times New Roman" panose="02020603050405020304" pitchFamily="18" charset="0"/>
              </a:rPr>
              <a:t>год</a:t>
            </a:r>
          </a:p>
        </p:txBody>
      </p:sp>
      <p:sp>
        <p:nvSpPr>
          <p:cNvPr id="7" name="Овал 6"/>
          <p:cNvSpPr/>
          <p:nvPr/>
        </p:nvSpPr>
        <p:spPr>
          <a:xfrm>
            <a:off x="6443663" y="836613"/>
            <a:ext cx="1728787" cy="288925"/>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dirty="0" smtClean="0">
                <a:latin typeface="Times New Roman" panose="02020603050405020304" pitchFamily="18" charset="0"/>
                <a:cs typeface="Times New Roman" panose="02020603050405020304" pitchFamily="18" charset="0"/>
              </a:rPr>
              <a:t>2025 </a:t>
            </a:r>
            <a:r>
              <a:rPr lang="ru-RU" dirty="0">
                <a:latin typeface="Times New Roman" panose="02020603050405020304" pitchFamily="18" charset="0"/>
                <a:cs typeface="Times New Roman" panose="02020603050405020304" pitchFamily="18" charset="0"/>
              </a:rPr>
              <a:t>год</a:t>
            </a:r>
          </a:p>
        </p:txBody>
      </p:sp>
      <p:graphicFrame>
        <p:nvGraphicFramePr>
          <p:cNvPr id="2" name="Диаграмма 8"/>
          <p:cNvGraphicFramePr>
            <a:graphicFrameLocks/>
          </p:cNvGraphicFramePr>
          <p:nvPr>
            <p:extLst>
              <p:ext uri="{D42A27DB-BD31-4B8C-83A1-F6EECF244321}">
                <p14:modId xmlns:p14="http://schemas.microsoft.com/office/powerpoint/2010/main" val="2879928556"/>
              </p:ext>
            </p:extLst>
          </p:nvPr>
        </p:nvGraphicFramePr>
        <p:xfrm>
          <a:off x="269875" y="1196975"/>
          <a:ext cx="2592388" cy="1944688"/>
        </p:xfrm>
        <a:graphic>
          <a:graphicData uri="http://schemas.openxmlformats.org/drawingml/2006/chart">
            <c:chart xmlns:c="http://schemas.openxmlformats.org/drawingml/2006/chart" xmlns:r="http://schemas.openxmlformats.org/officeDocument/2006/relationships" r:id="rId2"/>
          </a:graphicData>
        </a:graphic>
      </p:graphicFrame>
      <p:sp>
        <p:nvSpPr>
          <p:cNvPr id="19470" name="TextBox 9"/>
          <p:cNvSpPr txBox="1">
            <a:spLocks noChangeArrowheads="1"/>
          </p:cNvSpPr>
          <p:nvPr/>
        </p:nvSpPr>
        <p:spPr bwMode="auto">
          <a:xfrm>
            <a:off x="395288" y="2636838"/>
            <a:ext cx="2447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200" b="1" dirty="0" smtClean="0">
                <a:latin typeface="Times New Roman" panose="02020603050405020304" pitchFamily="18" charset="0"/>
                <a:cs typeface="Times New Roman" panose="02020603050405020304" pitchFamily="18" charset="0"/>
              </a:rPr>
              <a:t>149835,5  </a:t>
            </a:r>
            <a:r>
              <a:rPr lang="ru-RU" altLang="ru-RU" sz="1200" dirty="0" smtClean="0">
                <a:latin typeface="Times New Roman" panose="02020603050405020304" pitchFamily="18" charset="0"/>
                <a:cs typeface="Times New Roman" panose="02020603050405020304" pitchFamily="18" charset="0"/>
              </a:rPr>
              <a:t>тыс. рублей </a:t>
            </a:r>
            <a:r>
              <a:rPr lang="ru-RU" altLang="ru-RU" sz="1200" dirty="0">
                <a:latin typeface="Times New Roman" panose="02020603050405020304" pitchFamily="18" charset="0"/>
                <a:cs typeface="Times New Roman" panose="02020603050405020304" pitchFamily="18" charset="0"/>
              </a:rPr>
              <a:t>– всего</a:t>
            </a:r>
          </a:p>
          <a:p>
            <a:pPr algn="ctr" eaLnBrk="1" hangingPunct="1"/>
            <a:r>
              <a:rPr lang="ru-RU" altLang="ru-RU" sz="1200" dirty="0">
                <a:latin typeface="Times New Roman" panose="02020603050405020304" pitchFamily="18" charset="0"/>
                <a:cs typeface="Times New Roman" panose="02020603050405020304" pitchFamily="18" charset="0"/>
              </a:rPr>
              <a:t>безвозмездных поступлений.</a:t>
            </a:r>
          </a:p>
          <a:p>
            <a:pPr algn="ctr" eaLnBrk="1" hangingPunct="1"/>
            <a:r>
              <a:rPr lang="ru-RU" altLang="ru-RU" sz="1200" dirty="0">
                <a:latin typeface="Times New Roman" panose="02020603050405020304" pitchFamily="18" charset="0"/>
                <a:cs typeface="Times New Roman" panose="02020603050405020304" pitchFamily="18" charset="0"/>
              </a:rPr>
              <a:t>Это </a:t>
            </a:r>
            <a:r>
              <a:rPr lang="ru-RU" altLang="ru-RU" sz="1200" dirty="0" smtClean="0">
                <a:latin typeface="Times New Roman" panose="02020603050405020304" pitchFamily="18" charset="0"/>
                <a:cs typeface="Times New Roman" panose="02020603050405020304" pitchFamily="18" charset="0"/>
              </a:rPr>
              <a:t>составляет </a:t>
            </a:r>
            <a:r>
              <a:rPr lang="ru-RU" altLang="ru-RU" sz="1200" b="1" dirty="0" smtClean="0">
                <a:latin typeface="Times New Roman" panose="02020603050405020304" pitchFamily="18" charset="0"/>
                <a:cs typeface="Times New Roman" panose="02020603050405020304" pitchFamily="18" charset="0"/>
              </a:rPr>
              <a:t>54,6%</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в </a:t>
            </a:r>
          </a:p>
          <a:p>
            <a:pPr algn="ctr" eaLnBrk="1" hangingPunct="1"/>
            <a:r>
              <a:rPr lang="ru-RU" altLang="ru-RU" sz="1200" dirty="0">
                <a:latin typeface="Times New Roman" panose="02020603050405020304" pitchFamily="18" charset="0"/>
                <a:cs typeface="Times New Roman" panose="02020603050405020304" pitchFamily="18" charset="0"/>
              </a:rPr>
              <a:t>общем объеме доходов.</a:t>
            </a:r>
          </a:p>
        </p:txBody>
      </p:sp>
      <p:graphicFrame>
        <p:nvGraphicFramePr>
          <p:cNvPr id="11" name="Схема 10"/>
          <p:cNvGraphicFramePr/>
          <p:nvPr>
            <p:extLst>
              <p:ext uri="{D42A27DB-BD31-4B8C-83A1-F6EECF244321}">
                <p14:modId xmlns:p14="http://schemas.microsoft.com/office/powerpoint/2010/main" val="3110528517"/>
              </p:ext>
            </p:extLst>
          </p:nvPr>
        </p:nvGraphicFramePr>
        <p:xfrm>
          <a:off x="539552" y="3395663"/>
          <a:ext cx="2376264" cy="3129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Диаграмма 11"/>
          <p:cNvGraphicFramePr>
            <a:graphicFrameLocks/>
          </p:cNvGraphicFramePr>
          <p:nvPr>
            <p:extLst>
              <p:ext uri="{D42A27DB-BD31-4B8C-83A1-F6EECF244321}">
                <p14:modId xmlns:p14="http://schemas.microsoft.com/office/powerpoint/2010/main" val="2020566507"/>
              </p:ext>
            </p:extLst>
          </p:nvPr>
        </p:nvGraphicFramePr>
        <p:xfrm>
          <a:off x="3203575" y="1196975"/>
          <a:ext cx="2736850" cy="1439863"/>
        </p:xfrm>
        <a:graphic>
          <a:graphicData uri="http://schemas.openxmlformats.org/drawingml/2006/chart">
            <c:chart xmlns:c="http://schemas.openxmlformats.org/drawingml/2006/chart" xmlns:r="http://schemas.openxmlformats.org/officeDocument/2006/relationships" r:id="rId8"/>
          </a:graphicData>
        </a:graphic>
      </p:graphicFrame>
      <p:sp>
        <p:nvSpPr>
          <p:cNvPr id="19473" name="TextBox 12"/>
          <p:cNvSpPr txBox="1">
            <a:spLocks noChangeArrowheads="1"/>
          </p:cNvSpPr>
          <p:nvPr/>
        </p:nvSpPr>
        <p:spPr bwMode="auto">
          <a:xfrm>
            <a:off x="3348038" y="2636838"/>
            <a:ext cx="2736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200" b="1" dirty="0" smtClean="0">
                <a:latin typeface="Times New Roman" panose="02020603050405020304" pitchFamily="18" charset="0"/>
                <a:cs typeface="Times New Roman" panose="02020603050405020304" pitchFamily="18" charset="0"/>
              </a:rPr>
              <a:t>107716,4 </a:t>
            </a:r>
            <a:r>
              <a:rPr lang="ru-RU" altLang="ru-RU" sz="1200" dirty="0" smtClean="0">
                <a:latin typeface="Times New Roman" panose="02020603050405020304" pitchFamily="18" charset="0"/>
                <a:cs typeface="Times New Roman" panose="02020603050405020304" pitchFamily="18" charset="0"/>
              </a:rPr>
              <a:t>тыс. рублей </a:t>
            </a:r>
            <a:r>
              <a:rPr lang="ru-RU" altLang="ru-RU" sz="1200" dirty="0">
                <a:latin typeface="Times New Roman" panose="02020603050405020304" pitchFamily="18" charset="0"/>
                <a:cs typeface="Times New Roman" panose="02020603050405020304" pitchFamily="18" charset="0"/>
              </a:rPr>
              <a:t>– всего</a:t>
            </a:r>
          </a:p>
          <a:p>
            <a:pPr algn="ctr" eaLnBrk="1" hangingPunct="1"/>
            <a:r>
              <a:rPr lang="ru-RU" altLang="ru-RU" sz="1200" dirty="0">
                <a:latin typeface="Times New Roman" panose="02020603050405020304" pitchFamily="18" charset="0"/>
                <a:cs typeface="Times New Roman" panose="02020603050405020304" pitchFamily="18" charset="0"/>
              </a:rPr>
              <a:t>безвозмездных поступлений.</a:t>
            </a:r>
          </a:p>
          <a:p>
            <a:pPr algn="ctr" eaLnBrk="1" hangingPunct="1"/>
            <a:r>
              <a:rPr lang="ru-RU" altLang="ru-RU" sz="1200" dirty="0">
                <a:latin typeface="Times New Roman" panose="02020603050405020304" pitchFamily="18" charset="0"/>
                <a:cs typeface="Times New Roman" panose="02020603050405020304" pitchFamily="18" charset="0"/>
              </a:rPr>
              <a:t>Это составляет </a:t>
            </a:r>
            <a:r>
              <a:rPr lang="ru-RU" altLang="ru-RU" sz="1200" b="1" dirty="0" smtClean="0">
                <a:latin typeface="Times New Roman" panose="02020603050405020304" pitchFamily="18" charset="0"/>
                <a:cs typeface="Times New Roman" panose="02020603050405020304" pitchFamily="18" charset="0"/>
              </a:rPr>
              <a:t>51,3%</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в </a:t>
            </a:r>
          </a:p>
          <a:p>
            <a:pPr algn="ctr" eaLnBrk="1" hangingPunct="1"/>
            <a:r>
              <a:rPr lang="ru-RU" altLang="ru-RU" sz="1200" dirty="0">
                <a:latin typeface="Times New Roman" panose="02020603050405020304" pitchFamily="18" charset="0"/>
                <a:cs typeface="Times New Roman" panose="02020603050405020304" pitchFamily="18" charset="0"/>
              </a:rPr>
              <a:t>общем объеме доходов.</a:t>
            </a:r>
          </a:p>
        </p:txBody>
      </p:sp>
      <p:graphicFrame>
        <p:nvGraphicFramePr>
          <p:cNvPr id="4" name="Диаграмма 13"/>
          <p:cNvGraphicFramePr>
            <a:graphicFrameLocks/>
          </p:cNvGraphicFramePr>
          <p:nvPr>
            <p:extLst>
              <p:ext uri="{D42A27DB-BD31-4B8C-83A1-F6EECF244321}">
                <p14:modId xmlns:p14="http://schemas.microsoft.com/office/powerpoint/2010/main" val="4255094151"/>
              </p:ext>
            </p:extLst>
          </p:nvPr>
        </p:nvGraphicFramePr>
        <p:xfrm>
          <a:off x="6227763" y="1125538"/>
          <a:ext cx="2447925" cy="1439862"/>
        </p:xfrm>
        <a:graphic>
          <a:graphicData uri="http://schemas.openxmlformats.org/drawingml/2006/chart">
            <c:chart xmlns:c="http://schemas.openxmlformats.org/drawingml/2006/chart" xmlns:r="http://schemas.openxmlformats.org/officeDocument/2006/relationships" r:id="rId9"/>
          </a:graphicData>
        </a:graphic>
      </p:graphicFrame>
      <p:sp>
        <p:nvSpPr>
          <p:cNvPr id="19475" name="TextBox 14"/>
          <p:cNvSpPr txBox="1">
            <a:spLocks noChangeArrowheads="1"/>
          </p:cNvSpPr>
          <p:nvPr/>
        </p:nvSpPr>
        <p:spPr bwMode="auto">
          <a:xfrm>
            <a:off x="6372225" y="2565400"/>
            <a:ext cx="2447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200" b="1" dirty="0" smtClean="0">
                <a:latin typeface="Times New Roman" panose="02020603050405020304" pitchFamily="18" charset="0"/>
                <a:cs typeface="Times New Roman" panose="02020603050405020304" pitchFamily="18" charset="0"/>
              </a:rPr>
              <a:t>98324,5 </a:t>
            </a:r>
            <a:r>
              <a:rPr lang="ru-RU" altLang="ru-RU" sz="1200" dirty="0" smtClean="0">
                <a:latin typeface="Times New Roman" panose="02020603050405020304" pitchFamily="18" charset="0"/>
                <a:cs typeface="Times New Roman" panose="02020603050405020304" pitchFamily="18" charset="0"/>
              </a:rPr>
              <a:t>тыс. рублей </a:t>
            </a:r>
            <a:r>
              <a:rPr lang="ru-RU" altLang="ru-RU" sz="1200" dirty="0">
                <a:latin typeface="Times New Roman" panose="02020603050405020304" pitchFamily="18" charset="0"/>
                <a:cs typeface="Times New Roman" panose="02020603050405020304" pitchFamily="18" charset="0"/>
              </a:rPr>
              <a:t>– всего</a:t>
            </a:r>
          </a:p>
          <a:p>
            <a:pPr algn="ctr" eaLnBrk="1" hangingPunct="1"/>
            <a:r>
              <a:rPr lang="ru-RU" altLang="ru-RU" sz="1200" dirty="0">
                <a:latin typeface="Times New Roman" panose="02020603050405020304" pitchFamily="18" charset="0"/>
                <a:cs typeface="Times New Roman" panose="02020603050405020304" pitchFamily="18" charset="0"/>
              </a:rPr>
              <a:t>безвозмездных поступлений.</a:t>
            </a:r>
          </a:p>
          <a:p>
            <a:pPr algn="ctr" eaLnBrk="1" hangingPunct="1"/>
            <a:r>
              <a:rPr lang="ru-RU" altLang="ru-RU" sz="1200" dirty="0">
                <a:latin typeface="Times New Roman" panose="02020603050405020304" pitchFamily="18" charset="0"/>
                <a:cs typeface="Times New Roman" panose="02020603050405020304" pitchFamily="18" charset="0"/>
              </a:rPr>
              <a:t>Это </a:t>
            </a:r>
            <a:r>
              <a:rPr lang="ru-RU" altLang="ru-RU" sz="1200" dirty="0" smtClean="0">
                <a:latin typeface="Times New Roman" panose="02020603050405020304" pitchFamily="18" charset="0"/>
                <a:cs typeface="Times New Roman" panose="02020603050405020304" pitchFamily="18" charset="0"/>
              </a:rPr>
              <a:t>составляет </a:t>
            </a:r>
            <a:r>
              <a:rPr lang="ru-RU" altLang="ru-RU" sz="1200" b="1" dirty="0" smtClean="0">
                <a:latin typeface="Times New Roman" panose="02020603050405020304" pitchFamily="18" charset="0"/>
                <a:cs typeface="Times New Roman" panose="02020603050405020304" pitchFamily="18" charset="0"/>
              </a:rPr>
              <a:t>48,1%</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в </a:t>
            </a:r>
          </a:p>
          <a:p>
            <a:pPr algn="ctr" eaLnBrk="1" hangingPunct="1"/>
            <a:r>
              <a:rPr lang="ru-RU" altLang="ru-RU" sz="1200" dirty="0">
                <a:latin typeface="Times New Roman" panose="02020603050405020304" pitchFamily="18" charset="0"/>
                <a:cs typeface="Times New Roman" panose="02020603050405020304" pitchFamily="18" charset="0"/>
              </a:rPr>
              <a:t>общем объеме доходов.</a:t>
            </a:r>
          </a:p>
        </p:txBody>
      </p:sp>
      <p:graphicFrame>
        <p:nvGraphicFramePr>
          <p:cNvPr id="16" name="Схема 15"/>
          <p:cNvGraphicFramePr/>
          <p:nvPr>
            <p:extLst>
              <p:ext uri="{D42A27DB-BD31-4B8C-83A1-F6EECF244321}">
                <p14:modId xmlns:p14="http://schemas.microsoft.com/office/powerpoint/2010/main" val="716472358"/>
              </p:ext>
            </p:extLst>
          </p:nvPr>
        </p:nvGraphicFramePr>
        <p:xfrm>
          <a:off x="3275856" y="3645024"/>
          <a:ext cx="2592288" cy="280831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7" name="Схема 16"/>
          <p:cNvGraphicFramePr/>
          <p:nvPr>
            <p:extLst>
              <p:ext uri="{D42A27DB-BD31-4B8C-83A1-F6EECF244321}">
                <p14:modId xmlns:p14="http://schemas.microsoft.com/office/powerpoint/2010/main" val="3388623240"/>
              </p:ext>
            </p:extLst>
          </p:nvPr>
        </p:nvGraphicFramePr>
        <p:xfrm>
          <a:off x="6300192" y="3645024"/>
          <a:ext cx="2520280" cy="296071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ext uri="{D42A27DB-BD31-4B8C-83A1-F6EECF244321}">
                <p14:modId xmlns:p14="http://schemas.microsoft.com/office/powerpoint/2010/main" val="971738637"/>
              </p:ext>
            </p:extLst>
          </p:nvPr>
        </p:nvGraphicFramePr>
        <p:xfrm>
          <a:off x="395288" y="115888"/>
          <a:ext cx="8353425" cy="62658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8913"/>
            <a:ext cx="8207375" cy="708025"/>
          </a:xfrm>
          <a:prstGeom prst="rect">
            <a:avLst/>
          </a:prstGeom>
          <a:noFill/>
        </p:spPr>
        <p:txBody>
          <a:bodyPr>
            <a:spAutoFit/>
          </a:bodyPr>
          <a:lstStyle/>
          <a:p>
            <a:pPr algn="ctr">
              <a:defRPr/>
            </a:pPr>
            <a:r>
              <a:rPr lang="ru-RU" sz="2000" b="1" dirty="0">
                <a:solidFill>
                  <a:schemeClr val="accent4">
                    <a:lumMod val="75000"/>
                  </a:schemeClr>
                </a:solidFill>
                <a:latin typeface="Times New Roman" panose="02020603050405020304" pitchFamily="18" charset="0"/>
                <a:cs typeface="Times New Roman" panose="02020603050405020304" pitchFamily="18" charset="0"/>
              </a:rPr>
              <a:t>Расходы районного бюджета </a:t>
            </a:r>
          </a:p>
          <a:p>
            <a:pPr algn="ctr">
              <a:defRPr/>
            </a:pPr>
            <a:r>
              <a:rPr lang="ru-RU" sz="2000" b="1" dirty="0">
                <a:solidFill>
                  <a:schemeClr val="accent4">
                    <a:lumMod val="75000"/>
                  </a:schemeClr>
                </a:solidFill>
                <a:latin typeface="Times New Roman" panose="02020603050405020304" pitchFamily="18" charset="0"/>
                <a:cs typeface="Times New Roman" panose="02020603050405020304" pitchFamily="18" charset="0"/>
              </a:rPr>
              <a:t>по разделам бюджетной классификации расходов бюджетов</a:t>
            </a:r>
          </a:p>
        </p:txBody>
      </p:sp>
      <p:graphicFrame>
        <p:nvGraphicFramePr>
          <p:cNvPr id="3" name="Диаграмма 2"/>
          <p:cNvGraphicFramePr>
            <a:graphicFrameLocks/>
          </p:cNvGraphicFramePr>
          <p:nvPr>
            <p:extLst>
              <p:ext uri="{D42A27DB-BD31-4B8C-83A1-F6EECF244321}">
                <p14:modId xmlns:p14="http://schemas.microsoft.com/office/powerpoint/2010/main" val="1300055478"/>
              </p:ext>
            </p:extLst>
          </p:nvPr>
        </p:nvGraphicFramePr>
        <p:xfrm>
          <a:off x="0" y="1124744"/>
          <a:ext cx="8893175" cy="54737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16632"/>
            <a:ext cx="6864636" cy="707886"/>
          </a:xfrm>
          <a:prstGeom prst="rect">
            <a:avLst/>
          </a:prstGeom>
          <a:noFill/>
        </p:spPr>
        <p:txBody>
          <a:bodyPr>
            <a:spAutoFit/>
          </a:bodyPr>
          <a:lstStyle/>
          <a:p>
            <a:pPr algn="ctr">
              <a:defRPr/>
            </a:pPr>
            <a:r>
              <a:rPr lang="ru-RU" sz="2000" b="1" spc="50" dirty="0">
                <a:ln w="12700" cmpd="sng">
                  <a:solidFill>
                    <a:schemeClr val="accent6">
                      <a:satMod val="120000"/>
                      <a:shade val="80000"/>
                    </a:schemeClr>
                  </a:solidFill>
                  <a:prstDash val="solid"/>
                </a:ln>
                <a:solidFill>
                  <a:schemeClr val="bg2">
                    <a:lumMod val="50000"/>
                  </a:schemeClr>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Объем и структура расходов районного бюджета по разделам на </a:t>
            </a:r>
            <a:r>
              <a:rPr lang="ru-RU" sz="2000" b="1" spc="50" dirty="0" smtClean="0">
                <a:ln w="12700" cmpd="sng">
                  <a:solidFill>
                    <a:schemeClr val="accent6">
                      <a:satMod val="120000"/>
                      <a:shade val="80000"/>
                    </a:schemeClr>
                  </a:solidFill>
                  <a:prstDash val="solid"/>
                </a:ln>
                <a:solidFill>
                  <a:schemeClr val="bg2">
                    <a:lumMod val="50000"/>
                  </a:schemeClr>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2023 </a:t>
            </a:r>
            <a:r>
              <a:rPr lang="ru-RU" sz="2000" b="1" spc="50" dirty="0">
                <a:ln w="12700" cmpd="sng">
                  <a:solidFill>
                    <a:schemeClr val="accent6">
                      <a:satMod val="120000"/>
                      <a:shade val="80000"/>
                    </a:schemeClr>
                  </a:solidFill>
                  <a:prstDash val="solid"/>
                </a:ln>
                <a:solidFill>
                  <a:schemeClr val="bg2">
                    <a:lumMod val="50000"/>
                  </a:schemeClr>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год, тыс.рублей</a:t>
            </a:r>
          </a:p>
        </p:txBody>
      </p:sp>
      <p:graphicFrame>
        <p:nvGraphicFramePr>
          <p:cNvPr id="3" name="Диаграмма 2"/>
          <p:cNvGraphicFramePr>
            <a:graphicFrameLocks/>
          </p:cNvGraphicFramePr>
          <p:nvPr>
            <p:extLst>
              <p:ext uri="{D42A27DB-BD31-4B8C-83A1-F6EECF244321}">
                <p14:modId xmlns:p14="http://schemas.microsoft.com/office/powerpoint/2010/main" val="1920024977"/>
              </p:ext>
            </p:extLst>
          </p:nvPr>
        </p:nvGraphicFramePr>
        <p:xfrm>
          <a:off x="179512" y="765175"/>
          <a:ext cx="8964488" cy="583217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7848872" cy="5328592"/>
          </a:xfrm>
        </p:spPr>
        <p:txBody>
          <a:bodyPr>
            <a:prstTxWarp prst="textCanDown">
              <a:avLst/>
            </a:prstTxWarp>
            <a:noAutofit/>
          </a:bodyPr>
          <a:lstStyle/>
          <a:p>
            <a:pPr algn="ctr"/>
            <a:r>
              <a:rPr lang="ru-RU" sz="20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«Бюджет для граждан» познакомит вас с основными положениями бюджета Новосильского района на 2023 год и плановый период 2024-2025годов.  </a:t>
            </a:r>
            <a:br>
              <a:rPr lang="ru-RU" sz="20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Граждане – как налогоплательщики и как потребители муниципальных услуг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a:t>
            </a:r>
            <a:br>
              <a:rPr lang="ru-RU" sz="20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«Бюджет для граждан» нацелен на получение обратной связи от граждан, которым интересны современные проблемы муниципальных финансов в Новосильском районе.</a:t>
            </a:r>
            <a:endParaRPr lang="ru-RU" sz="200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3426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5" y="260648"/>
            <a:ext cx="8856984" cy="338554"/>
          </a:xfrm>
          <a:prstGeom prst="rect">
            <a:avLst/>
          </a:prstGeom>
          <a:ln>
            <a:solidFill>
              <a:schemeClr val="accent1"/>
            </a:solidFill>
          </a:ln>
          <a:effectLst>
            <a:outerShdw blurRad="38100" dist="19050" algn="bl" rotWithShape="0">
              <a:srgbClr val="000000">
                <a:alpha val="60000"/>
              </a:srgbClr>
            </a:outerShdw>
            <a:softEdge rad="317500"/>
          </a:effectLst>
        </p:spPr>
        <p:style>
          <a:lnRef idx="0">
            <a:schemeClr val="accent2"/>
          </a:lnRef>
          <a:fillRef idx="3">
            <a:schemeClr val="accent2"/>
          </a:fillRef>
          <a:effectRef idx="3">
            <a:schemeClr val="accent2"/>
          </a:effectRef>
          <a:fontRef idx="minor">
            <a:schemeClr val="lt1"/>
          </a:fontRef>
        </p:style>
        <p:txBody>
          <a:bodyPr>
            <a:spAutoFit/>
          </a:bodyPr>
          <a:lstStyle/>
          <a:p>
            <a:pPr>
              <a:defRPr/>
            </a:pPr>
            <a:r>
              <a:rPr lang="ru-RU" sz="1600" dirty="0">
                <a:latin typeface="Times New Roman" panose="02020603050405020304" pitchFamily="18" charset="0"/>
                <a:cs typeface="Times New Roman" panose="02020603050405020304" pitchFamily="18" charset="0"/>
              </a:rPr>
              <a:t>Расходы на реализацию муниципальных программ </a:t>
            </a:r>
            <a:r>
              <a:rPr lang="ru-RU" sz="1600" dirty="0" smtClean="0">
                <a:latin typeface="Times New Roman" panose="02020603050405020304" pitchFamily="18" charset="0"/>
                <a:cs typeface="Times New Roman" panose="02020603050405020304" pitchFamily="18" charset="0"/>
              </a:rPr>
              <a:t>Новосильского </a:t>
            </a:r>
            <a:r>
              <a:rPr lang="ru-RU" sz="1600" dirty="0">
                <a:latin typeface="Times New Roman" panose="02020603050405020304" pitchFamily="18" charset="0"/>
                <a:cs typeface="Times New Roman" panose="02020603050405020304" pitchFamily="18" charset="0"/>
              </a:rPr>
              <a:t>района на</a:t>
            </a:r>
            <a:r>
              <a:rPr lang="ru-RU" sz="1600" dirty="0"/>
              <a:t>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2025 </a:t>
            </a:r>
            <a:r>
              <a:rPr lang="ru-RU" sz="1600" dirty="0">
                <a:latin typeface="Times New Roman" panose="02020603050405020304" pitchFamily="18" charset="0"/>
                <a:cs typeface="Times New Roman" panose="02020603050405020304" pitchFamily="18" charset="0"/>
              </a:rPr>
              <a:t>годы</a:t>
            </a:r>
          </a:p>
        </p:txBody>
      </p:sp>
      <p:graphicFrame>
        <p:nvGraphicFramePr>
          <p:cNvPr id="4" name="Таблица 3"/>
          <p:cNvGraphicFramePr>
            <a:graphicFrameLocks noGrp="1"/>
          </p:cNvGraphicFramePr>
          <p:nvPr>
            <p:extLst>
              <p:ext uri="{D42A27DB-BD31-4B8C-83A1-F6EECF244321}">
                <p14:modId xmlns:p14="http://schemas.microsoft.com/office/powerpoint/2010/main" val="2170214894"/>
              </p:ext>
            </p:extLst>
          </p:nvPr>
        </p:nvGraphicFramePr>
        <p:xfrm>
          <a:off x="539552" y="738056"/>
          <a:ext cx="8280920" cy="5184491"/>
        </p:xfrm>
        <a:graphic>
          <a:graphicData uri="http://schemas.openxmlformats.org/drawingml/2006/table">
            <a:tbl>
              <a:tblPr firstRow="1" bandRow="1">
                <a:tableStyleId>{616DA210-FB5B-4158-B5E0-FEB733F419BA}</a:tableStyleId>
              </a:tblPr>
              <a:tblGrid>
                <a:gridCol w="5328592"/>
                <a:gridCol w="1008112"/>
                <a:gridCol w="936104"/>
                <a:gridCol w="1008112"/>
              </a:tblGrid>
              <a:tr h="432048">
                <a:tc>
                  <a:txBody>
                    <a:bodyPr/>
                    <a:lstStyle/>
                    <a:p>
                      <a:r>
                        <a:rPr lang="ru-RU" sz="1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Наименование муниципальной</a:t>
                      </a:r>
                      <a:r>
                        <a:rPr lang="ru-RU" sz="1200" i="1" baseline="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программы</a:t>
                      </a:r>
                      <a:endParaRPr lang="ru-RU" sz="1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r>
                        <a:rPr lang="ru-RU" sz="1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2023</a:t>
                      </a:r>
                      <a:r>
                        <a:rPr lang="ru-RU" sz="1200" i="1" baseline="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 сумма (тыс. руб.)</a:t>
                      </a:r>
                      <a:endParaRPr lang="ru-RU" sz="1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r>
                        <a:rPr lang="ru-RU" sz="1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a:t>
                      </a:r>
                      <a:r>
                        <a:rPr lang="ru-RU" sz="1200" i="1" baseline="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ru-RU" sz="1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 сумма (тыс. руб.)</a:t>
                      </a:r>
                      <a:endParaRPr lang="ru-RU" sz="1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r>
                        <a:rPr lang="ru-RU" sz="1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2025</a:t>
                      </a:r>
                      <a:r>
                        <a:rPr lang="ru-RU" sz="1200" i="1" baseline="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 сумма (тыс. руб.)</a:t>
                      </a:r>
                      <a:endParaRPr lang="ru-RU" sz="1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r>
              <a:tr h="448477">
                <a:tc>
                  <a:txBody>
                    <a:bodyPr/>
                    <a:lstStyle/>
                    <a:p>
                      <a:r>
                        <a:rPr lang="ru-RU" sz="1200" dirty="0" smtClean="0">
                          <a:latin typeface="Times New Roman" panose="02020603050405020304" pitchFamily="18" charset="0"/>
                          <a:cs typeface="Times New Roman" panose="02020603050405020304" pitchFamily="18" charset="0"/>
                        </a:rPr>
                        <a:t>МП «Обеспечение законности и правопорядка на территории</a:t>
                      </a:r>
                      <a:r>
                        <a:rPr lang="ru-RU" sz="1200" baseline="0" dirty="0" smtClean="0">
                          <a:latin typeface="Times New Roman" panose="02020603050405020304" pitchFamily="18" charset="0"/>
                          <a:cs typeface="Times New Roman" panose="02020603050405020304" pitchFamily="18" charset="0"/>
                        </a:rPr>
                        <a:t> Новосильского района</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19,5</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19,5</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20,5</a:t>
                      </a:r>
                      <a:endParaRPr lang="ru-RU" sz="1200" dirty="0">
                        <a:latin typeface="Times New Roman" panose="02020603050405020304" pitchFamily="18" charset="0"/>
                        <a:cs typeface="Times New Roman" panose="02020603050405020304" pitchFamily="18" charset="0"/>
                      </a:endParaRPr>
                    </a:p>
                  </a:txBody>
                  <a:tcPr/>
                </a:tc>
              </a:tr>
              <a:tr h="269086">
                <a:tc>
                  <a:txBody>
                    <a:bodyPr/>
                    <a:lstStyle/>
                    <a:p>
                      <a:r>
                        <a:rPr lang="ru-RU" sz="1200" dirty="0" smtClean="0">
                          <a:latin typeface="Times New Roman" panose="02020603050405020304" pitchFamily="18" charset="0"/>
                          <a:cs typeface="Times New Roman" panose="02020603050405020304" pitchFamily="18" charset="0"/>
                        </a:rPr>
                        <a:t>МП «Обеспечение жильем молодых семей в Новосильском районе</a:t>
                      </a:r>
                      <a:r>
                        <a:rPr lang="ru-RU" sz="1200" baseline="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0</a:t>
                      </a:r>
                    </a:p>
                    <a:p>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170,0</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0</a:t>
                      </a:r>
                    </a:p>
                    <a:p>
                      <a:endParaRPr lang="ru-RU" sz="1200" dirty="0">
                        <a:latin typeface="Times New Roman" panose="02020603050405020304" pitchFamily="18" charset="0"/>
                        <a:cs typeface="Times New Roman" panose="02020603050405020304" pitchFamily="18" charset="0"/>
                      </a:endParaRPr>
                    </a:p>
                  </a:txBody>
                  <a:tcPr/>
                </a:tc>
              </a:tr>
              <a:tr h="448477">
                <a:tc>
                  <a:txBody>
                    <a:bodyPr/>
                    <a:lstStyle/>
                    <a:p>
                      <a:r>
                        <a:rPr lang="ru-RU" sz="1200" dirty="0" smtClean="0">
                          <a:latin typeface="Times New Roman" panose="02020603050405020304" pitchFamily="18" charset="0"/>
                          <a:cs typeface="Times New Roman" panose="02020603050405020304" pitchFamily="18" charset="0"/>
                        </a:rPr>
                        <a:t>МП "Комплексное развитие сельских территорий  Новосильского района Орловской области "</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2758,0</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2440,0</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428,0</a:t>
                      </a:r>
                      <a:endParaRPr lang="ru-RU" sz="1200" dirty="0">
                        <a:latin typeface="Times New Roman" panose="02020603050405020304" pitchFamily="18" charset="0"/>
                        <a:cs typeface="Times New Roman" panose="02020603050405020304" pitchFamily="18" charset="0"/>
                      </a:endParaRPr>
                    </a:p>
                  </a:txBody>
                  <a:tcPr/>
                </a:tc>
              </a:tr>
              <a:tr h="414545">
                <a:tc>
                  <a:txBody>
                    <a:bodyPr/>
                    <a:lstStyle/>
                    <a:p>
                      <a:r>
                        <a:rPr lang="ru-RU" sz="1200" dirty="0" smtClean="0">
                          <a:latin typeface="Times New Roman" panose="02020603050405020304" pitchFamily="18" charset="0"/>
                          <a:cs typeface="Times New Roman" panose="02020603050405020304" pitchFamily="18" charset="0"/>
                        </a:rPr>
                        <a:t>МП «Развитие транспортной системы в Новосильском районе»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27744,1</a:t>
                      </a:r>
                    </a:p>
                  </a:txBody>
                  <a:tcPr/>
                </a:tc>
                <a:tc>
                  <a:txBody>
                    <a:bodyPr/>
                    <a:lstStyle/>
                    <a:p>
                      <a:r>
                        <a:rPr lang="ru-RU" sz="1200" dirty="0" smtClean="0">
                          <a:latin typeface="Times New Roman" panose="02020603050405020304" pitchFamily="18" charset="0"/>
                          <a:cs typeface="Times New Roman" panose="02020603050405020304" pitchFamily="18" charset="0"/>
                        </a:rPr>
                        <a:t>28065,5</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28364,2</a:t>
                      </a:r>
                    </a:p>
                  </a:txBody>
                  <a:tcPr/>
                </a:tc>
              </a:tr>
              <a:tr h="269086">
                <a:tc>
                  <a:txBody>
                    <a:bodyPr/>
                    <a:lstStyle/>
                    <a:p>
                      <a:r>
                        <a:rPr lang="ru-RU" sz="1200" dirty="0" smtClean="0">
                          <a:latin typeface="Times New Roman" panose="02020603050405020304" pitchFamily="18" charset="0"/>
                          <a:cs typeface="Times New Roman" panose="02020603050405020304" pitchFamily="18" charset="0"/>
                        </a:rPr>
                        <a:t>МП «Образование в Новосильском районе</a:t>
                      </a:r>
                      <a:r>
                        <a:rPr lang="ru-RU" sz="1200" baseline="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132391,5</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101921,1</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96910,8</a:t>
                      </a:r>
                      <a:endParaRPr lang="ru-RU" sz="1200" dirty="0">
                        <a:latin typeface="Times New Roman" panose="02020603050405020304" pitchFamily="18" charset="0"/>
                        <a:cs typeface="Times New Roman" panose="02020603050405020304" pitchFamily="18" charset="0"/>
                      </a:endParaRPr>
                    </a:p>
                  </a:txBody>
                  <a:tcPr/>
                </a:tc>
              </a:tr>
              <a:tr h="142333">
                <a:tc>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endParaRPr lang="ru-RU" sz="1200" dirty="0">
                        <a:latin typeface="Times New Roman" panose="02020603050405020304" pitchFamily="18" charset="0"/>
                        <a:cs typeface="Times New Roman" panose="02020603050405020304" pitchFamily="18" charset="0"/>
                      </a:endParaRPr>
                    </a:p>
                  </a:txBody>
                  <a:tcPr/>
                </a:tc>
              </a:tr>
              <a:tr h="448477">
                <a:tc>
                  <a:txBody>
                    <a:bodyPr/>
                    <a:lstStyle/>
                    <a:p>
                      <a:r>
                        <a:rPr lang="ru-RU" sz="1200" dirty="0" smtClean="0">
                          <a:latin typeface="Times New Roman" panose="02020603050405020304" pitchFamily="18" charset="0"/>
                          <a:cs typeface="Times New Roman" panose="02020603050405020304" pitchFamily="18" charset="0"/>
                        </a:rPr>
                        <a:t>МП «Развитие</a:t>
                      </a:r>
                      <a:r>
                        <a:rPr lang="ru-RU" sz="1200" baseline="0" dirty="0" smtClean="0">
                          <a:latin typeface="Times New Roman" panose="02020603050405020304" pitchFamily="18" charset="0"/>
                          <a:cs typeface="Times New Roman" panose="02020603050405020304" pitchFamily="18" charset="0"/>
                        </a:rPr>
                        <a:t> культуры и искусства, дополнительного образования в Новосильском районе»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45346,2</a:t>
                      </a:r>
                    </a:p>
                    <a:p>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20180,0</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18900,0</a:t>
                      </a:r>
                      <a:endParaRPr lang="ru-RU" sz="1200" dirty="0">
                        <a:latin typeface="Times New Roman" panose="02020603050405020304" pitchFamily="18" charset="0"/>
                        <a:cs typeface="Times New Roman" panose="02020603050405020304" pitchFamily="18" charset="0"/>
                      </a:endParaRPr>
                    </a:p>
                  </a:txBody>
                  <a:tcPr/>
                </a:tc>
              </a:tr>
              <a:tr h="298109">
                <a:tc>
                  <a:txBody>
                    <a:bodyPr/>
                    <a:lstStyle/>
                    <a:p>
                      <a:endParaRPr lang="ru-RU"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ru-RU"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ru-RU"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ru-RU" sz="1200" dirty="0" smtClean="0">
                        <a:solidFill>
                          <a:srgbClr val="FF0000"/>
                        </a:solidFill>
                        <a:latin typeface="Times New Roman" panose="02020603050405020304" pitchFamily="18" charset="0"/>
                        <a:cs typeface="Times New Roman" panose="02020603050405020304" pitchFamily="18" charset="0"/>
                      </a:endParaRPr>
                    </a:p>
                  </a:txBody>
                  <a:tcPr/>
                </a:tc>
              </a:tr>
              <a:tr h="448477">
                <a:tc>
                  <a:txBody>
                    <a:bodyPr/>
                    <a:lstStyle/>
                    <a:p>
                      <a:r>
                        <a:rPr lang="ru-RU" sz="1200" dirty="0" smtClean="0">
                          <a:latin typeface="Times New Roman" panose="02020603050405020304" pitchFamily="18" charset="0"/>
                          <a:cs typeface="Times New Roman" panose="02020603050405020304" pitchFamily="18" charset="0"/>
                        </a:rPr>
                        <a:t>МП «Управление муниципальными финансами Новосильского района»</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3069,9</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3069,9</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3069,9</a:t>
                      </a:r>
                    </a:p>
                    <a:p>
                      <a:endParaRPr lang="ru-RU" sz="1200" dirty="0" smtClean="0">
                        <a:latin typeface="Times New Roman" panose="02020603050405020304" pitchFamily="18" charset="0"/>
                        <a:cs typeface="Times New Roman" panose="02020603050405020304" pitchFamily="18" charset="0"/>
                      </a:endParaRPr>
                    </a:p>
                  </a:txBody>
                  <a:tcPr/>
                </a:tc>
              </a:tr>
              <a:tr h="126610">
                <a:tc>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endParaRPr lang="ru-RU" sz="1200" dirty="0" smtClean="0">
                        <a:latin typeface="Times New Roman" panose="02020603050405020304" pitchFamily="18" charset="0"/>
                        <a:cs typeface="Times New Roman" panose="02020603050405020304" pitchFamily="18" charset="0"/>
                      </a:endParaRPr>
                    </a:p>
                  </a:txBody>
                  <a:tcPr/>
                </a:tc>
              </a:tr>
              <a:tr h="448477">
                <a:tc>
                  <a:txBody>
                    <a:bodyPr/>
                    <a:lstStyle/>
                    <a:p>
                      <a:r>
                        <a:rPr lang="ru-RU" sz="1200" dirty="0" smtClean="0">
                          <a:latin typeface="Times New Roman" panose="02020603050405020304" pitchFamily="18" charset="0"/>
                          <a:cs typeface="Times New Roman" panose="02020603050405020304" pitchFamily="18" charset="0"/>
                        </a:rPr>
                        <a:t>МП «Развитие физической культуры и спорта в Новосильском районе»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386,0</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270,0</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270,0</a:t>
                      </a:r>
                    </a:p>
                  </a:txBody>
                  <a:tcPr/>
                </a:tc>
              </a:tr>
              <a:tr h="247672">
                <a:tc>
                  <a:txBody>
                    <a:bodyPr/>
                    <a:lstStyle/>
                    <a:p>
                      <a:r>
                        <a:rPr lang="ru-RU" sz="1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Всего:</a:t>
                      </a:r>
                      <a:endParaRPr lang="ru-RU"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r>
                        <a:rPr lang="ru-RU" sz="1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211715,2</a:t>
                      </a:r>
                      <a:endParaRPr lang="ru-RU"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r>
                        <a:rPr lang="ru-RU" sz="1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156136,1</a:t>
                      </a:r>
                      <a:endParaRPr lang="ru-RU"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r>
                        <a:rPr lang="ru-RU" sz="1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147963,4</a:t>
                      </a:r>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332656"/>
            <a:ext cx="7848872" cy="461665"/>
          </a:xfrm>
          <a:prstGeom prst="rect">
            <a:avLst/>
          </a:prstGeom>
          <a:noFill/>
        </p:spPr>
        <p:txBody>
          <a:bodyPr>
            <a:spAutoFit/>
          </a:bodyPr>
          <a:lstStyle/>
          <a:p>
            <a:pPr>
              <a:defRPr/>
            </a:pPr>
            <a:r>
              <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Расходы на общегосударственные вопросы, тыс.рублей</a:t>
            </a:r>
          </a:p>
        </p:txBody>
      </p:sp>
      <p:graphicFrame>
        <p:nvGraphicFramePr>
          <p:cNvPr id="3" name="Диаграмма 2"/>
          <p:cNvGraphicFramePr>
            <a:graphicFrameLocks/>
          </p:cNvGraphicFramePr>
          <p:nvPr>
            <p:extLst>
              <p:ext uri="{D42A27DB-BD31-4B8C-83A1-F6EECF244321}">
                <p14:modId xmlns:p14="http://schemas.microsoft.com/office/powerpoint/2010/main" val="1300982312"/>
              </p:ext>
            </p:extLst>
          </p:nvPr>
        </p:nvGraphicFramePr>
        <p:xfrm>
          <a:off x="107950" y="1125538"/>
          <a:ext cx="5903913" cy="5615830"/>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с двумя скругленными противолежащими углами 3"/>
          <p:cNvSpPr/>
          <p:nvPr/>
        </p:nvSpPr>
        <p:spPr>
          <a:xfrm>
            <a:off x="5940425" y="4292600"/>
            <a:ext cx="3024188" cy="2305050"/>
          </a:xfrm>
          <a:prstGeom prst="round2DiagRect">
            <a:avLst/>
          </a:prstGeom>
          <a:blipFill>
            <a:blip r:embed="rId3" cstate="print"/>
            <a:tile tx="0" ty="0" sx="100000" sy="100000" flip="none" algn="tl"/>
          </a:blip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accent1">
                    <a:lumMod val="75000"/>
                  </a:schemeClr>
                </a:solidFill>
                <a:latin typeface="Times New Roman" panose="02020603050405020304" pitchFamily="18" charset="0"/>
                <a:cs typeface="Times New Roman" panose="02020603050405020304" pitchFamily="18" charset="0"/>
              </a:rPr>
              <a:t>Руководство и управление в сфере установленных функций</a:t>
            </a:r>
          </a:p>
          <a:p>
            <a:pPr algn="ctr">
              <a:defRPr/>
            </a:pPr>
            <a:r>
              <a:rPr lang="ru-RU" sz="1400" b="1" dirty="0">
                <a:solidFill>
                  <a:schemeClr val="accent1">
                    <a:lumMod val="75000"/>
                  </a:schemeClr>
                </a:solidFill>
                <a:latin typeface="Times New Roman" panose="02020603050405020304" pitchFamily="18" charset="0"/>
                <a:cs typeface="Times New Roman" panose="02020603050405020304" pitchFamily="18" charset="0"/>
              </a:rPr>
              <a:t>Обеспечение деятельности главы района, администрации района и её структурных </a:t>
            </a:r>
            <a:r>
              <a:rPr lang="ru-RU" sz="1400" b="1" dirty="0" smtClean="0">
                <a:solidFill>
                  <a:schemeClr val="accent1">
                    <a:lumMod val="75000"/>
                  </a:schemeClr>
                </a:solidFill>
                <a:latin typeface="Times New Roman" panose="02020603050405020304" pitchFamily="18" charset="0"/>
                <a:cs typeface="Times New Roman" panose="02020603050405020304" pitchFamily="18" charset="0"/>
              </a:rPr>
              <a:t>подразделений</a:t>
            </a:r>
            <a:endParaRPr lang="ru-RU" sz="1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Прямоугольник с двумя скругленными соседними углами 4"/>
          <p:cNvSpPr/>
          <p:nvPr/>
        </p:nvSpPr>
        <p:spPr>
          <a:xfrm>
            <a:off x="5940425" y="3213100"/>
            <a:ext cx="2952750" cy="914400"/>
          </a:xfrm>
          <a:prstGeom prst="round2SameRect">
            <a:avLst/>
          </a:prstGeom>
          <a:blipFill>
            <a:blip r:embed="rId4" cstate="print"/>
            <a:tile tx="0" ty="0" sx="100000" sy="100000" flip="none" algn="tl"/>
          </a:blip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2">
                    <a:lumMod val="50000"/>
                  </a:schemeClr>
                </a:solidFill>
                <a:latin typeface="Times New Roman" panose="02020603050405020304" pitchFamily="18" charset="0"/>
                <a:cs typeface="Times New Roman" panose="02020603050405020304" pitchFamily="18" charset="0"/>
              </a:rPr>
              <a:t>Резервные фонды</a:t>
            </a:r>
          </a:p>
        </p:txBody>
      </p:sp>
      <p:sp>
        <p:nvSpPr>
          <p:cNvPr id="6" name="Прямоугольник с двумя скругленными противолежащими углами 5"/>
          <p:cNvSpPr/>
          <p:nvPr/>
        </p:nvSpPr>
        <p:spPr>
          <a:xfrm>
            <a:off x="5940425" y="981075"/>
            <a:ext cx="2952750" cy="2160588"/>
          </a:xfrm>
          <a:prstGeom prst="round2DiagRect">
            <a:avLst/>
          </a:prstGeom>
          <a:blipFill>
            <a:blip r:embed="rId5" cstate="print"/>
            <a:tile tx="0" ty="0" sx="100000" sy="100000" flip="none" algn="tl"/>
          </a:blip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bg2">
                    <a:lumMod val="25000"/>
                  </a:schemeClr>
                </a:solidFill>
                <a:latin typeface="Times New Roman" panose="02020603050405020304" pitchFamily="18" charset="0"/>
                <a:cs typeface="Times New Roman" panose="02020603050405020304" pitchFamily="18" charset="0"/>
              </a:rPr>
              <a:t>Другие общегосударственные вопросы</a:t>
            </a:r>
          </a:p>
          <a:p>
            <a:pPr algn="ctr">
              <a:buFont typeface="Arial" pitchFamily="34" charset="0"/>
              <a:buChar char="•"/>
              <a:defRPr/>
            </a:pPr>
            <a:r>
              <a:rPr lang="ru-RU" sz="1400" dirty="0" smtClean="0">
                <a:solidFill>
                  <a:schemeClr val="bg2">
                    <a:lumMod val="25000"/>
                  </a:schemeClr>
                </a:solidFill>
                <a:latin typeface="Times New Roman" panose="02020603050405020304" pitchFamily="18" charset="0"/>
                <a:cs typeface="Times New Roman" panose="02020603050405020304" pitchFamily="18" charset="0"/>
              </a:rPr>
              <a:t>Финансовое </a:t>
            </a:r>
            <a:r>
              <a:rPr lang="ru-RU" sz="1400" dirty="0">
                <a:solidFill>
                  <a:schemeClr val="bg2">
                    <a:lumMod val="25000"/>
                  </a:schemeClr>
                </a:solidFill>
                <a:latin typeface="Times New Roman" panose="02020603050405020304" pitchFamily="18" charset="0"/>
                <a:cs typeface="Times New Roman" panose="02020603050405020304" pitchFamily="18" charset="0"/>
              </a:rPr>
              <a:t>обеспечение службы хозяйственного </a:t>
            </a:r>
            <a:r>
              <a:rPr lang="ru-RU" sz="1400" dirty="0" smtClean="0">
                <a:solidFill>
                  <a:schemeClr val="bg2">
                    <a:lumMod val="25000"/>
                  </a:schemeClr>
                </a:solidFill>
                <a:latin typeface="Times New Roman" panose="02020603050405020304" pitchFamily="18" charset="0"/>
                <a:cs typeface="Times New Roman" panose="02020603050405020304" pitchFamily="18" charset="0"/>
              </a:rPr>
              <a:t>обеспечения (МКУ АХС И ЕДДС)</a:t>
            </a:r>
            <a:endParaRPr lang="ru-RU" sz="1400" dirty="0">
              <a:solidFill>
                <a:schemeClr val="bg2">
                  <a:lumMod val="25000"/>
                </a:schemeClr>
              </a:solidFill>
              <a:latin typeface="Times New Roman" panose="02020603050405020304" pitchFamily="18" charset="0"/>
              <a:cs typeface="Times New Roman" panose="02020603050405020304" pitchFamily="18" charset="0"/>
            </a:endParaRPr>
          </a:p>
          <a:p>
            <a:pPr algn="ctr">
              <a:defRPr/>
            </a:pPr>
            <a:endParaRPr lang="ru-RU"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1" y="511805"/>
            <a:ext cx="8640960" cy="46166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Расходы на национальную оборону </a:t>
            </a:r>
            <a:r>
              <a:rPr lang="ru-RU" sz="2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тыс.рублей</a:t>
            </a:r>
            <a:endPar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graphicFrame>
        <p:nvGraphicFramePr>
          <p:cNvPr id="3" name="Диаграмма 2"/>
          <p:cNvGraphicFramePr>
            <a:graphicFrameLocks/>
          </p:cNvGraphicFramePr>
          <p:nvPr>
            <p:extLst>
              <p:ext uri="{D42A27DB-BD31-4B8C-83A1-F6EECF244321}">
                <p14:modId xmlns:p14="http://schemas.microsoft.com/office/powerpoint/2010/main" val="87009313"/>
              </p:ext>
            </p:extLst>
          </p:nvPr>
        </p:nvGraphicFramePr>
        <p:xfrm>
          <a:off x="251521" y="1340768"/>
          <a:ext cx="5616575" cy="5111750"/>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с двумя вырезанными противолежащими углами 3"/>
          <p:cNvSpPr/>
          <p:nvPr/>
        </p:nvSpPr>
        <p:spPr>
          <a:xfrm>
            <a:off x="5940425" y="1268413"/>
            <a:ext cx="2952750" cy="1944687"/>
          </a:xfrm>
          <a:prstGeom prst="snip2DiagRect">
            <a:avLst/>
          </a:prstGeom>
          <a:gradFill flip="none" rotWithShape="1">
            <a:gsLst>
              <a:gs pos="0">
                <a:schemeClr val="accent5">
                  <a:lumMod val="60000"/>
                  <a:lumOff val="4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accent5">
                    <a:lumMod val="50000"/>
                  </a:schemeClr>
                </a:solidFill>
                <a:latin typeface="Times New Roman" panose="02020603050405020304" pitchFamily="18" charset="0"/>
                <a:cs typeface="Times New Roman" panose="02020603050405020304" pitchFamily="18" charset="0"/>
              </a:rPr>
              <a:t>Национальная оборона</a:t>
            </a:r>
          </a:p>
          <a:p>
            <a:pPr algn="ctr">
              <a:buFont typeface="Arial" pitchFamily="34" charset="0"/>
              <a:buChar char="•"/>
              <a:defRPr/>
            </a:pPr>
            <a:r>
              <a:rPr lang="ru-RU" sz="1200" b="1" dirty="0">
                <a:solidFill>
                  <a:schemeClr val="accent5">
                    <a:lumMod val="75000"/>
                  </a:schemeClr>
                </a:solidFill>
                <a:latin typeface="Times New Roman" panose="02020603050405020304" pitchFamily="18" charset="0"/>
                <a:cs typeface="Times New Roman" panose="02020603050405020304" pitchFamily="18" charset="0"/>
              </a:rPr>
              <a:t>Субвенции местным бюджетам на реализацию полномочий по осуществлению первичного воинского учета на территориях, где отсутствуют военные комиссариаты</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708452"/>
            <a:ext cx="7416824" cy="400110"/>
          </a:xfrm>
          <a:prstGeom prst="rect">
            <a:avLst/>
          </a:prstGeom>
          <a:solidFill>
            <a:schemeClr val="accent1">
              <a:lumMod val="50000"/>
            </a:schemeClr>
          </a:solidFill>
          <a:ln>
            <a:solidFill>
              <a:schemeClr val="accent1">
                <a:lumMod val="50000"/>
              </a:schemeClr>
            </a:solidFill>
          </a:ln>
          <a:effectLst>
            <a:softEdge rad="63500"/>
          </a:effectLst>
        </p:spPr>
        <p:txBody>
          <a:bodyPr wrap="square">
            <a:spAutoFit/>
          </a:bodyPr>
          <a:lstStyle/>
          <a:p>
            <a:pPr algn="ctr">
              <a:defRPr/>
            </a:pPr>
            <a:r>
              <a:rPr lang="ru-RU" sz="2000" b="1" spc="100" dirty="0">
                <a:ln w="18000">
                  <a:solidFill>
                    <a:schemeClr val="accent1">
                      <a:satMod val="200000"/>
                      <a:tint val="72000"/>
                    </a:schemeClr>
                  </a:solidFill>
                  <a:prstDash val="solid"/>
                </a:ln>
                <a:solidFill>
                  <a:schemeClr val="accent1">
                    <a:lumMod val="50000"/>
                    <a:alpha val="5700"/>
                  </a:schemeClr>
                </a:solidFill>
                <a:effectLst>
                  <a:outerShdw blurRad="25000" dist="20000" dir="16020000" algn="tl">
                    <a:schemeClr val="accent1">
                      <a:satMod val="200000"/>
                      <a:shade val="1000"/>
                      <a:alpha val="60000"/>
                    </a:schemeClr>
                  </a:outerShdw>
                </a:effectLst>
                <a:latin typeface="Times New Roman" panose="02020603050405020304" pitchFamily="18" charset="0"/>
                <a:cs typeface="Times New Roman" panose="02020603050405020304" pitchFamily="18" charset="0"/>
              </a:rPr>
              <a:t>Расходы на национальную экономику, тыс.рублей</a:t>
            </a:r>
          </a:p>
        </p:txBody>
      </p:sp>
      <p:graphicFrame>
        <p:nvGraphicFramePr>
          <p:cNvPr id="3" name="Схема 2"/>
          <p:cNvGraphicFramePr/>
          <p:nvPr>
            <p:extLst>
              <p:ext uri="{D42A27DB-BD31-4B8C-83A1-F6EECF244321}">
                <p14:modId xmlns:p14="http://schemas.microsoft.com/office/powerpoint/2010/main" val="3782370869"/>
              </p:ext>
            </p:extLst>
          </p:nvPr>
        </p:nvGraphicFramePr>
        <p:xfrm>
          <a:off x="395536" y="1340768"/>
          <a:ext cx="856895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3" y="188640"/>
            <a:ext cx="3600400" cy="830997"/>
          </a:xfrm>
          <a:prstGeom prst="rect">
            <a:avLst/>
          </a:prstGeom>
          <a:noFill/>
        </p:spPr>
        <p:txBody>
          <a:bodyPr wrap="square">
            <a:spAutoFit/>
          </a:bodyPr>
          <a:lstStyle/>
          <a:p>
            <a:pPr algn="ctr">
              <a:defRPr/>
            </a:pP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Расходы на сельское хозяйство, тыс.рублей</a:t>
            </a:r>
          </a:p>
        </p:txBody>
      </p:sp>
      <p:graphicFrame>
        <p:nvGraphicFramePr>
          <p:cNvPr id="6" name="Диаграмма 5"/>
          <p:cNvGraphicFramePr/>
          <p:nvPr>
            <p:extLst>
              <p:ext uri="{D42A27DB-BD31-4B8C-83A1-F6EECF244321}">
                <p14:modId xmlns:p14="http://schemas.microsoft.com/office/powerpoint/2010/main" val="2771691367"/>
              </p:ext>
            </p:extLst>
          </p:nvPr>
        </p:nvGraphicFramePr>
        <p:xfrm>
          <a:off x="611560" y="1397000"/>
          <a:ext cx="7704856"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8640"/>
            <a:ext cx="8064896" cy="830997"/>
          </a:xfrm>
          <a:prstGeom prst="rect">
            <a:avLst/>
          </a:prstGeom>
          <a:noFill/>
        </p:spPr>
        <p:txBody>
          <a:bodyPr>
            <a:spAutoFit/>
          </a:bodyPr>
          <a:lstStyle/>
          <a:p>
            <a:pPr algn="ctr">
              <a:defRPr/>
            </a:pPr>
            <a: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Расходы на дорожное хозяйство (дорожный фонд), тыс.руб.</a:t>
            </a:r>
          </a:p>
        </p:txBody>
      </p:sp>
      <p:graphicFrame>
        <p:nvGraphicFramePr>
          <p:cNvPr id="4" name="Схема 3"/>
          <p:cNvGraphicFramePr/>
          <p:nvPr>
            <p:extLst>
              <p:ext uri="{D42A27DB-BD31-4B8C-83A1-F6EECF244321}">
                <p14:modId xmlns:p14="http://schemas.microsoft.com/office/powerpoint/2010/main" val="804628684"/>
              </p:ext>
            </p:extLst>
          </p:nvPr>
        </p:nvGraphicFramePr>
        <p:xfrm>
          <a:off x="611560" y="1124744"/>
          <a:ext cx="777686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Диаграмма 4"/>
          <p:cNvGraphicFramePr>
            <a:graphicFrameLocks/>
          </p:cNvGraphicFramePr>
          <p:nvPr>
            <p:extLst>
              <p:ext uri="{D42A27DB-BD31-4B8C-83A1-F6EECF244321}">
                <p14:modId xmlns:p14="http://schemas.microsoft.com/office/powerpoint/2010/main" val="786960121"/>
              </p:ext>
            </p:extLst>
          </p:nvPr>
        </p:nvGraphicFramePr>
        <p:xfrm>
          <a:off x="395536" y="3846039"/>
          <a:ext cx="2447925" cy="29972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72000" cy="6857999"/>
          </a:xfrm>
          <a:prstGeom prst="rect">
            <a:avLst/>
          </a:prstGeom>
          <a:ln>
            <a:noFill/>
          </a:ln>
          <a:effectLst>
            <a:softEdge rad="112500"/>
          </a:effectLst>
        </p:spPr>
      </p:pic>
      <p:sp>
        <p:nvSpPr>
          <p:cNvPr id="2" name="TextBox 1"/>
          <p:cNvSpPr txBox="1"/>
          <p:nvPr/>
        </p:nvSpPr>
        <p:spPr>
          <a:xfrm>
            <a:off x="1763713" y="260350"/>
            <a:ext cx="5761037" cy="36988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ru-RU" b="1" dirty="0">
                <a:solidFill>
                  <a:schemeClr val="accent1">
                    <a:lumMod val="75000"/>
                  </a:schemeClr>
                </a:solidFill>
                <a:latin typeface="Times New Roman" panose="02020603050405020304" pitchFamily="18" charset="0"/>
                <a:cs typeface="Times New Roman" panose="02020603050405020304" pitchFamily="18" charset="0"/>
              </a:rPr>
              <a:t>РАСХОДЫ НА ОБРАЗОВАНИЕ</a:t>
            </a:r>
          </a:p>
        </p:txBody>
      </p:sp>
      <p:sp>
        <p:nvSpPr>
          <p:cNvPr id="3" name="TextBox 2"/>
          <p:cNvSpPr txBox="1"/>
          <p:nvPr/>
        </p:nvSpPr>
        <p:spPr>
          <a:xfrm rot="5400000" flipV="1">
            <a:off x="-285750" y="1420813"/>
            <a:ext cx="2041525" cy="533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defRPr/>
            </a:pPr>
            <a:r>
              <a:rPr lang="ru-RU" sz="1400" b="1" dirty="0" smtClean="0">
                <a:latin typeface="Times New Roman" pitchFamily="18" charset="0"/>
              </a:rPr>
              <a:t> </a:t>
            </a:r>
            <a:r>
              <a:rPr lang="ru-RU" sz="1400" b="1" dirty="0" smtClean="0">
                <a:latin typeface="Times New Roman" pitchFamily="18" charset="0"/>
              </a:rPr>
              <a:t>146066,3  </a:t>
            </a:r>
            <a:r>
              <a:rPr lang="ru-RU" sz="1400" b="1" dirty="0">
                <a:latin typeface="Times New Roman" pitchFamily="18" charset="0"/>
              </a:rPr>
              <a:t>в </a:t>
            </a:r>
            <a:r>
              <a:rPr lang="ru-RU" sz="1400" b="1" dirty="0" smtClean="0">
                <a:latin typeface="Times New Roman" pitchFamily="18" charset="0"/>
              </a:rPr>
              <a:t>2023 </a:t>
            </a:r>
            <a:r>
              <a:rPr lang="ru-RU" sz="1400" b="1" dirty="0" smtClean="0">
                <a:latin typeface="Times New Roman" pitchFamily="18" charset="0"/>
              </a:rPr>
              <a:t>году</a:t>
            </a:r>
            <a:endParaRPr lang="ru-RU" sz="1400" b="1" dirty="0">
              <a:latin typeface="Times New Roman" pitchFamily="18" charset="0"/>
            </a:endParaRPr>
          </a:p>
          <a:p>
            <a:pPr>
              <a:defRPr/>
            </a:pPr>
            <a:r>
              <a:rPr lang="ru-RU" sz="1400" b="1" dirty="0">
                <a:latin typeface="Times New Roman" pitchFamily="18" charset="0"/>
              </a:rPr>
              <a:t>тыс.руб.</a:t>
            </a:r>
          </a:p>
        </p:txBody>
      </p:sp>
      <p:sp>
        <p:nvSpPr>
          <p:cNvPr id="4" name="TextBox 3"/>
          <p:cNvSpPr txBox="1"/>
          <p:nvPr/>
        </p:nvSpPr>
        <p:spPr>
          <a:xfrm rot="5400000" flipV="1">
            <a:off x="-292894" y="3454728"/>
            <a:ext cx="2016125" cy="52322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ru-RU" sz="1400" b="1" dirty="0" smtClean="0">
                <a:latin typeface="Times New Roman" pitchFamily="18" charset="0"/>
              </a:rPr>
              <a:t>112940,6  </a:t>
            </a:r>
            <a:r>
              <a:rPr lang="ru-RU" sz="1400" b="1" dirty="0">
                <a:latin typeface="Times New Roman" pitchFamily="18" charset="0"/>
              </a:rPr>
              <a:t>в </a:t>
            </a:r>
            <a:r>
              <a:rPr lang="ru-RU" sz="1400" b="1" dirty="0" smtClean="0">
                <a:latin typeface="Times New Roman" pitchFamily="18" charset="0"/>
              </a:rPr>
              <a:t>2024 </a:t>
            </a:r>
            <a:r>
              <a:rPr lang="ru-RU" sz="1400" b="1" dirty="0">
                <a:latin typeface="Times New Roman" pitchFamily="18" charset="0"/>
              </a:rPr>
              <a:t>году</a:t>
            </a:r>
          </a:p>
          <a:p>
            <a:pPr>
              <a:defRPr/>
            </a:pPr>
            <a:r>
              <a:rPr lang="ru-RU" sz="1400" b="1" dirty="0">
                <a:latin typeface="Times New Roman" pitchFamily="18" charset="0"/>
              </a:rPr>
              <a:t>тыс.руб.</a:t>
            </a:r>
          </a:p>
        </p:txBody>
      </p:sp>
      <p:sp>
        <p:nvSpPr>
          <p:cNvPr id="5" name="TextBox 4"/>
          <p:cNvSpPr txBox="1"/>
          <p:nvPr/>
        </p:nvSpPr>
        <p:spPr>
          <a:xfrm rot="5400000" flipV="1">
            <a:off x="-261937" y="5435600"/>
            <a:ext cx="1944688" cy="52228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ru-RU" sz="1400" b="1" dirty="0" smtClean="0">
                <a:latin typeface="Times New Roman" pitchFamily="18" charset="0"/>
              </a:rPr>
              <a:t>107931,3 </a:t>
            </a:r>
            <a:r>
              <a:rPr lang="ru-RU" sz="1400" b="1" dirty="0" smtClean="0">
                <a:latin typeface="Times New Roman" pitchFamily="18" charset="0"/>
              </a:rPr>
              <a:t>в </a:t>
            </a:r>
            <a:r>
              <a:rPr lang="ru-RU" sz="1400" b="1" dirty="0" smtClean="0">
                <a:latin typeface="Times New Roman" pitchFamily="18" charset="0"/>
              </a:rPr>
              <a:t>2025 </a:t>
            </a:r>
            <a:r>
              <a:rPr lang="ru-RU" sz="1400" b="1" dirty="0">
                <a:latin typeface="Times New Roman" pitchFamily="18" charset="0"/>
              </a:rPr>
              <a:t>году</a:t>
            </a:r>
          </a:p>
          <a:p>
            <a:pPr>
              <a:defRPr/>
            </a:pPr>
            <a:r>
              <a:rPr lang="ru-RU" sz="1400" b="1" dirty="0">
                <a:latin typeface="Times New Roman" pitchFamily="18" charset="0"/>
              </a:rPr>
              <a:t>тыс.руб.</a:t>
            </a:r>
          </a:p>
        </p:txBody>
      </p:sp>
      <p:graphicFrame>
        <p:nvGraphicFramePr>
          <p:cNvPr id="6" name="Диаграмма 5"/>
          <p:cNvGraphicFramePr>
            <a:graphicFrameLocks/>
          </p:cNvGraphicFramePr>
          <p:nvPr>
            <p:extLst>
              <p:ext uri="{D42A27DB-BD31-4B8C-83A1-F6EECF244321}">
                <p14:modId xmlns:p14="http://schemas.microsoft.com/office/powerpoint/2010/main" val="2520280706"/>
              </p:ext>
            </p:extLst>
          </p:nvPr>
        </p:nvGraphicFramePr>
        <p:xfrm>
          <a:off x="1116013" y="836613"/>
          <a:ext cx="3455987" cy="1871662"/>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4572000" y="765175"/>
            <a:ext cx="4464050" cy="122396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b="1" dirty="0">
              <a:solidFill>
                <a:schemeClr val="accent4">
                  <a:lumMod val="50000"/>
                </a:schemeClr>
              </a:solidFill>
              <a:latin typeface="Times New Roman" panose="02020603050405020304" pitchFamily="18" charset="0"/>
              <a:cs typeface="Times New Roman" panose="02020603050405020304" pitchFamily="18" charset="0"/>
            </a:endParaRPr>
          </a:p>
          <a:p>
            <a:pPr algn="ctr">
              <a:defRPr/>
            </a:pPr>
            <a:r>
              <a:rPr lang="ru-RU" sz="1100" b="1" dirty="0">
                <a:solidFill>
                  <a:schemeClr val="accent4">
                    <a:lumMod val="50000"/>
                  </a:schemeClr>
                </a:solidFill>
                <a:latin typeface="Times New Roman" panose="02020603050405020304" pitchFamily="18" charset="0"/>
                <a:cs typeface="Times New Roman" panose="02020603050405020304" pitchFamily="18" charset="0"/>
              </a:rPr>
              <a:t>Дошкольное образование</a:t>
            </a:r>
          </a:p>
          <a:p>
            <a:pPr algn="ctr">
              <a:buFont typeface="Arial" pitchFamily="34" charset="0"/>
              <a:buChar char="•"/>
              <a:defRPr/>
            </a:pPr>
            <a:r>
              <a:rPr lang="ru-RU" sz="1100" b="1" dirty="0">
                <a:solidFill>
                  <a:schemeClr val="accent4">
                    <a:lumMod val="50000"/>
                  </a:schemeClr>
                </a:solidFill>
                <a:latin typeface="Times New Roman" panose="02020603050405020304" pitchFamily="18" charset="0"/>
                <a:cs typeface="Times New Roman" panose="02020603050405020304" pitchFamily="18" charset="0"/>
              </a:rPr>
              <a:t>Финансовое обеспечение </a:t>
            </a:r>
            <a:r>
              <a:rPr lang="ru-RU" sz="1100" b="1" dirty="0" smtClean="0">
                <a:solidFill>
                  <a:schemeClr val="accent4">
                    <a:lumMod val="50000"/>
                  </a:schemeClr>
                </a:solidFill>
                <a:latin typeface="Times New Roman" panose="02020603050405020304" pitchFamily="18" charset="0"/>
                <a:cs typeface="Times New Roman" panose="02020603050405020304" pitchFamily="18" charset="0"/>
              </a:rPr>
              <a:t>2 детских </a:t>
            </a:r>
            <a:r>
              <a:rPr lang="ru-RU" sz="1100" b="1" dirty="0">
                <a:solidFill>
                  <a:schemeClr val="accent4">
                    <a:lumMod val="50000"/>
                  </a:schemeClr>
                </a:solidFill>
                <a:latin typeface="Times New Roman" panose="02020603050405020304" pitchFamily="18" charset="0"/>
                <a:cs typeface="Times New Roman" panose="02020603050405020304" pitchFamily="18" charset="0"/>
              </a:rPr>
              <a:t>дошкольных учреждений;</a:t>
            </a:r>
          </a:p>
          <a:p>
            <a:pPr algn="ctr">
              <a:buFont typeface="Arial" pitchFamily="34" charset="0"/>
              <a:buChar char="•"/>
              <a:defRPr/>
            </a:pPr>
            <a:r>
              <a:rPr lang="ru-RU" sz="1100" b="1" dirty="0">
                <a:solidFill>
                  <a:schemeClr val="accent4">
                    <a:lumMod val="50000"/>
                  </a:schemeClr>
                </a:solidFill>
                <a:latin typeface="Times New Roman" panose="02020603050405020304" pitchFamily="18" charset="0"/>
                <a:cs typeface="Times New Roman" panose="02020603050405020304" pitchFamily="18" charset="0"/>
              </a:rPr>
              <a:t>Средства областного бюджета 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a:t>
            </a:r>
          </a:p>
          <a:p>
            <a:pPr algn="ctr">
              <a:defRPr/>
            </a:pPr>
            <a:endParaRPr lang="ru-RU" sz="1200" b="1" dirty="0">
              <a:solidFill>
                <a:schemeClr val="accent4">
                  <a:lumMod val="50000"/>
                </a:schemeClr>
              </a:solidFill>
            </a:endParaRPr>
          </a:p>
        </p:txBody>
      </p:sp>
      <p:sp>
        <p:nvSpPr>
          <p:cNvPr id="8" name="Прямоугольник 7"/>
          <p:cNvSpPr/>
          <p:nvPr/>
        </p:nvSpPr>
        <p:spPr>
          <a:xfrm>
            <a:off x="4572000" y="2060575"/>
            <a:ext cx="4464050" cy="1584325"/>
          </a:xfrm>
          <a:prstGeom prst="rect">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100" b="1" dirty="0">
              <a:solidFill>
                <a:srgbClr val="800080"/>
              </a:solidFill>
            </a:endParaRPr>
          </a:p>
          <a:p>
            <a:pPr algn="ctr">
              <a:defRPr/>
            </a:pPr>
            <a:r>
              <a:rPr lang="ru-RU" sz="1100" b="1" dirty="0">
                <a:solidFill>
                  <a:srgbClr val="800080"/>
                </a:solidFill>
                <a:latin typeface="Times New Roman" panose="02020603050405020304" pitchFamily="18" charset="0"/>
                <a:cs typeface="Times New Roman" panose="02020603050405020304" pitchFamily="18" charset="0"/>
              </a:rPr>
              <a:t>Общее образование</a:t>
            </a:r>
          </a:p>
          <a:p>
            <a:pPr algn="ctr">
              <a:buFont typeface="Arial" pitchFamily="34" charset="0"/>
              <a:buChar char="•"/>
              <a:defRPr/>
            </a:pPr>
            <a:r>
              <a:rPr lang="ru-RU" sz="1100" b="1" dirty="0">
                <a:solidFill>
                  <a:srgbClr val="800080"/>
                </a:solidFill>
                <a:latin typeface="Times New Roman" panose="02020603050405020304" pitchFamily="18" charset="0"/>
                <a:cs typeface="Times New Roman" panose="02020603050405020304" pitchFamily="18" charset="0"/>
              </a:rPr>
              <a:t>Финансовое обеспечение </a:t>
            </a:r>
            <a:r>
              <a:rPr lang="ru-RU" sz="1100" b="1" dirty="0" smtClean="0">
                <a:solidFill>
                  <a:srgbClr val="800080"/>
                </a:solidFill>
                <a:latin typeface="Times New Roman" panose="02020603050405020304" pitchFamily="18" charset="0"/>
                <a:cs typeface="Times New Roman" panose="02020603050405020304" pitchFamily="18" charset="0"/>
              </a:rPr>
              <a:t>6 </a:t>
            </a:r>
            <a:r>
              <a:rPr lang="ru-RU" sz="1100" b="1" dirty="0" smtClean="0">
                <a:solidFill>
                  <a:srgbClr val="800080"/>
                </a:solidFill>
                <a:latin typeface="Times New Roman" panose="02020603050405020304" pitchFamily="18" charset="0"/>
                <a:cs typeface="Times New Roman" panose="02020603050405020304" pitchFamily="18" charset="0"/>
              </a:rPr>
              <a:t>муниципальных  </a:t>
            </a:r>
            <a:r>
              <a:rPr lang="ru-RU" sz="1100" b="1" dirty="0">
                <a:solidFill>
                  <a:srgbClr val="800080"/>
                </a:solidFill>
                <a:latin typeface="Times New Roman" panose="02020603050405020304" pitchFamily="18" charset="0"/>
                <a:cs typeface="Times New Roman" panose="02020603050405020304" pitchFamily="18" charset="0"/>
              </a:rPr>
              <a:t>общеобразовательных учреждений;</a:t>
            </a:r>
          </a:p>
          <a:p>
            <a:pPr algn="ctr">
              <a:buFont typeface="Arial" pitchFamily="34" charset="0"/>
              <a:buChar char="•"/>
              <a:defRPr/>
            </a:pPr>
            <a:r>
              <a:rPr lang="ru-RU" sz="1100" b="1" dirty="0">
                <a:solidFill>
                  <a:srgbClr val="800080"/>
                </a:solidFill>
                <a:latin typeface="Times New Roman" panose="02020603050405020304" pitchFamily="18" charset="0"/>
                <a:cs typeface="Times New Roman" panose="02020603050405020304" pitchFamily="18" charset="0"/>
              </a:rPr>
              <a:t>Средства областного бюджета на обеспечение государственных гарантий реализации прав на получение общедоступного и бесплатного дошкольного, начального общего, основного общего, среднего общего и дополнительного образования детей в муниципальных общеобразовательных  организациях;</a:t>
            </a:r>
          </a:p>
          <a:p>
            <a:pPr algn="ctr">
              <a:defRPr/>
            </a:pPr>
            <a:endParaRPr lang="ru-RU" sz="900" b="1" dirty="0">
              <a:solidFill>
                <a:srgbClr val="800080"/>
              </a:solidFill>
            </a:endParaRPr>
          </a:p>
        </p:txBody>
      </p:sp>
      <p:sp>
        <p:nvSpPr>
          <p:cNvPr id="9" name="Прямоугольник 8"/>
          <p:cNvSpPr/>
          <p:nvPr/>
        </p:nvSpPr>
        <p:spPr>
          <a:xfrm>
            <a:off x="4572000" y="3716338"/>
            <a:ext cx="4464050" cy="576262"/>
          </a:xfrm>
          <a:prstGeom prst="rect">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smtClean="0">
                <a:solidFill>
                  <a:schemeClr val="accent6">
                    <a:lumMod val="50000"/>
                  </a:schemeClr>
                </a:solidFill>
                <a:latin typeface="Times New Roman" panose="02020603050405020304" pitchFamily="18" charset="0"/>
                <a:cs typeface="Times New Roman" panose="02020603050405020304" pitchFamily="18" charset="0"/>
              </a:rPr>
              <a:t>Дополнительное образование</a:t>
            </a:r>
          </a:p>
          <a:p>
            <a:pPr algn="ctr">
              <a:defRPr/>
            </a:pPr>
            <a:r>
              <a:rPr lang="ru-RU" sz="1100" b="1" dirty="0" smtClean="0">
                <a:solidFill>
                  <a:schemeClr val="accent6">
                    <a:lumMod val="50000"/>
                  </a:schemeClr>
                </a:solidFill>
                <a:latin typeface="Times New Roman" panose="02020603050405020304" pitchFamily="18" charset="0"/>
                <a:cs typeface="Times New Roman" panose="02020603050405020304" pitchFamily="18" charset="0"/>
              </a:rPr>
              <a:t>Финансовое обеспечение МБУДО ДЮСШ Новосильского </a:t>
            </a:r>
            <a:r>
              <a:rPr lang="ru-RU" sz="1100" b="1" dirty="0">
                <a:solidFill>
                  <a:schemeClr val="accent6">
                    <a:lumMod val="50000"/>
                  </a:schemeClr>
                </a:solidFill>
                <a:latin typeface="Times New Roman" panose="02020603050405020304" pitchFamily="18" charset="0"/>
                <a:cs typeface="Times New Roman" panose="02020603050405020304" pitchFamily="18" charset="0"/>
              </a:rPr>
              <a:t>района, МБУДО «Центр творчества</a:t>
            </a:r>
            <a:r>
              <a:rPr lang="ru-RU" sz="11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ru-RU" sz="1100" b="1" dirty="0">
                <a:solidFill>
                  <a:schemeClr val="accent6">
                    <a:lumMod val="50000"/>
                  </a:schemeClr>
                </a:solidFill>
                <a:latin typeface="Times New Roman" panose="02020603050405020304" pitchFamily="18" charset="0"/>
                <a:cs typeface="Times New Roman" panose="02020603050405020304" pitchFamily="18" charset="0"/>
              </a:rPr>
              <a:t>Новосильского района, МБУ ДО "</a:t>
            </a:r>
            <a:r>
              <a:rPr lang="ru-RU" sz="1100" b="1" dirty="0" err="1">
                <a:solidFill>
                  <a:schemeClr val="accent6">
                    <a:lumMod val="50000"/>
                  </a:schemeClr>
                </a:solidFill>
                <a:latin typeface="Times New Roman" panose="02020603050405020304" pitchFamily="18" charset="0"/>
                <a:cs typeface="Times New Roman" panose="02020603050405020304" pitchFamily="18" charset="0"/>
              </a:rPr>
              <a:t>Новосильская</a:t>
            </a:r>
            <a:r>
              <a:rPr lang="ru-RU" sz="1100" b="1" dirty="0">
                <a:solidFill>
                  <a:schemeClr val="accent6">
                    <a:lumMod val="50000"/>
                  </a:schemeClr>
                </a:solidFill>
                <a:latin typeface="Times New Roman" panose="02020603050405020304" pitchFamily="18" charset="0"/>
                <a:cs typeface="Times New Roman" panose="02020603050405020304" pitchFamily="18" charset="0"/>
              </a:rPr>
              <a:t> </a:t>
            </a:r>
            <a:r>
              <a:rPr lang="ru-RU" sz="1100" b="1" dirty="0" smtClean="0">
                <a:solidFill>
                  <a:schemeClr val="accent6">
                    <a:lumMod val="50000"/>
                  </a:schemeClr>
                </a:solidFill>
                <a:latin typeface="Times New Roman" panose="02020603050405020304" pitchFamily="18" charset="0"/>
                <a:cs typeface="Times New Roman" panose="02020603050405020304" pitchFamily="18" charset="0"/>
              </a:rPr>
              <a:t>ДШИ».</a:t>
            </a:r>
            <a:endParaRPr lang="ru-RU" sz="11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572000" y="4365625"/>
            <a:ext cx="4464050" cy="1366838"/>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900" b="1" dirty="0">
              <a:solidFill>
                <a:schemeClr val="bg2">
                  <a:lumMod val="10000"/>
                </a:schemeClr>
              </a:solidFill>
            </a:endParaRPr>
          </a:p>
          <a:p>
            <a:pPr algn="ctr">
              <a:defRPr/>
            </a:pPr>
            <a:endParaRPr lang="ru-RU" sz="900" b="1" dirty="0">
              <a:solidFill>
                <a:schemeClr val="bg2">
                  <a:lumMod val="10000"/>
                </a:schemeClr>
              </a:solidFill>
            </a:endParaRPr>
          </a:p>
          <a:p>
            <a:pPr algn="ctr">
              <a:defRPr/>
            </a:pPr>
            <a:r>
              <a:rPr lang="ru-RU" sz="1100" b="1" dirty="0">
                <a:solidFill>
                  <a:schemeClr val="bg2">
                    <a:lumMod val="10000"/>
                  </a:schemeClr>
                </a:solidFill>
                <a:latin typeface="Times New Roman" panose="02020603050405020304" pitchFamily="18" charset="0"/>
                <a:cs typeface="Times New Roman" panose="02020603050405020304" pitchFamily="18" charset="0"/>
              </a:rPr>
              <a:t>Молодежная политика и оздоровление детей</a:t>
            </a:r>
          </a:p>
          <a:p>
            <a:pPr algn="ctr">
              <a:buFont typeface="Arial" pitchFamily="34" charset="0"/>
              <a:buChar char="•"/>
              <a:defRPr/>
            </a:pPr>
            <a:r>
              <a:rPr lang="ru-RU" sz="1100" b="1" dirty="0">
                <a:solidFill>
                  <a:schemeClr val="bg2">
                    <a:lumMod val="10000"/>
                  </a:schemeClr>
                </a:solidFill>
                <a:latin typeface="Times New Roman" panose="02020603050405020304" pitchFamily="18" charset="0"/>
                <a:cs typeface="Times New Roman" panose="02020603050405020304" pitchFamily="18" charset="0"/>
              </a:rPr>
              <a:t> средства на реализацию муниципальной программы </a:t>
            </a:r>
            <a:r>
              <a:rPr lang="ru-RU" sz="1100" b="1" dirty="0" smtClean="0">
                <a:solidFill>
                  <a:schemeClr val="bg2">
                    <a:lumMod val="10000"/>
                  </a:schemeClr>
                </a:solidFill>
                <a:latin typeface="Times New Roman" panose="02020603050405020304" pitchFamily="18" charset="0"/>
                <a:cs typeface="Times New Roman" panose="02020603050405020304" pitchFamily="18" charset="0"/>
              </a:rPr>
              <a:t>« Молодежь Новосильского района», в том числе финансирование в рамках данной программы Подпрограммы «Дети Новосильского района», «Комплексные меры противодействия злоупотреблению наркотиками и их незаконному обороту»</a:t>
            </a:r>
          </a:p>
          <a:p>
            <a:pPr algn="ctr">
              <a:buFont typeface="Arial" pitchFamily="34" charset="0"/>
              <a:buChar char="•"/>
              <a:defRPr/>
            </a:pPr>
            <a:endParaRPr lang="ru-RU" sz="800" b="1" dirty="0">
              <a:solidFill>
                <a:schemeClr val="bg2">
                  <a:lumMod val="10000"/>
                </a:schemeClr>
              </a:solidFill>
            </a:endParaRPr>
          </a:p>
          <a:p>
            <a:pPr algn="ctr">
              <a:defRPr/>
            </a:pPr>
            <a:endParaRPr lang="ru-RU" sz="900" b="1" dirty="0">
              <a:solidFill>
                <a:schemeClr val="bg2">
                  <a:lumMod val="10000"/>
                </a:schemeClr>
              </a:solidFill>
            </a:endParaRPr>
          </a:p>
        </p:txBody>
      </p:sp>
      <p:sp>
        <p:nvSpPr>
          <p:cNvPr id="11" name="Прямоугольник 10"/>
          <p:cNvSpPr/>
          <p:nvPr/>
        </p:nvSpPr>
        <p:spPr>
          <a:xfrm>
            <a:off x="4572000" y="5805488"/>
            <a:ext cx="4464050" cy="936625"/>
          </a:xfrm>
          <a:prstGeom prst="rect">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100" b="1" dirty="0">
              <a:latin typeface="Times New Roman" panose="02020603050405020304" pitchFamily="18" charset="0"/>
              <a:cs typeface="Times New Roman" panose="02020603050405020304" pitchFamily="18" charset="0"/>
            </a:endParaRPr>
          </a:p>
          <a:p>
            <a:pPr algn="ctr">
              <a:defRPr/>
            </a:pPr>
            <a:r>
              <a:rPr lang="ru-RU" sz="1100" b="1" dirty="0">
                <a:latin typeface="Times New Roman" panose="02020603050405020304" pitchFamily="18" charset="0"/>
                <a:cs typeface="Times New Roman" panose="02020603050405020304" pitchFamily="18" charset="0"/>
              </a:rPr>
              <a:t>Другие вопросы в области образования</a:t>
            </a:r>
          </a:p>
          <a:p>
            <a:pPr algn="ctr">
              <a:buFont typeface="Arial" pitchFamily="34" charset="0"/>
              <a:buChar char="•"/>
              <a:defRPr/>
            </a:pPr>
            <a:r>
              <a:rPr lang="ru-RU" sz="1100" dirty="0">
                <a:latin typeface="Times New Roman" panose="02020603050405020304" pitchFamily="18" charset="0"/>
                <a:cs typeface="Times New Roman" panose="02020603050405020304" pitchFamily="18" charset="0"/>
              </a:rPr>
              <a:t>Обеспечение деятельности Муниципального казенного учреждения «Централизованная бухгалтерия муниципальных образовательных учреждений </a:t>
            </a:r>
            <a:r>
              <a:rPr lang="ru-RU" sz="1100" dirty="0" smtClean="0">
                <a:latin typeface="Times New Roman" panose="02020603050405020304" pitchFamily="18" charset="0"/>
                <a:cs typeface="Times New Roman" panose="02020603050405020304" pitchFamily="18" charset="0"/>
              </a:rPr>
              <a:t>Новосильского </a:t>
            </a:r>
            <a:r>
              <a:rPr lang="ru-RU" sz="1100" dirty="0">
                <a:latin typeface="Times New Roman" panose="02020603050405020304" pitchFamily="18" charset="0"/>
                <a:cs typeface="Times New Roman" panose="02020603050405020304" pitchFamily="18" charset="0"/>
              </a:rPr>
              <a:t>района </a:t>
            </a:r>
            <a:r>
              <a:rPr lang="ru-RU" sz="1100" dirty="0" smtClean="0">
                <a:latin typeface="Times New Roman" panose="02020603050405020304" pitchFamily="18" charset="0"/>
                <a:cs typeface="Times New Roman" panose="02020603050405020304" pitchFamily="18" charset="0"/>
              </a:rPr>
              <a:t>Орловской </a:t>
            </a:r>
            <a:r>
              <a:rPr lang="ru-RU" sz="1100" dirty="0">
                <a:latin typeface="Times New Roman" panose="02020603050405020304" pitchFamily="18" charset="0"/>
                <a:cs typeface="Times New Roman" panose="02020603050405020304" pitchFamily="18" charset="0"/>
              </a:rPr>
              <a:t>области</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p>
            <a:pPr algn="ctr">
              <a:buFont typeface="Arial" pitchFamily="34" charset="0"/>
              <a:buChar char="•"/>
              <a:defRPr/>
            </a:pPr>
            <a:r>
              <a:rPr lang="ru-RU" sz="1100" dirty="0" smtClean="0">
                <a:latin typeface="Times New Roman" panose="02020603050405020304" pitchFamily="18" charset="0"/>
                <a:cs typeface="Times New Roman" panose="02020603050405020304" pitchFamily="18" charset="0"/>
              </a:rPr>
              <a:t>Расходы на </a:t>
            </a:r>
            <a:r>
              <a:rPr lang="ru-RU" sz="1100" dirty="0">
                <a:latin typeface="Times New Roman" panose="02020603050405020304" pitchFamily="18" charset="0"/>
                <a:cs typeface="Times New Roman" panose="02020603050405020304" pitchFamily="18" charset="0"/>
              </a:rPr>
              <a:t>с</a:t>
            </a:r>
            <a:r>
              <a:rPr lang="ru-RU" sz="1100" dirty="0" smtClean="0">
                <a:latin typeface="Times New Roman" panose="02020603050405020304" pitchFamily="18" charset="0"/>
                <a:cs typeface="Times New Roman" panose="02020603050405020304" pitchFamily="18" charset="0"/>
              </a:rPr>
              <a:t>одержание отдела </a:t>
            </a:r>
            <a:r>
              <a:rPr lang="ru-RU" sz="1100" dirty="0" smtClean="0">
                <a:latin typeface="Times New Roman" panose="02020603050405020304" pitchFamily="18" charset="0"/>
                <a:cs typeface="Times New Roman" panose="02020603050405020304" pitchFamily="18" charset="0"/>
              </a:rPr>
              <a:t>образования</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p>
            <a:pPr algn="ctr">
              <a:buFont typeface="Arial" pitchFamily="34" charset="0"/>
              <a:buChar char="•"/>
              <a:defRPr/>
            </a:pPr>
            <a:endParaRPr lang="ru-RU" sz="900" dirty="0"/>
          </a:p>
          <a:p>
            <a:pPr algn="ctr">
              <a:buFont typeface="Arial" pitchFamily="34" charset="0"/>
              <a:buChar char="•"/>
              <a:defRPr/>
            </a:pPr>
            <a:endParaRPr lang="ru-RU" sz="900" b="1" dirty="0"/>
          </a:p>
        </p:txBody>
      </p:sp>
      <p:graphicFrame>
        <p:nvGraphicFramePr>
          <p:cNvPr id="12" name="Диаграмма 12"/>
          <p:cNvGraphicFramePr>
            <a:graphicFrameLocks/>
          </p:cNvGraphicFramePr>
          <p:nvPr>
            <p:extLst>
              <p:ext uri="{D42A27DB-BD31-4B8C-83A1-F6EECF244321}">
                <p14:modId xmlns:p14="http://schemas.microsoft.com/office/powerpoint/2010/main" val="510729059"/>
              </p:ext>
            </p:extLst>
          </p:nvPr>
        </p:nvGraphicFramePr>
        <p:xfrm>
          <a:off x="1116013" y="2781300"/>
          <a:ext cx="3455987" cy="18716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3"/>
          <p:cNvGraphicFramePr>
            <a:graphicFrameLocks/>
          </p:cNvGraphicFramePr>
          <p:nvPr>
            <p:extLst>
              <p:ext uri="{D42A27DB-BD31-4B8C-83A1-F6EECF244321}">
                <p14:modId xmlns:p14="http://schemas.microsoft.com/office/powerpoint/2010/main" val="2099954625"/>
              </p:ext>
            </p:extLst>
          </p:nvPr>
        </p:nvGraphicFramePr>
        <p:xfrm>
          <a:off x="1042988" y="4797425"/>
          <a:ext cx="3457575" cy="187166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260648"/>
            <a:ext cx="4536504" cy="461665"/>
          </a:xfrm>
          <a:prstGeom prst="rect">
            <a:avLst/>
          </a:prstGeom>
          <a:noFill/>
        </p:spPr>
        <p:txBody>
          <a:bodyPr wrap="square">
            <a:spAutoFit/>
          </a:bodyPr>
          <a:lstStyle/>
          <a:p>
            <a:pPr>
              <a:defRPr/>
            </a:pPr>
            <a:r>
              <a:rPr lang="ru-RU"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Расходы на культуру</a:t>
            </a:r>
          </a:p>
        </p:txBody>
      </p:sp>
      <p:sp>
        <p:nvSpPr>
          <p:cNvPr id="3" name="TextBox 2"/>
          <p:cNvSpPr txBox="1"/>
          <p:nvPr/>
        </p:nvSpPr>
        <p:spPr>
          <a:xfrm>
            <a:off x="684213" y="981075"/>
            <a:ext cx="2663825" cy="4031873"/>
          </a:xfrm>
          <a:prstGeom prst="rect">
            <a:avLst/>
          </a:prstGeom>
          <a:noFill/>
        </p:spPr>
        <p:txBody>
          <a:bodyPr>
            <a:spAutoFit/>
          </a:bodyPr>
          <a:lstStyle/>
          <a:p>
            <a:pPr algn="ctr">
              <a:defRPr/>
            </a:pPr>
            <a:r>
              <a:rPr lang="ru-RU" sz="1600" dirty="0">
                <a:latin typeface="Times New Roman" panose="02020603050405020304" pitchFamily="18" charset="0"/>
                <a:cs typeface="Times New Roman" panose="02020603050405020304" pitchFamily="18" charset="0"/>
              </a:rPr>
              <a:t>Расходы  </a:t>
            </a:r>
            <a:r>
              <a:rPr lang="ru-RU" sz="1600" dirty="0" smtClean="0">
                <a:latin typeface="Times New Roman" panose="02020603050405020304" pitchFamily="18" charset="0"/>
                <a:cs typeface="Times New Roman" panose="02020603050405020304" pitchFamily="18" charset="0"/>
              </a:rPr>
              <a:t>бюджета муниципального образования Новосильского района Орловской области на учреждения культуры на 2023 год запланированы  в рамках муниципальной программы «Развитие культуры и искусства, дополнительного образования в Новосильском районе»  в сумме 45347,0 тыс. руб. На плановый период  2024 г. –  21270,0 тыс. руб., на 2025 г. – 19100,0 тыс. руб.</a:t>
            </a:r>
            <a:endParaRPr lang="ru-RU" sz="1600" dirty="0">
              <a:latin typeface="Times New Roman" panose="02020603050405020304" pitchFamily="18" charset="0"/>
              <a:cs typeface="Times New Roman" panose="02020603050405020304" pitchFamily="18"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val="3489497458"/>
              </p:ext>
            </p:extLst>
          </p:nvPr>
        </p:nvGraphicFramePr>
        <p:xfrm>
          <a:off x="3492500" y="908050"/>
          <a:ext cx="4824413" cy="44651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7"/>
          <p:cNvGraphicFramePr>
            <a:graphicFrameLocks/>
          </p:cNvGraphicFramePr>
          <p:nvPr>
            <p:extLst>
              <p:ext uri="{D42A27DB-BD31-4B8C-83A1-F6EECF244321}">
                <p14:modId xmlns:p14="http://schemas.microsoft.com/office/powerpoint/2010/main" val="464208596"/>
              </p:ext>
            </p:extLst>
          </p:nvPr>
        </p:nvGraphicFramePr>
        <p:xfrm>
          <a:off x="0" y="5012948"/>
          <a:ext cx="4139952" cy="184505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845" y="117566"/>
            <a:ext cx="2736230" cy="1015663"/>
          </a:xfrm>
          <a:prstGeom prst="rect">
            <a:avLst/>
          </a:prstGeom>
          <a:effectLst>
            <a:outerShdw blurRad="38100" dist="19050" algn="bl" rotWithShape="0">
              <a:srgbClr val="000000">
                <a:alpha val="60000"/>
              </a:srgbClr>
            </a:outerShdw>
            <a:softEdge rad="127000"/>
          </a:effectLst>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Расходы на социальную политику</a:t>
            </a:r>
          </a:p>
        </p:txBody>
      </p:sp>
      <p:sp>
        <p:nvSpPr>
          <p:cNvPr id="4" name="Прямоугольник 3"/>
          <p:cNvSpPr/>
          <p:nvPr/>
        </p:nvSpPr>
        <p:spPr>
          <a:xfrm>
            <a:off x="670327" y="1340792"/>
            <a:ext cx="2519362" cy="100806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ru-RU" sz="1400" b="1" dirty="0">
                <a:latin typeface="Times New Roman" panose="02020603050405020304" pitchFamily="18" charset="0"/>
                <a:cs typeface="Times New Roman" panose="02020603050405020304" pitchFamily="18" charset="0"/>
              </a:rPr>
              <a:t>Пенсионное обеспечение</a:t>
            </a:r>
          </a:p>
          <a:p>
            <a:pPr algn="ctr">
              <a:defRPr/>
            </a:pPr>
            <a:r>
              <a:rPr lang="ru-RU" sz="1200" dirty="0">
                <a:latin typeface="Times New Roman" panose="02020603050405020304" pitchFamily="18" charset="0"/>
                <a:cs typeface="Times New Roman" panose="02020603050405020304" pitchFamily="18" charset="0"/>
              </a:rPr>
              <a:t>выплата пенсий за выслугу лет муниципальным служащим</a:t>
            </a:r>
          </a:p>
        </p:txBody>
      </p:sp>
      <p:sp>
        <p:nvSpPr>
          <p:cNvPr id="5" name="Прямоугольник 4"/>
          <p:cNvSpPr/>
          <p:nvPr/>
        </p:nvSpPr>
        <p:spPr>
          <a:xfrm>
            <a:off x="755650" y="2636912"/>
            <a:ext cx="2520950" cy="141922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latin typeface="Times New Roman" panose="02020603050405020304" pitchFamily="18" charset="0"/>
                <a:cs typeface="Times New Roman" panose="02020603050405020304" pitchFamily="18" charset="0"/>
              </a:rPr>
              <a:t>Социальное обеспечение населения</a:t>
            </a:r>
          </a:p>
          <a:p>
            <a:pPr algn="ctr">
              <a:defRPr/>
            </a:pPr>
            <a:r>
              <a:rPr lang="ru-RU" sz="1200" b="1" dirty="0">
                <a:latin typeface="Times New Roman" panose="02020603050405020304" pitchFamily="18" charset="0"/>
                <a:cs typeface="Times New Roman" panose="02020603050405020304" pitchFamily="18" charset="0"/>
              </a:rPr>
              <a:t>меры социальной поддержки гражданам за счет средств областного бюджета</a:t>
            </a:r>
          </a:p>
        </p:txBody>
      </p:sp>
      <p:sp>
        <p:nvSpPr>
          <p:cNvPr id="6" name="Прямоугольник 5"/>
          <p:cNvSpPr/>
          <p:nvPr/>
        </p:nvSpPr>
        <p:spPr>
          <a:xfrm>
            <a:off x="827881" y="4597978"/>
            <a:ext cx="2376487" cy="1346200"/>
          </a:xfrm>
          <a:prstGeom prst="rect">
            <a:avLst/>
          </a:prstGeom>
          <a:solidFill>
            <a:srgbClr val="FFFF66">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accent4">
                    <a:lumMod val="50000"/>
                  </a:schemeClr>
                </a:solidFill>
                <a:latin typeface="Times New Roman" panose="02020603050405020304" pitchFamily="18" charset="0"/>
                <a:cs typeface="Times New Roman" panose="02020603050405020304" pitchFamily="18" charset="0"/>
              </a:rPr>
              <a:t>Охрана семьи и детства</a:t>
            </a:r>
          </a:p>
          <a:p>
            <a:pPr algn="ctr">
              <a:defRPr/>
            </a:pPr>
            <a:r>
              <a:rPr lang="ru-RU" sz="1400" dirty="0">
                <a:solidFill>
                  <a:schemeClr val="accent4">
                    <a:lumMod val="50000"/>
                  </a:schemeClr>
                </a:solidFill>
                <a:latin typeface="Times New Roman" panose="02020603050405020304" pitchFamily="18" charset="0"/>
                <a:cs typeface="Times New Roman" panose="02020603050405020304" pitchFamily="18" charset="0"/>
              </a:rPr>
              <a:t>меры социальной поддержки семей с детьми за счет средств областного бюджета</a:t>
            </a:r>
          </a:p>
        </p:txBody>
      </p:sp>
      <p:graphicFrame>
        <p:nvGraphicFramePr>
          <p:cNvPr id="7" name="Диаграмма 6"/>
          <p:cNvGraphicFramePr>
            <a:graphicFrameLocks/>
          </p:cNvGraphicFramePr>
          <p:nvPr>
            <p:extLst>
              <p:ext uri="{D42A27DB-BD31-4B8C-83A1-F6EECF244321}">
                <p14:modId xmlns:p14="http://schemas.microsoft.com/office/powerpoint/2010/main" val="2640121766"/>
              </p:ext>
            </p:extLst>
          </p:nvPr>
        </p:nvGraphicFramePr>
        <p:xfrm>
          <a:off x="3492500" y="692150"/>
          <a:ext cx="5651500" cy="5976938"/>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Прямая со стрелкой 10"/>
          <p:cNvCxnSpPr/>
          <p:nvPr/>
        </p:nvCxnSpPr>
        <p:spPr>
          <a:xfrm>
            <a:off x="3348038" y="2997200"/>
            <a:ext cx="7191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3348038" y="4365625"/>
            <a:ext cx="719137" cy="1008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3276600" y="6092825"/>
            <a:ext cx="7905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7537292" y="404664"/>
            <a:ext cx="1418456" cy="822957"/>
          </a:xfrm>
          <a:prstGeom prst="rect">
            <a:avLst/>
          </a:prstGeom>
          <a:effectLst>
            <a:outerShdw blurRad="38100" dist="19050" algn="bl" rotWithShape="0">
              <a:srgbClr val="000000">
                <a:alpha val="60000"/>
              </a:srgbClr>
            </a:outerShdw>
            <a:softEdge rad="317500"/>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ru-RU" sz="1600" dirty="0" smtClean="0">
                <a:latin typeface="Times New Roman" panose="02020603050405020304" pitchFamily="18" charset="0"/>
                <a:cs typeface="Times New Roman" panose="02020603050405020304" pitchFamily="18" charset="0"/>
              </a:rPr>
              <a:t>10014,1 </a:t>
            </a:r>
            <a:r>
              <a:rPr lang="ru-RU" sz="1600" dirty="0" err="1" smtClean="0">
                <a:latin typeface="Times New Roman" panose="02020603050405020304" pitchFamily="18" charset="0"/>
                <a:cs typeface="Times New Roman" panose="02020603050405020304" pitchFamily="18" charset="0"/>
              </a:rPr>
              <a:t>тыс.рублей</a:t>
            </a:r>
            <a:r>
              <a:rPr lang="ru-RU"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2023г</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7543166" y="1621469"/>
            <a:ext cx="1418456" cy="792088"/>
          </a:xfrm>
          <a:prstGeom prst="rect">
            <a:avLst/>
          </a:prstGeom>
          <a:effectLst>
            <a:outerShdw blurRad="38100" dist="19050" algn="bl" rotWithShape="0">
              <a:srgbClr val="000000">
                <a:alpha val="60000"/>
              </a:srgbClr>
            </a:outerShdw>
            <a:softEdge rad="127000"/>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ru-RU" sz="1400" dirty="0" smtClean="0">
                <a:latin typeface="Times New Roman" panose="02020603050405020304" pitchFamily="18" charset="0"/>
                <a:cs typeface="Times New Roman" panose="02020603050405020304" pitchFamily="18" charset="0"/>
              </a:rPr>
              <a:t>12219,7</a:t>
            </a:r>
            <a:endParaRPr lang="ru-RU" sz="1400" dirty="0" smtClean="0">
              <a:latin typeface="Times New Roman" panose="02020603050405020304" pitchFamily="18" charset="0"/>
              <a:cs typeface="Times New Roman" panose="02020603050405020304" pitchFamily="18" charset="0"/>
            </a:endParaRPr>
          </a:p>
          <a:p>
            <a:pPr algn="ctr">
              <a:defRPr/>
            </a:pP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тыс.рублей</a:t>
            </a:r>
            <a:r>
              <a:rPr lang="ru-RU"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2024г</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7596336" y="2636911"/>
            <a:ext cx="1418456" cy="787377"/>
          </a:xfrm>
          <a:prstGeom prst="rect">
            <a:avLst/>
          </a:prstGeom>
          <a:effectLst>
            <a:outerShdw blurRad="38100" dist="19050" algn="bl" rotWithShape="0">
              <a:srgbClr val="000000">
                <a:alpha val="60000"/>
              </a:srgbClr>
            </a:outerShdw>
            <a:softEdge rad="317500"/>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ru-RU" sz="1400" dirty="0" smtClean="0">
                <a:latin typeface="Times New Roman" panose="02020603050405020304" pitchFamily="18" charset="0"/>
                <a:cs typeface="Times New Roman" panose="02020603050405020304" pitchFamily="18" charset="0"/>
              </a:rPr>
              <a:t>12062,2</a:t>
            </a:r>
            <a:endParaRPr lang="ru-RU" sz="1400" dirty="0" smtClean="0">
              <a:latin typeface="Times New Roman" panose="02020603050405020304" pitchFamily="18" charset="0"/>
              <a:cs typeface="Times New Roman" panose="02020603050405020304" pitchFamily="18" charset="0"/>
            </a:endParaRPr>
          </a:p>
          <a:p>
            <a:pPr algn="ctr">
              <a:defRPr/>
            </a:pP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тыс.рублей</a:t>
            </a:r>
            <a:r>
              <a:rPr lang="ru-RU"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2025г</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332656"/>
            <a:ext cx="7056784"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ru-RU" sz="2000" dirty="0">
                <a:latin typeface="Times New Roman" panose="02020603050405020304" pitchFamily="18" charset="0"/>
                <a:cs typeface="Times New Roman" panose="02020603050405020304" pitchFamily="18" charset="0"/>
              </a:rPr>
              <a:t>Расходы на физическую культуру и </a:t>
            </a:r>
            <a:r>
              <a:rPr lang="ru-RU" sz="2000" dirty="0" smtClean="0">
                <a:latin typeface="Times New Roman" panose="02020603050405020304" pitchFamily="18" charset="0"/>
                <a:cs typeface="Times New Roman" panose="02020603050405020304" pitchFamily="18" charset="0"/>
              </a:rPr>
              <a:t>спорт тыс. рублей</a:t>
            </a:r>
            <a:endParaRPr lang="ru-RU" sz="2000" dirty="0">
              <a:latin typeface="Times New Roman" panose="02020603050405020304" pitchFamily="18" charset="0"/>
              <a:cs typeface="Times New Roman" panose="02020603050405020304" pitchFamily="18"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val="4092470909"/>
              </p:ext>
            </p:extLst>
          </p:nvPr>
        </p:nvGraphicFramePr>
        <p:xfrm>
          <a:off x="1042988" y="1340768"/>
          <a:ext cx="6985000" cy="504098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732696"/>
          </a:xfrm>
        </p:spPr>
        <p:txBody>
          <a:bodyPr>
            <a:normAutofit/>
          </a:bodyPr>
          <a:lstStyle/>
          <a:p>
            <a:pPr algn="ctr"/>
            <a:r>
              <a:rPr lang="ru-RU" b="1" dirty="0" smtClean="0">
                <a:solidFill>
                  <a:schemeClr val="accent2">
                    <a:lumMod val="75000"/>
                  </a:schemeClr>
                </a:solidFill>
                <a:latin typeface="Times New Roman" panose="02020603050405020304" pitchFamily="18" charset="0"/>
                <a:cs typeface="Times New Roman" panose="02020603050405020304" pitchFamily="18" charset="0"/>
              </a:rPr>
              <a:t>Что такое бюджет ?</a:t>
            </a:r>
            <a:endParaRPr lang="ru-RU"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84223" y="1593469"/>
            <a:ext cx="3792641" cy="104644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lgn="ctr"/>
            <a:r>
              <a:rPr lang="ru-RU" sz="1400" b="1" dirty="0" smtClean="0">
                <a:latin typeface="Times New Roman" panose="02020603050405020304" pitchFamily="18" charset="0"/>
                <a:cs typeface="Times New Roman" panose="02020603050405020304" pitchFamily="18" charset="0"/>
              </a:rPr>
              <a:t>Доходы</a:t>
            </a:r>
          </a:p>
          <a:p>
            <a:pPr algn="ctr"/>
            <a:r>
              <a:rPr lang="ru-RU" sz="1200" dirty="0">
                <a:latin typeface="Times New Roman" panose="02020603050405020304" pitchFamily="18" charset="0"/>
                <a:cs typeface="Times New Roman" panose="02020603050405020304" pitchFamily="18" charset="0"/>
              </a:rPr>
              <a:t>э</a:t>
            </a:r>
            <a:r>
              <a:rPr lang="ru-RU" sz="1200" dirty="0" smtClean="0">
                <a:latin typeface="Times New Roman" panose="02020603050405020304" pitchFamily="18" charset="0"/>
                <a:cs typeface="Times New Roman" panose="02020603050405020304" pitchFamily="18" charset="0"/>
              </a:rPr>
              <a:t>то поступающие в бюджет </a:t>
            </a:r>
          </a:p>
          <a:p>
            <a:pPr algn="ctr"/>
            <a:r>
              <a:rPr lang="ru-RU" sz="1200" dirty="0" smtClean="0">
                <a:latin typeface="Times New Roman" panose="02020603050405020304" pitchFamily="18" charset="0"/>
                <a:cs typeface="Times New Roman" panose="02020603050405020304" pitchFamily="18" charset="0"/>
              </a:rPr>
              <a:t> денежные средства (налоги юридических и </a:t>
            </a:r>
          </a:p>
          <a:p>
            <a:pPr algn="ctr"/>
            <a:r>
              <a:rPr lang="ru-RU" sz="1200" dirty="0" smtClean="0">
                <a:latin typeface="Times New Roman" panose="02020603050405020304" pitchFamily="18" charset="0"/>
                <a:cs typeface="Times New Roman" panose="02020603050405020304" pitchFamily="18" charset="0"/>
              </a:rPr>
              <a:t>физических лиц, административные  платежи и сборы,</a:t>
            </a:r>
          </a:p>
          <a:p>
            <a:pPr algn="ctr"/>
            <a:r>
              <a:rPr lang="ru-RU" sz="1200" dirty="0">
                <a:latin typeface="Times New Roman" panose="02020603050405020304" pitchFamily="18" charset="0"/>
                <a:cs typeface="Times New Roman" panose="02020603050405020304" pitchFamily="18" charset="0"/>
              </a:rPr>
              <a:t>б</a:t>
            </a:r>
            <a:r>
              <a:rPr lang="ru-RU" sz="1200" dirty="0" smtClean="0">
                <a:latin typeface="Times New Roman" panose="02020603050405020304" pitchFamily="18" charset="0"/>
                <a:cs typeface="Times New Roman" panose="02020603050405020304" pitchFamily="18" charset="0"/>
              </a:rPr>
              <a:t>езвозмездные поступления)</a:t>
            </a:r>
            <a:endParaRPr lang="ru-RU" sz="1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067944" y="1637403"/>
            <a:ext cx="4176464" cy="861774"/>
          </a:xfrm>
          <a:prstGeom prst="rect">
            <a:avLst/>
          </a:prstGeom>
          <a:ln>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Расходы </a:t>
            </a:r>
          </a:p>
          <a:p>
            <a:pPr algn="ctr"/>
            <a:r>
              <a:rPr lang="ru-RU" sz="1200" dirty="0">
                <a:latin typeface="Times New Roman" panose="02020603050405020304" pitchFamily="18" charset="0"/>
                <a:cs typeface="Times New Roman" panose="02020603050405020304" pitchFamily="18" charset="0"/>
              </a:rPr>
              <a:t>э</a:t>
            </a:r>
            <a:r>
              <a:rPr lang="ru-RU" sz="1200" dirty="0" smtClean="0">
                <a:latin typeface="Times New Roman" panose="02020603050405020304" pitchFamily="18" charset="0"/>
                <a:cs typeface="Times New Roman" panose="02020603050405020304" pitchFamily="18" charset="0"/>
              </a:rPr>
              <a:t>то выплачиваемые из бюджета </a:t>
            </a:r>
          </a:p>
          <a:p>
            <a:pPr algn="ctr"/>
            <a:r>
              <a:rPr lang="ru-RU" sz="1200" dirty="0">
                <a:latin typeface="Times New Roman" panose="02020603050405020304" pitchFamily="18" charset="0"/>
                <a:cs typeface="Times New Roman" panose="02020603050405020304" pitchFamily="18" charset="0"/>
              </a:rPr>
              <a:t>д</a:t>
            </a:r>
            <a:r>
              <a:rPr lang="ru-RU" sz="1200" dirty="0" smtClean="0">
                <a:latin typeface="Times New Roman" panose="02020603050405020304" pitchFamily="18" charset="0"/>
                <a:cs typeface="Times New Roman" panose="02020603050405020304" pitchFamily="18" charset="0"/>
              </a:rPr>
              <a:t>енежные средства  (социальные выплаты населению,</a:t>
            </a:r>
          </a:p>
          <a:p>
            <a:pPr algn="ctr"/>
            <a:r>
              <a:rPr lang="ru-RU" sz="1200" dirty="0">
                <a:latin typeface="Times New Roman" panose="02020603050405020304" pitchFamily="18" charset="0"/>
                <a:cs typeface="Times New Roman" panose="02020603050405020304" pitchFamily="18" charset="0"/>
              </a:rPr>
              <a:t>с</a:t>
            </a:r>
            <a:r>
              <a:rPr lang="ru-RU" sz="1200" dirty="0" smtClean="0">
                <a:latin typeface="Times New Roman" panose="02020603050405020304" pitchFamily="18" charset="0"/>
                <a:cs typeface="Times New Roman" panose="02020603050405020304" pitchFamily="18" charset="0"/>
              </a:rPr>
              <a:t>одержание бюджетных учреждений (образование, культура)</a:t>
            </a:r>
            <a:endParaRPr lang="ru-RU" sz="12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16124" y="2996952"/>
            <a:ext cx="7684267" cy="10772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ru-RU" sz="1600" b="1" dirty="0" smtClean="0">
                <a:latin typeface="Times New Roman" panose="02020603050405020304" pitchFamily="18" charset="0"/>
                <a:cs typeface="Times New Roman" panose="02020603050405020304" pitchFamily="18" charset="0"/>
              </a:rPr>
              <a:t>Бюджет</a:t>
            </a:r>
            <a:r>
              <a:rPr lang="ru-RU" sz="1600" dirty="0" smtClean="0">
                <a:latin typeface="Times New Roman" panose="02020603050405020304" pitchFamily="18" charset="0"/>
                <a:cs typeface="Times New Roman" panose="02020603050405020304" pitchFamily="18" charset="0"/>
              </a:rPr>
              <a:t> (от старонормандского</a:t>
            </a:r>
            <a:r>
              <a:rPr lang="en-US" sz="1600" dirty="0" smtClean="0">
                <a:latin typeface="Times New Roman" panose="02020603050405020304" pitchFamily="18" charset="0"/>
                <a:cs typeface="Times New Roman" panose="02020603050405020304" pitchFamily="18" charset="0"/>
              </a:rPr>
              <a:t> bougette</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кошель, сумка, кожаный</a:t>
            </a:r>
          </a:p>
          <a:p>
            <a:pPr algn="ctr"/>
            <a:r>
              <a:rPr lang="ru-RU" sz="1600" dirty="0" smtClean="0">
                <a:latin typeface="Times New Roman" panose="02020603050405020304" pitchFamily="18" charset="0"/>
                <a:cs typeface="Times New Roman" panose="02020603050405020304" pitchFamily="18" charset="0"/>
              </a:rPr>
              <a:t> мешок) - форма</a:t>
            </a:r>
            <a:r>
              <a:rPr lang="en-US"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образования и расходования денежных средств, предназначенных</a:t>
            </a:r>
          </a:p>
          <a:p>
            <a:pPr algn="ctr"/>
            <a:r>
              <a:rPr lang="ru-RU" sz="1600" dirty="0">
                <a:latin typeface="Times New Roman" panose="02020603050405020304" pitchFamily="18" charset="0"/>
                <a:cs typeface="Times New Roman" panose="02020603050405020304" pitchFamily="18" charset="0"/>
              </a:rPr>
              <a:t>д</a:t>
            </a:r>
            <a:r>
              <a:rPr lang="ru-RU" sz="1600" dirty="0" smtClean="0">
                <a:latin typeface="Times New Roman" panose="02020603050405020304" pitchFamily="18" charset="0"/>
                <a:cs typeface="Times New Roman" panose="02020603050405020304" pitchFamily="18" charset="0"/>
              </a:rPr>
              <a:t>ля финансового обеспечения  задач и функций государства и местного самоуправления</a:t>
            </a:r>
            <a:endParaRPr lang="ru-RU" sz="16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50047" y="4149080"/>
            <a:ext cx="3457806" cy="101566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ru-RU" dirty="0" smtClean="0"/>
              <a:t> </a:t>
            </a:r>
          </a:p>
          <a:p>
            <a:pPr algn="ctr"/>
            <a:r>
              <a:rPr lang="ru-RU" sz="1400" dirty="0" smtClean="0">
                <a:latin typeface="Times New Roman" panose="02020603050405020304" pitchFamily="18" charset="0"/>
                <a:cs typeface="Times New Roman" panose="02020603050405020304" pitchFamily="18" charset="0"/>
              </a:rPr>
              <a:t>Превышение доходов над расходами </a:t>
            </a:r>
          </a:p>
          <a:p>
            <a:pPr algn="ctr"/>
            <a:r>
              <a:rPr lang="ru-RU" sz="1400" dirty="0" smtClean="0">
                <a:latin typeface="Times New Roman" panose="02020603050405020304" pitchFamily="18" charset="0"/>
                <a:cs typeface="Times New Roman" panose="02020603050405020304" pitchFamily="18" charset="0"/>
              </a:rPr>
              <a:t>образует </a:t>
            </a:r>
            <a:r>
              <a:rPr lang="ru-RU" sz="1400" dirty="0">
                <a:latin typeface="Times New Roman" panose="02020603050405020304" pitchFamily="18" charset="0"/>
                <a:cs typeface="Times New Roman" panose="02020603050405020304" pitchFamily="18" charset="0"/>
              </a:rPr>
              <a:t>положительный </a:t>
            </a:r>
            <a:r>
              <a:rPr lang="ru-RU" sz="1400" dirty="0" smtClean="0">
                <a:latin typeface="Times New Roman" panose="02020603050405020304" pitchFamily="18" charset="0"/>
                <a:cs typeface="Times New Roman" panose="02020603050405020304" pitchFamily="18" charset="0"/>
              </a:rPr>
              <a:t>остаток бюджета</a:t>
            </a:r>
          </a:p>
          <a:p>
            <a:pPr algn="ctr"/>
            <a:r>
              <a:rPr lang="ru-RU" sz="1400" b="1" dirty="0" smtClean="0">
                <a:latin typeface="Times New Roman" panose="02020603050405020304" pitchFamily="18" charset="0"/>
                <a:cs typeface="Times New Roman" panose="02020603050405020304" pitchFamily="18" charset="0"/>
              </a:rPr>
              <a:t>Профицит</a:t>
            </a:r>
            <a:endParaRPr lang="ru-RU" sz="1400"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220072" y="4426079"/>
            <a:ext cx="2767168" cy="7386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a:r>
              <a:rPr lang="ru-RU" sz="1400" dirty="0" smtClean="0">
                <a:latin typeface="Times New Roman" panose="02020603050405020304" pitchFamily="18" charset="0"/>
                <a:cs typeface="Times New Roman" panose="02020603050405020304" pitchFamily="18" charset="0"/>
              </a:rPr>
              <a:t>Если расходная часть бюджета</a:t>
            </a:r>
          </a:p>
          <a:p>
            <a:pPr algn="ctr"/>
            <a:r>
              <a:rPr lang="ru-RU" sz="1400" dirty="0">
                <a:latin typeface="Times New Roman" panose="02020603050405020304" pitchFamily="18" charset="0"/>
                <a:cs typeface="Times New Roman" panose="02020603050405020304" pitchFamily="18" charset="0"/>
              </a:rPr>
              <a:t>п</a:t>
            </a:r>
            <a:r>
              <a:rPr lang="ru-RU" sz="1400" dirty="0" smtClean="0">
                <a:latin typeface="Times New Roman" panose="02020603050405020304" pitchFamily="18" charset="0"/>
                <a:cs typeface="Times New Roman" panose="02020603050405020304" pitchFamily="18" charset="0"/>
              </a:rPr>
              <a:t>ревышает доходную, то бюджет </a:t>
            </a:r>
          </a:p>
          <a:p>
            <a:pPr algn="ctr"/>
            <a:r>
              <a:rPr lang="ru-RU" sz="1400" dirty="0" smtClean="0">
                <a:latin typeface="Times New Roman" panose="02020603050405020304" pitchFamily="18" charset="0"/>
                <a:cs typeface="Times New Roman" panose="02020603050405020304" pitchFamily="18" charset="0"/>
              </a:rPr>
              <a:t>Формируется с </a:t>
            </a:r>
            <a:r>
              <a:rPr lang="ru-RU" sz="1400" b="1" dirty="0" smtClean="0">
                <a:latin typeface="Times New Roman" panose="02020603050405020304" pitchFamily="18" charset="0"/>
                <a:cs typeface="Times New Roman" panose="02020603050405020304" pitchFamily="18" charset="0"/>
              </a:rPr>
              <a:t>Дефицитом</a:t>
            </a:r>
            <a:endParaRPr lang="ru-RU" sz="1400"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90638" y="5661248"/>
            <a:ext cx="7809753" cy="5847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ru-RU" sz="1600" b="1" dirty="0" smtClean="0">
                <a:latin typeface="Times New Roman" panose="02020603050405020304" pitchFamily="18" charset="0"/>
                <a:cs typeface="Times New Roman" panose="02020603050405020304" pitchFamily="18" charset="0"/>
              </a:rPr>
              <a:t>Сбалансированность бюджета по доходам и расходам </a:t>
            </a:r>
            <a:r>
              <a:rPr lang="ru-RU" sz="1600" dirty="0" smtClean="0">
                <a:latin typeface="Times New Roman" panose="02020603050405020304" pitchFamily="18" charset="0"/>
                <a:cs typeface="Times New Roman" panose="02020603050405020304" pitchFamily="18" charset="0"/>
              </a:rPr>
              <a:t>– основополагающее</a:t>
            </a:r>
          </a:p>
          <a:p>
            <a:r>
              <a:rPr lang="ru-RU" sz="1600" dirty="0" smtClean="0">
                <a:latin typeface="Times New Roman" panose="02020603050405020304" pitchFamily="18" charset="0"/>
                <a:cs typeface="Times New Roman" panose="02020603050405020304" pitchFamily="18" charset="0"/>
              </a:rPr>
              <a:t>требование, предъявляемое к органам, составляющим и утверждающим бюджет</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228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260648"/>
            <a:ext cx="7704856" cy="707886"/>
          </a:xfrm>
          <a:prstGeom prst="rect">
            <a:avLst/>
          </a:prstGeom>
          <a:noFill/>
          <a:ln>
            <a:solidFill>
              <a:schemeClr val="accent3">
                <a:lumMod val="60000"/>
                <a:lumOff val="40000"/>
              </a:schemeClr>
            </a:solidFill>
          </a:ln>
        </p:spPr>
        <p:txBody>
          <a:bodyPr wrap="square">
            <a:spAutoFit/>
          </a:bodyPr>
          <a:lstStyle/>
          <a:p>
            <a:pPr algn="ctr">
              <a:defRPr/>
            </a:pPr>
            <a:r>
              <a:rPr lang="ru-RU" sz="2000" b="1" dirty="0">
                <a:ln w="10541" cmpd="sng">
                  <a:solidFill>
                    <a:schemeClr val="accent1">
                      <a:shade val="88000"/>
                      <a:satMod val="110000"/>
                    </a:schemeClr>
                  </a:solidFill>
                  <a:prstDash val="solid"/>
                </a:ln>
                <a:solidFill>
                  <a:schemeClr val="accent2">
                    <a:lumMod val="75000"/>
                  </a:schemeClr>
                </a:solidFill>
                <a:latin typeface="Times New Roman" panose="02020603050405020304" pitchFamily="18" charset="0"/>
                <a:cs typeface="Times New Roman" panose="02020603050405020304" pitchFamily="18" charset="0"/>
              </a:rPr>
              <a:t>Предоставление межбюджетных трансфертов  из районного бюджета в бюджеты поселений</a:t>
            </a:r>
          </a:p>
        </p:txBody>
      </p:sp>
      <p:graphicFrame>
        <p:nvGraphicFramePr>
          <p:cNvPr id="11" name="Содержимое 3"/>
          <p:cNvGraphicFramePr>
            <a:graphicFrameLocks/>
          </p:cNvGraphicFramePr>
          <p:nvPr>
            <p:extLst>
              <p:ext uri="{D42A27DB-BD31-4B8C-83A1-F6EECF244321}">
                <p14:modId xmlns:p14="http://schemas.microsoft.com/office/powerpoint/2010/main" val="36690524"/>
              </p:ext>
            </p:extLst>
          </p:nvPr>
        </p:nvGraphicFramePr>
        <p:xfrm>
          <a:off x="179512" y="1124744"/>
          <a:ext cx="8686800" cy="5132394"/>
        </p:xfrm>
        <a:graphic>
          <a:graphicData uri="http://schemas.openxmlformats.org/drawingml/2006/table">
            <a:tbl>
              <a:tblPr firstRow="1" bandRow="1">
                <a:tableStyleId>{F5AB1C69-6EDB-4FF4-983F-18BD219EF322}</a:tableStyleId>
              </a:tblPr>
              <a:tblGrid>
                <a:gridCol w="3771528"/>
                <a:gridCol w="1800200"/>
                <a:gridCol w="1584176"/>
                <a:gridCol w="1530896"/>
              </a:tblGrid>
              <a:tr h="777832">
                <a:tc>
                  <a:txBody>
                    <a:bodyPr/>
                    <a:lstStyle/>
                    <a:p>
                      <a:endParaRPr lang="ru-RU" sz="1600" dirty="0">
                        <a:latin typeface="Times New Roman" panose="02020603050405020304" pitchFamily="18" charset="0"/>
                        <a:cs typeface="Times New Roman" panose="02020603050405020304" pitchFamily="18" charset="0"/>
                      </a:endParaRPr>
                    </a:p>
                  </a:txBody>
                  <a:tcPr marT="45708" marB="45708"/>
                </a:tc>
                <a:tc>
                  <a:txBody>
                    <a:bodyPr/>
                    <a:lstStyle/>
                    <a:p>
                      <a:pPr algn="ctr"/>
                      <a:r>
                        <a:rPr lang="ru-RU" sz="1600" dirty="0" smtClean="0"/>
                        <a:t>2023 год</a:t>
                      </a:r>
                      <a:endParaRPr lang="ru-RU" sz="1600" dirty="0" smtClean="0">
                        <a:latin typeface="Times New Roman" panose="02020603050405020304" pitchFamily="18" charset="0"/>
                        <a:cs typeface="Times New Roman" panose="02020603050405020304" pitchFamily="18" charset="0"/>
                      </a:endParaRPr>
                    </a:p>
                  </a:txBody>
                  <a:tcPr marT="45708" marB="45708"/>
                </a:tc>
                <a:tc>
                  <a:txBody>
                    <a:bodyPr/>
                    <a:lstStyle/>
                    <a:p>
                      <a:pPr algn="ctr"/>
                      <a:r>
                        <a:rPr lang="ru-RU" sz="1600" dirty="0" smtClean="0"/>
                        <a:t>2024 год</a:t>
                      </a:r>
                      <a:endParaRPr lang="ru-RU" sz="1600" dirty="0" smtClean="0">
                        <a:latin typeface="Times New Roman" panose="02020603050405020304" pitchFamily="18" charset="0"/>
                        <a:cs typeface="Times New Roman" panose="02020603050405020304" pitchFamily="18" charset="0"/>
                      </a:endParaRPr>
                    </a:p>
                  </a:txBody>
                  <a:tcPr marT="45708" marB="45708"/>
                </a:tc>
                <a:tc>
                  <a:txBody>
                    <a:bodyPr/>
                    <a:lstStyle/>
                    <a:p>
                      <a:pPr algn="ctr"/>
                      <a:r>
                        <a:rPr lang="ru-RU" sz="1600" dirty="0" smtClean="0"/>
                        <a:t>2025</a:t>
                      </a:r>
                      <a:r>
                        <a:rPr lang="ru-RU" sz="1600" baseline="0" dirty="0" smtClean="0"/>
                        <a:t> </a:t>
                      </a:r>
                      <a:r>
                        <a:rPr lang="ru-RU" sz="1600" dirty="0" smtClean="0"/>
                        <a:t>год</a:t>
                      </a:r>
                      <a:endParaRPr lang="ru-RU" sz="1600" dirty="0" smtClean="0">
                        <a:latin typeface="Times New Roman" panose="02020603050405020304" pitchFamily="18" charset="0"/>
                        <a:cs typeface="Times New Roman" panose="02020603050405020304" pitchFamily="18" charset="0"/>
                      </a:endParaRPr>
                    </a:p>
                  </a:txBody>
                  <a:tcPr marT="45708" marB="45708"/>
                </a:tc>
              </a:tr>
              <a:tr h="549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Всего</a:t>
                      </a:r>
                      <a:endParaRPr kumimoji="0" lang="ru-RU" sz="16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marT="45708" marB="45708" horzOverflow="overflow"/>
                </a:tc>
                <a:tc>
                  <a:txBody>
                    <a:bodyPr/>
                    <a:lstStyle/>
                    <a:p>
                      <a:pPr algn="ctr"/>
                      <a:r>
                        <a:rPr lang="ru-RU" sz="1600" dirty="0" smtClean="0">
                          <a:solidFill>
                            <a:schemeClr val="dk1"/>
                          </a:solidFill>
                          <a:latin typeface="+mn-lt"/>
                          <a:cs typeface="+mn-cs"/>
                        </a:rPr>
                        <a:t>3279,9</a:t>
                      </a:r>
                      <a:endParaRPr lang="ru-RU" sz="1600" dirty="0">
                        <a:solidFill>
                          <a:schemeClr val="bg1"/>
                        </a:solidFill>
                        <a:latin typeface="Times New Roman" panose="02020603050405020304" pitchFamily="18" charset="0"/>
                        <a:cs typeface="Times New Roman" panose="02020603050405020304" pitchFamily="18" charset="0"/>
                      </a:endParaRPr>
                    </a:p>
                  </a:txBody>
                  <a:tcPr marT="45708" marB="45708"/>
                </a:tc>
                <a:tc>
                  <a:txBody>
                    <a:bodyPr/>
                    <a:lstStyle/>
                    <a:p>
                      <a:pPr algn="ctr"/>
                      <a:r>
                        <a:rPr lang="ru-RU" sz="1600" dirty="0" smtClean="0"/>
                        <a:t>3069,9</a:t>
                      </a:r>
                      <a:endParaRPr lang="ru-RU" sz="1600" dirty="0">
                        <a:solidFill>
                          <a:schemeClr val="bg1"/>
                        </a:solidFill>
                        <a:latin typeface="Times New Roman" panose="02020603050405020304" pitchFamily="18" charset="0"/>
                        <a:cs typeface="Times New Roman" panose="02020603050405020304" pitchFamily="18" charset="0"/>
                      </a:endParaRPr>
                    </a:p>
                  </a:txBody>
                  <a:tcPr marT="45708" marB="45708"/>
                </a:tc>
                <a:tc>
                  <a:txBody>
                    <a:bodyPr/>
                    <a:lstStyle/>
                    <a:p>
                      <a:pPr algn="ctr"/>
                      <a:r>
                        <a:rPr lang="ru-RU" sz="1600" dirty="0" smtClean="0"/>
                        <a:t>3069,9</a:t>
                      </a:r>
                      <a:endParaRPr lang="ru-RU" sz="1600" dirty="0">
                        <a:solidFill>
                          <a:schemeClr val="bg1"/>
                        </a:solidFill>
                        <a:latin typeface="Times New Roman" panose="02020603050405020304" pitchFamily="18" charset="0"/>
                        <a:cs typeface="Times New Roman" panose="02020603050405020304" pitchFamily="18" charset="0"/>
                      </a:endParaRPr>
                    </a:p>
                  </a:txBody>
                  <a:tcPr marT="45708" marB="45708"/>
                </a:tc>
              </a:tr>
              <a:tr h="1098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Дотация на выравнивание бюджетной обеспеченности поселений Новосильского района, тыс.рублей</a:t>
                      </a:r>
                      <a:endParaRPr kumimoji="0" lang="ru-RU" sz="16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marT="45708" marB="45708" horzOverflow="overflow"/>
                </a:tc>
                <a:tc>
                  <a:txBody>
                    <a:bodyPr/>
                    <a:lstStyle/>
                    <a:p>
                      <a:pPr algn="ctr"/>
                      <a:r>
                        <a:rPr lang="ru-RU" sz="1600" dirty="0" smtClean="0"/>
                        <a:t>3069,9</a:t>
                      </a:r>
                      <a:endParaRPr lang="ru-RU" sz="1600" dirty="0">
                        <a:solidFill>
                          <a:schemeClr val="bg1"/>
                        </a:solidFill>
                        <a:latin typeface="Times New Roman" panose="02020603050405020304" pitchFamily="18" charset="0"/>
                        <a:cs typeface="Times New Roman" panose="02020603050405020304" pitchFamily="18" charset="0"/>
                      </a:endParaRPr>
                    </a:p>
                  </a:txBody>
                  <a:tcPr marT="45708" marB="45708"/>
                </a:tc>
                <a:tc>
                  <a:txBody>
                    <a:bodyPr/>
                    <a:lstStyle/>
                    <a:p>
                      <a:pPr algn="ctr"/>
                      <a:r>
                        <a:rPr lang="ru-RU" sz="1600" dirty="0" smtClean="0"/>
                        <a:t>3069,9</a:t>
                      </a:r>
                      <a:endParaRPr lang="ru-RU" sz="1600" dirty="0">
                        <a:solidFill>
                          <a:schemeClr val="bg1"/>
                        </a:solidFill>
                        <a:latin typeface="Times New Roman" panose="02020603050405020304" pitchFamily="18" charset="0"/>
                        <a:cs typeface="Times New Roman" panose="02020603050405020304" pitchFamily="18" charset="0"/>
                      </a:endParaRPr>
                    </a:p>
                  </a:txBody>
                  <a:tcPr marT="45708" marB="45708"/>
                </a:tc>
                <a:tc>
                  <a:txBody>
                    <a:bodyPr/>
                    <a:lstStyle/>
                    <a:p>
                      <a:pPr algn="ctr"/>
                      <a:r>
                        <a:rPr lang="ru-RU" sz="1600" dirty="0" smtClean="0">
                          <a:solidFill>
                            <a:schemeClr val="dk1"/>
                          </a:solidFill>
                          <a:latin typeface="+mn-lt"/>
                          <a:cs typeface="+mn-cs"/>
                        </a:rPr>
                        <a:t>3069,9</a:t>
                      </a:r>
                      <a:endParaRPr lang="ru-RU" sz="1600" dirty="0">
                        <a:solidFill>
                          <a:schemeClr val="bg1"/>
                        </a:solidFill>
                        <a:latin typeface="Times New Roman" panose="02020603050405020304" pitchFamily="18" charset="0"/>
                        <a:cs typeface="Times New Roman" panose="02020603050405020304" pitchFamily="18" charset="0"/>
                      </a:endParaRPr>
                    </a:p>
                  </a:txBody>
                  <a:tcPr marT="45708" marB="45708"/>
                </a:tc>
              </a:tr>
              <a:tr h="14184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Иные межбюджетные трансферты (Исполнение наказов избирателей депутатам районного Совета народных депутатов в рамках непрограммной части районного бюджета), тыс.рублей</a:t>
                      </a:r>
                      <a:endParaRPr kumimoji="0" lang="ru-RU" sz="16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marT="45708" marB="45708" horzOverflow="overflow"/>
                </a:tc>
                <a:tc>
                  <a:txBody>
                    <a:bodyPr/>
                    <a:lstStyle/>
                    <a:p>
                      <a:pPr algn="ctr"/>
                      <a:r>
                        <a:rPr lang="ru-RU" sz="1600" dirty="0" smtClean="0"/>
                        <a:t>210,0</a:t>
                      </a:r>
                      <a:endParaRPr lang="ru-RU" sz="1600" dirty="0">
                        <a:solidFill>
                          <a:schemeClr val="bg1"/>
                        </a:solidFill>
                        <a:latin typeface="Times New Roman" panose="02020603050405020304" pitchFamily="18" charset="0"/>
                        <a:cs typeface="Times New Roman" panose="02020603050405020304" pitchFamily="18" charset="0"/>
                      </a:endParaRPr>
                    </a:p>
                  </a:txBody>
                  <a:tcPr marT="45708" marB="45708"/>
                </a:tc>
                <a:tc>
                  <a:txBody>
                    <a:bodyPr/>
                    <a:lstStyle/>
                    <a:p>
                      <a:pPr algn="ctr"/>
                      <a:r>
                        <a:rPr lang="ru-RU" sz="1600" dirty="0" smtClean="0"/>
                        <a:t>-</a:t>
                      </a:r>
                      <a:endParaRPr lang="ru-RU" sz="1600" dirty="0">
                        <a:solidFill>
                          <a:schemeClr val="bg1"/>
                        </a:solidFill>
                        <a:latin typeface="Times New Roman" panose="02020603050405020304" pitchFamily="18" charset="0"/>
                        <a:cs typeface="Times New Roman" panose="02020603050405020304" pitchFamily="18" charset="0"/>
                      </a:endParaRPr>
                    </a:p>
                  </a:txBody>
                  <a:tcPr marT="45708" marB="45708"/>
                </a:tc>
                <a:tc>
                  <a:txBody>
                    <a:bodyPr/>
                    <a:lstStyle/>
                    <a:p>
                      <a:pPr algn="ctr"/>
                      <a:r>
                        <a:rPr lang="ru-RU" sz="1600" dirty="0" smtClean="0"/>
                        <a:t>-</a:t>
                      </a:r>
                      <a:endParaRPr lang="ru-RU" sz="1600" dirty="0">
                        <a:solidFill>
                          <a:schemeClr val="bg1"/>
                        </a:solidFill>
                        <a:latin typeface="Times New Roman" panose="02020603050405020304" pitchFamily="18" charset="0"/>
                        <a:cs typeface="Times New Roman" panose="02020603050405020304" pitchFamily="18" charset="0"/>
                      </a:endParaRPr>
                    </a:p>
                  </a:txBody>
                  <a:tcPr marT="45708" marB="45708"/>
                </a:tc>
              </a:tr>
              <a:tr h="90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08" marB="45708" horzOverflow="overflow"/>
                </a:tc>
                <a:tc>
                  <a:txBody>
                    <a:bodyPr/>
                    <a:lstStyle/>
                    <a:p>
                      <a:endParaRPr lang="ru-RU" sz="1600" dirty="0">
                        <a:latin typeface="Times New Roman" panose="02020603050405020304" pitchFamily="18" charset="0"/>
                        <a:cs typeface="Times New Roman" panose="02020603050405020304" pitchFamily="18" charset="0"/>
                      </a:endParaRPr>
                    </a:p>
                  </a:txBody>
                  <a:tcPr marT="45708" marB="45708"/>
                </a:tc>
                <a:tc>
                  <a:txBody>
                    <a:bodyPr/>
                    <a:lstStyle/>
                    <a:p>
                      <a:endParaRPr lang="ru-RU" sz="1600" dirty="0">
                        <a:latin typeface="Times New Roman" panose="02020603050405020304" pitchFamily="18" charset="0"/>
                        <a:cs typeface="Times New Roman" panose="02020603050405020304" pitchFamily="18" charset="0"/>
                      </a:endParaRPr>
                    </a:p>
                  </a:txBody>
                  <a:tcPr marT="45708" marB="45708"/>
                </a:tc>
                <a:tc>
                  <a:txBody>
                    <a:bodyPr/>
                    <a:lstStyle/>
                    <a:p>
                      <a:endParaRPr lang="ru-RU" sz="1600" dirty="0">
                        <a:latin typeface="Times New Roman" panose="02020603050405020304" pitchFamily="18" charset="0"/>
                        <a:cs typeface="Times New Roman" panose="02020603050405020304" pitchFamily="18" charset="0"/>
                      </a:endParaRPr>
                    </a:p>
                  </a:txBody>
                  <a:tcPr marT="45708" marB="45708"/>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13176"/>
          </a:xfrm>
          <a:prstGeom prst="rect">
            <a:avLst/>
          </a:prstGeom>
          <a:ln>
            <a:noFill/>
          </a:ln>
          <a:effectLst>
            <a:softEdge rad="112500"/>
          </a:effectLst>
        </p:spPr>
      </p:pic>
      <p:sp>
        <p:nvSpPr>
          <p:cNvPr id="5" name="Прямоугольник 4"/>
          <p:cNvSpPr/>
          <p:nvPr/>
        </p:nvSpPr>
        <p:spPr>
          <a:xfrm>
            <a:off x="3491880" y="0"/>
            <a:ext cx="5328592"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defRPr/>
            </a:pPr>
            <a:r>
              <a:rPr lang="ru-RU" sz="2400" dirty="0">
                <a:ln w="10541" cmpd="sng">
                  <a:solidFill>
                    <a:schemeClr val="accent2">
                      <a:lumMod val="50000"/>
                    </a:schemeClr>
                  </a:solidFill>
                  <a:prstDash val="solid"/>
                </a:ln>
                <a:solidFill>
                  <a:schemeClr val="accent1">
                    <a:lumMod val="75000"/>
                  </a:schemeClr>
                </a:solidFill>
                <a:latin typeface="Times New Roman" panose="02020603050405020304" pitchFamily="18" charset="0"/>
                <a:ea typeface="+mj-ea"/>
                <a:cs typeface="Times New Roman" panose="02020603050405020304" pitchFamily="18" charset="0"/>
              </a:rPr>
              <a:t>Объем муниципального </a:t>
            </a:r>
            <a:r>
              <a:rPr lang="ru-RU" sz="2000" dirty="0">
                <a:ln w="10541" cmpd="sng">
                  <a:solidFill>
                    <a:schemeClr val="accent2">
                      <a:lumMod val="50000"/>
                    </a:schemeClr>
                  </a:solidFill>
                  <a:prstDash val="solid"/>
                </a:ln>
                <a:solidFill>
                  <a:schemeClr val="accent1">
                    <a:lumMod val="75000"/>
                  </a:schemeClr>
                </a:solidFill>
                <a:latin typeface="Times New Roman" panose="02020603050405020304" pitchFamily="18" charset="0"/>
                <a:ea typeface="+mj-ea"/>
                <a:cs typeface="Times New Roman" panose="02020603050405020304" pitchFamily="18" charset="0"/>
              </a:rPr>
              <a:t>долга</a:t>
            </a:r>
            <a:r>
              <a:rPr lang="ru-RU" sz="2400" dirty="0">
                <a:ln w="10541" cmpd="sng">
                  <a:solidFill>
                    <a:schemeClr val="accent2">
                      <a:lumMod val="50000"/>
                    </a:schemeClr>
                  </a:solidFill>
                  <a:prstDash val="solid"/>
                </a:ln>
                <a:solidFill>
                  <a:schemeClr val="accent1">
                    <a:lumMod val="75000"/>
                  </a:schemeClr>
                </a:solidFill>
                <a:latin typeface="Times New Roman" panose="02020603050405020304" pitchFamily="18" charset="0"/>
                <a:ea typeface="+mj-ea"/>
                <a:cs typeface="Times New Roman" panose="02020603050405020304" pitchFamily="18" charset="0"/>
              </a:rPr>
              <a:t> </a:t>
            </a:r>
            <a:r>
              <a:rPr lang="ru-RU" sz="2000" dirty="0" smtClean="0">
                <a:ln w="10541" cmpd="sng">
                  <a:solidFill>
                    <a:schemeClr val="accent2">
                      <a:lumMod val="50000"/>
                    </a:schemeClr>
                  </a:solidFill>
                  <a:prstDash val="solid"/>
                </a:ln>
                <a:solidFill>
                  <a:schemeClr val="accent1">
                    <a:lumMod val="75000"/>
                  </a:schemeClr>
                </a:solidFill>
                <a:latin typeface="Times New Roman" panose="02020603050405020304" pitchFamily="18" charset="0"/>
                <a:ea typeface="+mj-ea"/>
                <a:cs typeface="Times New Roman" panose="02020603050405020304" pitchFamily="18" charset="0"/>
              </a:rPr>
              <a:t>Новосильского</a:t>
            </a:r>
            <a:r>
              <a:rPr lang="ru-RU" sz="2400" dirty="0" smtClean="0">
                <a:ln w="10541" cmpd="sng">
                  <a:solidFill>
                    <a:schemeClr val="accent2">
                      <a:lumMod val="50000"/>
                    </a:schemeClr>
                  </a:solidFill>
                  <a:prstDash val="solid"/>
                </a:ln>
                <a:solidFill>
                  <a:schemeClr val="accent1">
                    <a:lumMod val="75000"/>
                  </a:schemeClr>
                </a:solidFill>
                <a:latin typeface="Times New Roman" panose="02020603050405020304" pitchFamily="18" charset="0"/>
                <a:ea typeface="+mj-ea"/>
                <a:cs typeface="Times New Roman" panose="02020603050405020304" pitchFamily="18" charset="0"/>
              </a:rPr>
              <a:t> района</a:t>
            </a:r>
            <a:endParaRPr lang="ru-RU" sz="2400" dirty="0">
              <a:ln w="10541" cmpd="sng">
                <a:solidFill>
                  <a:schemeClr val="accent2">
                    <a:lumMod val="50000"/>
                  </a:schemeClr>
                </a:solidFill>
                <a:prstDash val="solid"/>
              </a:ln>
              <a:solidFill>
                <a:schemeClr val="accent1">
                  <a:lumMod val="75000"/>
                </a:schemeClr>
              </a:solidFill>
              <a:latin typeface="Times New Roman" panose="02020603050405020304" pitchFamily="18" charset="0"/>
              <a:ea typeface="+mj-ea"/>
              <a:cs typeface="Times New Roman" panose="02020603050405020304" pitchFamily="18" charset="0"/>
            </a:endParaRPr>
          </a:p>
          <a:p>
            <a:pPr algn="ctr" fontAlgn="auto">
              <a:spcBef>
                <a:spcPts val="0"/>
              </a:spcBef>
              <a:spcAft>
                <a:spcPts val="0"/>
              </a:spcAft>
              <a:defRPr/>
            </a:pPr>
            <a:endParaRPr lang="ru-RU" sz="2400" dirty="0">
              <a:ln w="10541" cmpd="sng">
                <a:solidFill>
                  <a:schemeClr val="accent2">
                    <a:lumMod val="50000"/>
                  </a:schemeClr>
                </a:solidFill>
                <a:prstDash val="solid"/>
              </a:ln>
              <a:solidFill>
                <a:schemeClr val="accent1">
                  <a:lumMod val="75000"/>
                </a:schemeClr>
              </a:solidFill>
              <a:latin typeface="Georgia" pitchFamily="18" charset="0"/>
              <a:ea typeface="+mj-ea"/>
              <a:cs typeface="Arial" charset="0"/>
            </a:endParaRPr>
          </a:p>
        </p:txBody>
      </p:sp>
      <p:sp>
        <p:nvSpPr>
          <p:cNvPr id="36868" name="TextBox 6"/>
          <p:cNvSpPr txBox="1">
            <a:spLocks noChangeArrowheads="1"/>
          </p:cNvSpPr>
          <p:nvPr/>
        </p:nvSpPr>
        <p:spPr bwMode="auto">
          <a:xfrm>
            <a:off x="1008063" y="5661025"/>
            <a:ext cx="2943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dirty="0">
              <a:latin typeface="Calibri" pitchFamily="34" charset="0"/>
            </a:endParaRPr>
          </a:p>
          <a:p>
            <a:pPr eaLnBrk="1" hangingPunct="1"/>
            <a:endParaRPr lang="ru-RU" altLang="ru-RU" dirty="0">
              <a:latin typeface="Calibri" pitchFamily="34" charset="0"/>
            </a:endParaRPr>
          </a:p>
        </p:txBody>
      </p:sp>
      <p:graphicFrame>
        <p:nvGraphicFramePr>
          <p:cNvPr id="3" name="Схема 2"/>
          <p:cNvGraphicFramePr/>
          <p:nvPr>
            <p:extLst>
              <p:ext uri="{D42A27DB-BD31-4B8C-83A1-F6EECF244321}">
                <p14:modId xmlns:p14="http://schemas.microsoft.com/office/powerpoint/2010/main" val="4258836853"/>
              </p:ext>
            </p:extLst>
          </p:nvPr>
        </p:nvGraphicFramePr>
        <p:xfrm>
          <a:off x="4716016" y="954088"/>
          <a:ext cx="4248472" cy="4923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Диаграмма 1"/>
          <p:cNvGraphicFramePr/>
          <p:nvPr>
            <p:extLst>
              <p:ext uri="{D42A27DB-BD31-4B8C-83A1-F6EECF244321}">
                <p14:modId xmlns:p14="http://schemas.microsoft.com/office/powerpoint/2010/main" val="1978937359"/>
              </p:ext>
            </p:extLst>
          </p:nvPr>
        </p:nvGraphicFramePr>
        <p:xfrm>
          <a:off x="0" y="2060848"/>
          <a:ext cx="4932040" cy="406400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71508531"/>
              </p:ext>
            </p:extLst>
          </p:nvPr>
        </p:nvGraphicFramePr>
        <p:xfrm>
          <a:off x="822325" y="1100138"/>
          <a:ext cx="7521575" cy="4489102"/>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p:nvPr>
        </p:nvSpPr>
        <p:spPr>
          <a:xfrm>
            <a:off x="539552" y="5229200"/>
            <a:ext cx="8183880" cy="720080"/>
          </a:xfrm>
        </p:spPr>
        <p:txBody>
          <a:bodyPr>
            <a:normAutofit fontScale="90000"/>
          </a:bodyPr>
          <a:lstStyle/>
          <a:p>
            <a:pPr algn="ct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Верхний предел муниципального долга Новосильского района </a:t>
            </a:r>
            <a:endParaRPr lang="ru-RU" sz="28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879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Предельный объем муниципального долга Новосильского района </a:t>
            </a:r>
            <a:endParaRPr lang="ru-RU" sz="2800" dirty="0">
              <a:solidFill>
                <a:schemeClr val="accent2">
                  <a:lumMod val="75000"/>
                </a:schemeClr>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674625123"/>
              </p:ext>
            </p:extLst>
          </p:nvPr>
        </p:nvGraphicFramePr>
        <p:xfrm>
          <a:off x="827584" y="980728"/>
          <a:ext cx="7543800" cy="4039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92373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250825"/>
            <a:ext cx="8229600" cy="619125"/>
          </a:xfrm>
        </p:spPr>
        <p:txBody>
          <a:bodyPr>
            <a:normAutofit/>
          </a:bodyPr>
          <a:lstStyle/>
          <a:p>
            <a:pPr algn="ctr" fontAlgn="auto">
              <a:spcAft>
                <a:spcPts val="0"/>
              </a:spcAft>
              <a:defRPr/>
            </a:pPr>
            <a:r>
              <a:rPr lang="ru-RU" sz="3200" b="1" dirty="0">
                <a:solidFill>
                  <a:schemeClr val="accent2"/>
                </a:solidFill>
                <a:latin typeface="Times New Roman" panose="02020603050405020304" pitchFamily="18" charset="0"/>
                <a:cs typeface="Times New Roman" panose="02020603050405020304" pitchFamily="18" charset="0"/>
              </a:rPr>
              <a:t>Информация для контактов</a:t>
            </a:r>
          </a:p>
        </p:txBody>
      </p:sp>
      <p:sp>
        <p:nvSpPr>
          <p:cNvPr id="38915" name="Номер слайда 5"/>
          <p:cNvSpPr>
            <a:spLocks noGrp="1"/>
          </p:cNvSpPr>
          <p:nvPr>
            <p:ph type="sldNum" sz="quarter" idx="12"/>
          </p:nvPr>
        </p:nvSpPr>
        <p:spPr bwMode="auto">
          <a:xfrm>
            <a:off x="6553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073333-4D2E-4F77-9CFF-C4FC439B99CA}" type="slidenum">
              <a:rPr lang="ru-RU" altLang="ru-RU">
                <a:solidFill>
                  <a:srgbClr val="FFFFFF"/>
                </a:solidFill>
              </a:rPr>
              <a:pPr eaLnBrk="1" hangingPunct="1"/>
              <a:t>34</a:t>
            </a:fld>
            <a:endParaRPr lang="ru-RU" altLang="ru-RU">
              <a:solidFill>
                <a:srgbClr val="FFFFFF"/>
              </a:solidFill>
            </a:endParaRPr>
          </a:p>
        </p:txBody>
      </p:sp>
      <p:sp>
        <p:nvSpPr>
          <p:cNvPr id="122884" name="Line 4"/>
          <p:cNvSpPr>
            <a:spLocks noChangeShapeType="1"/>
          </p:cNvSpPr>
          <p:nvPr/>
        </p:nvSpPr>
        <p:spPr bwMode="auto">
          <a:xfrm>
            <a:off x="288925" y="865188"/>
            <a:ext cx="8496300" cy="0"/>
          </a:xfrm>
          <a:prstGeom prst="line">
            <a:avLst/>
          </a:prstGeom>
          <a:noFill/>
          <a:ln w="47625" cmpd="dbl">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8917" name="Rectangle 7"/>
          <p:cNvSpPr>
            <a:spLocks noChangeArrowheads="1"/>
          </p:cNvSpPr>
          <p:nvPr/>
        </p:nvSpPr>
        <p:spPr bwMode="auto">
          <a:xfrm>
            <a:off x="1011620" y="1119912"/>
            <a:ext cx="7176324" cy="1754326"/>
          </a:xfrm>
          <a:prstGeom prst="rect">
            <a:avLst/>
          </a:prstGeom>
          <a:noFill/>
          <a:ln>
            <a:noFill/>
          </a:ln>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dirty="0">
                <a:latin typeface="Times New Roman" panose="02020603050405020304" pitchFamily="18" charset="0"/>
                <a:cs typeface="Times New Roman" panose="02020603050405020304" pitchFamily="18" charset="0"/>
              </a:rPr>
              <a:t>Контактная информация:</a:t>
            </a:r>
          </a:p>
          <a:p>
            <a:pPr algn="ctr" eaLnBrk="1" hangingPunct="1"/>
            <a:r>
              <a:rPr lang="ru-RU" altLang="ru-RU" dirty="0">
                <a:latin typeface="Times New Roman" panose="02020603050405020304" pitchFamily="18" charset="0"/>
                <a:cs typeface="Times New Roman" panose="02020603050405020304" pitchFamily="18" charset="0"/>
              </a:rPr>
              <a:t>Начальник </a:t>
            </a:r>
            <a:r>
              <a:rPr lang="ru-RU" altLang="ru-RU" dirty="0" smtClean="0">
                <a:latin typeface="Times New Roman" panose="02020603050405020304" pitchFamily="18" charset="0"/>
                <a:cs typeface="Times New Roman" panose="02020603050405020304" pitchFamily="18" charset="0"/>
              </a:rPr>
              <a:t>Финансового отдела администрации Новосильского района</a:t>
            </a:r>
            <a:endParaRPr lang="ru-RU" altLang="ru-RU" dirty="0">
              <a:latin typeface="Times New Roman" panose="02020603050405020304" pitchFamily="18" charset="0"/>
              <a:cs typeface="Times New Roman" panose="02020603050405020304" pitchFamily="18" charset="0"/>
            </a:endParaRPr>
          </a:p>
          <a:p>
            <a:pPr algn="ctr" eaLnBrk="1" hangingPunct="1"/>
            <a:r>
              <a:rPr lang="ru-RU" altLang="ru-RU" dirty="0">
                <a:latin typeface="Times New Roman" panose="02020603050405020304" pitchFamily="18" charset="0"/>
                <a:cs typeface="Times New Roman" panose="02020603050405020304" pitchFamily="18" charset="0"/>
              </a:rPr>
              <a:t> – </a:t>
            </a:r>
            <a:r>
              <a:rPr lang="ru-RU" altLang="ru-RU" dirty="0" smtClean="0">
                <a:latin typeface="Times New Roman" panose="02020603050405020304" pitchFamily="18" charset="0"/>
                <a:cs typeface="Times New Roman" panose="02020603050405020304" pitchFamily="18" charset="0"/>
              </a:rPr>
              <a:t>Сергеева Екатерина Алексеевна</a:t>
            </a:r>
            <a:endParaRPr lang="ru-RU" altLang="ru-RU" dirty="0">
              <a:latin typeface="Times New Roman" panose="02020603050405020304" pitchFamily="18" charset="0"/>
              <a:cs typeface="Times New Roman" panose="02020603050405020304" pitchFamily="18" charset="0"/>
            </a:endParaRPr>
          </a:p>
          <a:p>
            <a:pPr algn="ctr" eaLnBrk="1" hangingPunct="1"/>
            <a:r>
              <a:rPr lang="ru-RU" altLang="ru-RU" dirty="0">
                <a:latin typeface="Times New Roman" panose="02020603050405020304" pitchFamily="18" charset="0"/>
                <a:cs typeface="Times New Roman" panose="02020603050405020304" pitchFamily="18" charset="0"/>
              </a:rPr>
              <a:t>График работы с </a:t>
            </a:r>
            <a:r>
              <a:rPr lang="ru-RU" altLang="ru-RU" dirty="0" smtClean="0">
                <a:latin typeface="Times New Roman" panose="02020603050405020304" pitchFamily="18" charset="0"/>
                <a:cs typeface="Times New Roman" panose="02020603050405020304" pitchFamily="18" charset="0"/>
              </a:rPr>
              <a:t>8-00 </a:t>
            </a:r>
            <a:r>
              <a:rPr lang="ru-RU" altLang="ru-RU" dirty="0">
                <a:latin typeface="Times New Roman" panose="02020603050405020304" pitchFamily="18" charset="0"/>
                <a:cs typeface="Times New Roman" panose="02020603050405020304" pitchFamily="18" charset="0"/>
              </a:rPr>
              <a:t>до 17-00, перерыв с 12-00 до 13-00.</a:t>
            </a:r>
          </a:p>
          <a:p>
            <a:pPr algn="ctr" eaLnBrk="1" hangingPunct="1"/>
            <a:r>
              <a:rPr lang="ru-RU" altLang="ru-RU" dirty="0">
                <a:latin typeface="Times New Roman" panose="02020603050405020304" pitchFamily="18" charset="0"/>
                <a:cs typeface="Times New Roman" panose="02020603050405020304" pitchFamily="18" charset="0"/>
              </a:rPr>
              <a:t>Адрес </a:t>
            </a:r>
            <a:r>
              <a:rPr lang="ru-RU" altLang="ru-RU" dirty="0" smtClean="0">
                <a:latin typeface="Times New Roman" panose="02020603050405020304" pitchFamily="18" charset="0"/>
                <a:cs typeface="Times New Roman" panose="02020603050405020304" pitchFamily="18" charset="0"/>
              </a:rPr>
              <a:t>:Орловская область</a:t>
            </a:r>
            <a:r>
              <a:rPr lang="ru-RU" altLang="ru-RU" dirty="0">
                <a:latin typeface="Times New Roman" panose="02020603050405020304" pitchFamily="18" charset="0"/>
                <a:cs typeface="Times New Roman" panose="02020603050405020304" pitchFamily="18" charset="0"/>
              </a:rPr>
              <a:t>, </a:t>
            </a:r>
            <a:r>
              <a:rPr lang="ru-RU" altLang="ru-RU" dirty="0" smtClean="0">
                <a:latin typeface="Times New Roman" panose="02020603050405020304" pitchFamily="18" charset="0"/>
                <a:cs typeface="Times New Roman" panose="02020603050405020304" pitchFamily="18" charset="0"/>
              </a:rPr>
              <a:t>г. Новосиль, ул. Карла Маркса, д.16.</a:t>
            </a:r>
            <a:endParaRPr lang="ru-RU" altLang="ru-RU" dirty="0">
              <a:latin typeface="Times New Roman" panose="02020603050405020304" pitchFamily="18" charset="0"/>
              <a:cs typeface="Times New Roman" panose="02020603050405020304" pitchFamily="18" charset="0"/>
            </a:endParaRPr>
          </a:p>
          <a:p>
            <a:pPr algn="ctr" eaLnBrk="1" hangingPunct="1"/>
            <a:r>
              <a:rPr lang="ru-RU" altLang="ru-RU" dirty="0">
                <a:latin typeface="Times New Roman" panose="02020603050405020304" pitchFamily="18" charset="0"/>
                <a:cs typeface="Times New Roman" panose="02020603050405020304" pitchFamily="18" charset="0"/>
              </a:rPr>
              <a:t>Телефоны </a:t>
            </a:r>
            <a:r>
              <a:rPr lang="ru-RU" altLang="ru-RU" dirty="0" smtClean="0">
                <a:latin typeface="Times New Roman" panose="02020603050405020304" pitchFamily="18" charset="0"/>
                <a:cs typeface="Times New Roman" panose="02020603050405020304" pitchFamily="18" charset="0"/>
              </a:rPr>
              <a:t>(8 48673) 2-13-81, </a:t>
            </a:r>
            <a:r>
              <a:rPr lang="ru-RU" altLang="ru-RU" dirty="0">
                <a:latin typeface="Times New Roman" panose="02020603050405020304" pitchFamily="18" charset="0"/>
                <a:cs typeface="Times New Roman" panose="02020603050405020304" pitchFamily="18" charset="0"/>
              </a:rPr>
              <a:t>факс ( 8 </a:t>
            </a:r>
            <a:r>
              <a:rPr lang="ru-RU" altLang="ru-RU" dirty="0" smtClean="0">
                <a:latin typeface="Times New Roman" panose="02020603050405020304" pitchFamily="18" charset="0"/>
                <a:cs typeface="Times New Roman" panose="02020603050405020304" pitchFamily="18" charset="0"/>
              </a:rPr>
              <a:t>48673) 2-15-71</a:t>
            </a:r>
            <a:endParaRPr lang="ru-RU" alt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wipe(up)">
                                      <p:cBhvr>
                                        <p:cTn id="7" dur="2000"/>
                                        <p:tgtEl>
                                          <p:spTgt spid="122882"/>
                                        </p:tgtEl>
                                      </p:cBhvr>
                                    </p:animEffect>
                                  </p:childTnLst>
                                </p:cTn>
                              </p:par>
                            </p:childTnLst>
                          </p:cTn>
                        </p:par>
                        <p:par>
                          <p:cTn id="8" fill="hold" nodeType="afterGroup">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122884"/>
                                        </p:tgtEl>
                                        <p:attrNameLst>
                                          <p:attrName>style.visibility</p:attrName>
                                        </p:attrNameLst>
                                      </p:cBhvr>
                                      <p:to>
                                        <p:strVal val="visible"/>
                                      </p:to>
                                    </p:set>
                                    <p:animEffect transition="in" filter="randombar(horizontal)">
                                      <p:cBhvr>
                                        <p:cTn id="11" dur="500"/>
                                        <p:tgtEl>
                                          <p:spTgt spid="122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96" y="407378"/>
            <a:ext cx="7242048" cy="300648"/>
          </a:xfrm>
        </p:spPr>
        <p:txBody>
          <a:bodyPr>
            <a:normAutofit fontScale="90000"/>
          </a:bodyPr>
          <a:lstStyle/>
          <a:p>
            <a:pPr algn="ctr"/>
            <a:r>
              <a:rPr lang="ru-RU" sz="1600" dirty="0" smtClean="0">
                <a:solidFill>
                  <a:schemeClr val="accent2">
                    <a:lumMod val="75000"/>
                  </a:schemeClr>
                </a:solidFill>
                <a:latin typeface="Times New Roman" panose="02020603050405020304" pitchFamily="18" charset="0"/>
                <a:cs typeface="Times New Roman" panose="02020603050405020304" pitchFamily="18" charset="0"/>
              </a:rPr>
              <a:t>Основные параметры Социально-экономического развития Новосильского района</a:t>
            </a:r>
            <a:endParaRPr lang="ru-RU" sz="16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208912"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925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352928" cy="5616624"/>
          </a:xfrm>
        </p:spPr>
        <p:txBody>
          <a:bodyPr numCol="2">
            <a:normAutofit/>
          </a:bodyPr>
          <a:lstStyle/>
          <a:p>
            <a:pPr algn="ctr"/>
            <a:r>
              <a:rPr lang="ru-RU" sz="16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Этапы бюджета района</a:t>
            </a:r>
            <a:r>
              <a:rPr lang="ru-RU" sz="1600" dirty="0">
                <a:solidFill>
                  <a:schemeClr val="accent2">
                    <a:lumMod val="75000"/>
                  </a:schemeClr>
                </a:solidFill>
                <a:latin typeface="Times New Roman" panose="02020603050405020304" pitchFamily="18" charset="0"/>
                <a:cs typeface="Times New Roman" panose="02020603050405020304" pitchFamily="18" charset="0"/>
              </a:rPr>
              <a:t/>
            </a:r>
            <a:br>
              <a:rPr lang="ru-RU" sz="1600" dirty="0">
                <a:solidFill>
                  <a:schemeClr val="accent2">
                    <a:lumMod val="75000"/>
                  </a:schemeClr>
                </a:solidFill>
                <a:latin typeface="Times New Roman" panose="02020603050405020304" pitchFamily="18" charset="0"/>
                <a:cs typeface="Times New Roman" panose="02020603050405020304" pitchFamily="18" charset="0"/>
              </a:rPr>
            </a:br>
            <a:r>
              <a:rPr lang="ru-RU" sz="1600" dirty="0">
                <a:solidFill>
                  <a:schemeClr val="accent2">
                    <a:lumMod val="75000"/>
                  </a:schemeClr>
                </a:solidFill>
                <a:latin typeface="Times New Roman" panose="02020603050405020304" pitchFamily="18" charset="0"/>
                <a:cs typeface="Times New Roman" panose="02020603050405020304" pitchFamily="18" charset="0"/>
              </a:rPr>
              <a:t>Составление и утверждение бюджета района- сложный и многоуровневый процесс, основанный на правовых нормах</a:t>
            </a:r>
            <a:br>
              <a:rPr lang="ru-RU" sz="1600" dirty="0">
                <a:solidFill>
                  <a:schemeClr val="accent2">
                    <a:lumMod val="75000"/>
                  </a:schemeClr>
                </a:solidFill>
                <a:latin typeface="Times New Roman" panose="02020603050405020304" pitchFamily="18" charset="0"/>
                <a:cs typeface="Times New Roman" panose="02020603050405020304" pitchFamily="18" charset="0"/>
              </a:rPr>
            </a:br>
            <a:r>
              <a:rPr lang="ru-RU" sz="1600" dirty="0">
                <a:solidFill>
                  <a:schemeClr val="accent2">
                    <a:lumMod val="75000"/>
                  </a:schemeClr>
                </a:solidFill>
                <a:latin typeface="Times New Roman" panose="02020603050405020304" pitchFamily="18" charset="0"/>
                <a:cs typeface="Times New Roman" panose="02020603050405020304" pitchFamily="18" charset="0"/>
              </a:rPr>
              <a:t>Составление проекта бюджета: До начала составления проекта бюджета района Администрацией района принято постановление, которым определены ответственные исполнители, порядок и сроки работы над документами и материалами необходимыми, для составления проекта бюджета района.</a:t>
            </a:r>
            <a:br>
              <a:rPr lang="ru-RU" sz="1600" dirty="0">
                <a:solidFill>
                  <a:schemeClr val="accent2">
                    <a:lumMod val="75000"/>
                  </a:schemeClr>
                </a:solidFill>
                <a:latin typeface="Times New Roman" panose="02020603050405020304" pitchFamily="18" charset="0"/>
                <a:cs typeface="Times New Roman" panose="02020603050405020304" pitchFamily="18" charset="0"/>
              </a:rPr>
            </a:br>
            <a:r>
              <a:rPr lang="ru-RU" sz="1600" dirty="0">
                <a:solidFill>
                  <a:schemeClr val="accent2">
                    <a:lumMod val="75000"/>
                  </a:schemeClr>
                </a:solidFill>
                <a:latin typeface="Times New Roman" panose="02020603050405020304" pitchFamily="18" charset="0"/>
                <a:cs typeface="Times New Roman" panose="02020603050405020304" pitchFamily="18" charset="0"/>
              </a:rPr>
              <a:t>Непосредственное составление бюджета района осуществляет  финансовый отдел  администрации Новосильского района.</a:t>
            </a:r>
            <a:br>
              <a:rPr lang="ru-RU" sz="1600" dirty="0">
                <a:solidFill>
                  <a:schemeClr val="accent2">
                    <a:lumMod val="75000"/>
                  </a:schemeClr>
                </a:solidFill>
                <a:latin typeface="Times New Roman" panose="02020603050405020304" pitchFamily="18" charset="0"/>
                <a:cs typeface="Times New Roman" panose="02020603050405020304" pitchFamily="18" charset="0"/>
              </a:rPr>
            </a:br>
            <a:r>
              <a:rPr lang="ru-RU" sz="1600" dirty="0">
                <a:solidFill>
                  <a:schemeClr val="accent2">
                    <a:lumMod val="75000"/>
                  </a:schemeClr>
                </a:solidFill>
                <a:latin typeface="Times New Roman" panose="02020603050405020304" pitchFamily="18" charset="0"/>
                <a:cs typeface="Times New Roman" panose="02020603050405020304" pitchFamily="18" charset="0"/>
              </a:rPr>
              <a:t>Составленный проект бюджета района финансовым отделом представляется на рассмотрение администрации Новосильского района.</a:t>
            </a:r>
            <a:br>
              <a:rPr lang="ru-RU" sz="1600" dirty="0">
                <a:solidFill>
                  <a:schemeClr val="accent2">
                    <a:lumMod val="75000"/>
                  </a:schemeClr>
                </a:solidFill>
                <a:latin typeface="Times New Roman" panose="02020603050405020304" pitchFamily="18" charset="0"/>
                <a:cs typeface="Times New Roman" panose="02020603050405020304" pitchFamily="18" charset="0"/>
              </a:rPr>
            </a:br>
            <a:r>
              <a:rPr lang="ru-RU" sz="1600" b="1" dirty="0">
                <a:solidFill>
                  <a:schemeClr val="accent2">
                    <a:lumMod val="75000"/>
                  </a:schemeClr>
                </a:solidFill>
                <a:latin typeface="Times New Roman" panose="02020603050405020304" pitchFamily="18" charset="0"/>
                <a:cs typeface="Times New Roman" panose="02020603050405020304" pitchFamily="18" charset="0"/>
              </a:rPr>
              <a:t>Рассмотрение проекта бюджета:</a:t>
            </a:r>
            <a:r>
              <a:rPr lang="ru-RU" sz="1600" dirty="0">
                <a:solidFill>
                  <a:schemeClr val="accent2">
                    <a:lumMod val="75000"/>
                  </a:schemeClr>
                </a:solidFill>
                <a:latin typeface="Times New Roman" panose="02020603050405020304" pitchFamily="18" charset="0"/>
                <a:cs typeface="Times New Roman" panose="02020603050405020304" pitchFamily="18" charset="0"/>
              </a:rPr>
              <a:t> </a:t>
            </a:r>
            <a:r>
              <a:rPr lang="ru-RU" sz="1600" dirty="0">
                <a:solidFill>
                  <a:schemeClr val="accent2">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Проект бюджета района  рассматривается  администрацией района  до </a:t>
            </a:r>
            <a:r>
              <a:rPr lang="ru-RU" sz="1600" dirty="0" smtClean="0">
                <a:solidFill>
                  <a:schemeClr val="accent2">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19.10.2022Администрация </a:t>
            </a:r>
            <a:r>
              <a:rPr lang="ru-RU" sz="1600" dirty="0">
                <a:solidFill>
                  <a:schemeClr val="accent2">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района не позднее </a:t>
            </a:r>
            <a:r>
              <a:rPr lang="ru-RU" sz="1600" dirty="0" smtClean="0">
                <a:solidFill>
                  <a:schemeClr val="accent2">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14.11.2022 вносит </a:t>
            </a:r>
            <a:r>
              <a:rPr lang="ru-RU" sz="1600" dirty="0">
                <a:solidFill>
                  <a:schemeClr val="accent2">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на рассмотрение Новосильскому районной Совету народных депутатов, а финансовый отдел в Ревизионную комиссию Новосильского района.</a:t>
            </a:r>
            <a:br>
              <a:rPr lang="ru-RU" sz="1600" dirty="0">
                <a:solidFill>
                  <a:schemeClr val="accent2">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r>
              <a:rPr lang="ru-RU" sz="1600" dirty="0" smtClean="0">
                <a:solidFill>
                  <a:schemeClr val="accent2">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25 ноября </a:t>
            </a:r>
            <a:r>
              <a:rPr lang="ru-RU" sz="1600" dirty="0">
                <a:solidFill>
                  <a:schemeClr val="accent2">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проект  решения о бюджете рассмотрен на заседании Новосильского районного Совета народных депутатов в первом чтении, а </a:t>
            </a:r>
            <a:r>
              <a:rPr lang="ru-RU" sz="1600" dirty="0" smtClean="0">
                <a:solidFill>
                  <a:schemeClr val="accent2">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27 декабря </a:t>
            </a:r>
            <a:r>
              <a:rPr lang="ru-RU" sz="1600" dirty="0">
                <a:solidFill>
                  <a:schemeClr val="accent2">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во втором чтении.</a:t>
            </a:r>
            <a:r>
              <a:rPr lang="ru-RU" sz="1600" dirty="0">
                <a:solidFill>
                  <a:schemeClr val="accent2">
                    <a:lumMod val="75000"/>
                  </a:schemeClr>
                </a:solidFill>
                <a:latin typeface="Times New Roman" panose="02020603050405020304" pitchFamily="18" charset="0"/>
                <a:cs typeface="Times New Roman" panose="02020603050405020304" pitchFamily="18" charset="0"/>
              </a:rPr>
              <a:t/>
            </a:r>
            <a:br>
              <a:rPr lang="ru-RU" sz="1600" dirty="0">
                <a:solidFill>
                  <a:schemeClr val="accent2">
                    <a:lumMod val="75000"/>
                  </a:schemeClr>
                </a:solidFill>
                <a:latin typeface="Times New Roman" panose="02020603050405020304" pitchFamily="18" charset="0"/>
                <a:cs typeface="Times New Roman" panose="02020603050405020304" pitchFamily="18" charset="0"/>
              </a:rPr>
            </a:br>
            <a:r>
              <a:rPr lang="ru-RU" sz="1600" b="1" dirty="0" smtClean="0">
                <a:solidFill>
                  <a:schemeClr val="accent2">
                    <a:lumMod val="75000"/>
                  </a:schemeClr>
                </a:solidFill>
                <a:latin typeface="Times New Roman" panose="02020603050405020304" pitchFamily="18" charset="0"/>
                <a:cs typeface="Times New Roman" panose="02020603050405020304" pitchFamily="18" charset="0"/>
              </a:rPr>
              <a:t>Утверждение:</a:t>
            </a:r>
            <a:r>
              <a:rPr lang="ru-RU" sz="1600" dirty="0">
                <a:solidFill>
                  <a:schemeClr val="accent2">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r>
            <a:br>
              <a:rPr lang="ru-RU" sz="1600" dirty="0">
                <a:solidFill>
                  <a:schemeClr val="accent2">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r>
              <a:rPr lang="ru-RU" sz="1600" dirty="0">
                <a:solidFill>
                  <a:schemeClr val="accent2">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утверждается депутатами Новосильского районной Совета  до начала финансового года.</a:t>
            </a:r>
            <a:r>
              <a:rPr lang="ru-RU" dirty="0">
                <a:solidFill>
                  <a:schemeClr val="accent2">
                    <a:lumMod val="75000"/>
                  </a:schemeClr>
                </a:solidFill>
                <a:effectLst>
                  <a:outerShdw blurRad="38100" dist="38100" dir="2700000" algn="tl">
                    <a:srgbClr val="000000"/>
                  </a:outerShdw>
                </a:effectLst>
                <a:latin typeface="Bell MT" pitchFamily="18" charset="0"/>
              </a:rPr>
              <a:t/>
            </a:r>
            <a:br>
              <a:rPr lang="ru-RU" dirty="0">
                <a:solidFill>
                  <a:schemeClr val="accent2">
                    <a:lumMod val="75000"/>
                  </a:schemeClr>
                </a:solidFill>
                <a:effectLst>
                  <a:outerShdw blurRad="38100" dist="38100" dir="2700000" algn="tl">
                    <a:srgbClr val="000000"/>
                  </a:outerShdw>
                </a:effectLst>
                <a:latin typeface="Bell MT" pitchFamily="18" charset="0"/>
              </a:rPr>
            </a:br>
            <a:endParaRPr lang="ru-RU" dirty="0">
              <a:solidFill>
                <a:schemeClr val="accent2">
                  <a:lumMod val="75000"/>
                </a:schemeClr>
              </a:solidFill>
            </a:endParaRPr>
          </a:p>
        </p:txBody>
      </p:sp>
    </p:spTree>
    <p:extLst>
      <p:ext uri="{BB962C8B-B14F-4D97-AF65-F5344CB8AC3E}">
        <p14:creationId xmlns:p14="http://schemas.microsoft.com/office/powerpoint/2010/main" val="4085769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p:nvPr>
        </p:nvSpPr>
        <p:spPr bwMode="auto">
          <a:xfrm>
            <a:off x="179388" y="188913"/>
            <a:ext cx="8785225"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pPr algn="ctr"/>
            <a:r>
              <a:rPr lang="ru-RU" sz="1800" dirty="0" smtClean="0">
                <a:ln>
                  <a:noFill/>
                </a:ln>
                <a:solidFill>
                  <a:schemeClr val="tx1"/>
                </a:solidFill>
                <a:effectLst/>
                <a:latin typeface="Times New Roman" panose="02020603050405020304" pitchFamily="18" charset="0"/>
                <a:cs typeface="Times New Roman" panose="02020603050405020304" pitchFamily="18" charset="0"/>
              </a:rPr>
              <a:t>ОСНОВНЫЕ НАПРАВЛЕНИЯ БЮДЖЕТНОЙ ПОЛИТИКИ И  НАЛОГОВОЙ ПОЛИТИКИ НА  2023 -2025 годы</a:t>
            </a:r>
          </a:p>
        </p:txBody>
      </p:sp>
      <p:sp>
        <p:nvSpPr>
          <p:cNvPr id="134147" name="Rectangle 3"/>
          <p:cNvSpPr>
            <a:spLocks noGrp="1"/>
          </p:cNvSpPr>
          <p:nvPr>
            <p:ph idx="1"/>
          </p:nvPr>
        </p:nvSpPr>
        <p:spPr>
          <a:xfrm>
            <a:off x="179512" y="1124745"/>
            <a:ext cx="8964489" cy="4464495"/>
          </a:xfrm>
        </p:spPr>
        <p:txBody>
          <a:bodyPr>
            <a:normAutofit/>
          </a:bodyPr>
          <a:lstStyle/>
          <a:p>
            <a:pPr>
              <a:lnSpc>
                <a:spcPct val="90000"/>
              </a:lnSpc>
            </a:pPr>
            <a:r>
              <a:rPr lang="ru-RU" sz="2000" dirty="0" smtClean="0">
                <a:latin typeface="Times New Roman" panose="02020603050405020304" pitchFamily="18" charset="0"/>
                <a:cs typeface="Times New Roman" panose="02020603050405020304" pitchFamily="18" charset="0"/>
              </a:rPr>
              <a:t>Укрепление доходной базы бюджета, обеспечение сбалансированности районного бюджета</a:t>
            </a:r>
          </a:p>
          <a:p>
            <a:pPr>
              <a:lnSpc>
                <a:spcPct val="90000"/>
              </a:lnSpc>
            </a:pPr>
            <a:r>
              <a:rPr lang="ru-RU" sz="2000" dirty="0" smtClean="0">
                <a:latin typeface="Times New Roman" panose="02020603050405020304" pitchFamily="18" charset="0"/>
                <a:cs typeface="Times New Roman" panose="02020603050405020304" pitchFamily="18" charset="0"/>
              </a:rPr>
              <a:t>Сохранение социальной направленности бюджета</a:t>
            </a:r>
          </a:p>
          <a:p>
            <a:pPr>
              <a:lnSpc>
                <a:spcPct val="90000"/>
              </a:lnSpc>
            </a:pPr>
            <a:r>
              <a:rPr lang="ru-RU" sz="2000" dirty="0" smtClean="0">
                <a:latin typeface="Times New Roman" panose="02020603050405020304" pitchFamily="18" charset="0"/>
                <a:cs typeface="Times New Roman" panose="02020603050405020304" pitchFamily="18" charset="0"/>
              </a:rPr>
              <a:t>Разработка пакета мер по «легализации» неформального  рынка труда</a:t>
            </a:r>
          </a:p>
          <a:p>
            <a:pPr>
              <a:lnSpc>
                <a:spcPct val="90000"/>
              </a:lnSpc>
            </a:pPr>
            <a:r>
              <a:rPr lang="ru-RU" sz="2000" dirty="0" smtClean="0">
                <a:latin typeface="Times New Roman" panose="02020603050405020304" pitchFamily="18" charset="0"/>
                <a:cs typeface="Times New Roman" panose="02020603050405020304" pitchFamily="18" charset="0"/>
              </a:rPr>
              <a:t>Усиление работы по погашению задолженности по налоговым и неналоговым платежам </a:t>
            </a:r>
          </a:p>
          <a:p>
            <a:pPr>
              <a:lnSpc>
                <a:spcPct val="90000"/>
              </a:lnSpc>
            </a:pPr>
            <a:r>
              <a:rPr lang="ru-RU" sz="2000" dirty="0" smtClean="0">
                <a:latin typeface="Times New Roman" panose="02020603050405020304" pitchFamily="18" charset="0"/>
                <a:cs typeface="Times New Roman" panose="02020603050405020304" pitchFamily="18" charset="0"/>
              </a:rPr>
              <a:t>Включение неэффективно используемого имущества в программу приватизации Новосильского района</a:t>
            </a:r>
          </a:p>
          <a:p>
            <a:pPr>
              <a:lnSpc>
                <a:spcPct val="90000"/>
              </a:lnSpc>
            </a:pPr>
            <a:r>
              <a:rPr lang="ru-RU" sz="2000" dirty="0" smtClean="0">
                <a:latin typeface="Times New Roman" panose="02020603050405020304" pitchFamily="18" charset="0"/>
                <a:cs typeface="Times New Roman" panose="02020603050405020304" pitchFamily="18" charset="0"/>
              </a:rPr>
              <a:t>Повышение эффективности деятельности муниципальных унитарных предприятий</a:t>
            </a:r>
          </a:p>
          <a:p>
            <a:pPr>
              <a:lnSpc>
                <a:spcPct val="90000"/>
              </a:lnSpc>
            </a:pPr>
            <a:r>
              <a:rPr lang="ru-RU" sz="2000" dirty="0" smtClean="0">
                <a:latin typeface="Times New Roman" panose="02020603050405020304" pitchFamily="18" charset="0"/>
                <a:cs typeface="Times New Roman" panose="02020603050405020304" pitchFamily="18" charset="0"/>
              </a:rPr>
              <a:t>Безусловное исполнение принятых расходных обязательств</a:t>
            </a:r>
          </a:p>
          <a:p>
            <a:pPr>
              <a:lnSpc>
                <a:spcPct val="90000"/>
              </a:lnSpc>
            </a:pPr>
            <a:r>
              <a:rPr lang="ru-RU" sz="2000" dirty="0" smtClean="0">
                <a:latin typeface="Times New Roman" panose="02020603050405020304" pitchFamily="18" charset="0"/>
                <a:cs typeface="Times New Roman" panose="02020603050405020304" pitchFamily="18" charset="0"/>
              </a:rPr>
              <a:t>Сокращение объема муниципального долга</a:t>
            </a:r>
          </a:p>
          <a:p>
            <a:pPr>
              <a:lnSpc>
                <a:spcPct val="90000"/>
              </a:lnSpc>
            </a:pPr>
            <a:r>
              <a:rPr lang="ru-RU" sz="2000" dirty="0" smtClean="0">
                <a:latin typeface="Times New Roman" panose="02020603050405020304" pitchFamily="18" charset="0"/>
                <a:cs typeface="Times New Roman" panose="02020603050405020304" pitchFamily="18" charset="0"/>
              </a:rPr>
              <a:t>Приведение  </a:t>
            </a:r>
            <a:r>
              <a:rPr lang="ru-RU" sz="2000" dirty="0">
                <a:latin typeface="Times New Roman" panose="02020603050405020304" pitchFamily="18" charset="0"/>
                <a:cs typeface="Times New Roman" panose="02020603050405020304" pitchFamily="18" charset="0"/>
              </a:rPr>
              <a:t>расходов </a:t>
            </a:r>
            <a:r>
              <a:rPr lang="ru-RU" sz="2000" dirty="0" smtClean="0">
                <a:latin typeface="Times New Roman" panose="02020603050405020304" pitchFamily="18" charset="0"/>
                <a:cs typeface="Times New Roman" panose="02020603050405020304" pitchFamily="18" charset="0"/>
              </a:rPr>
              <a:t>районного бюджета к </a:t>
            </a:r>
            <a:r>
              <a:rPr lang="ru-RU" sz="2000" dirty="0">
                <a:latin typeface="Times New Roman" panose="02020603050405020304" pitchFamily="18" charset="0"/>
                <a:cs typeface="Times New Roman" panose="02020603050405020304" pitchFamily="18" charset="0"/>
              </a:rPr>
              <a:t>расчетному </a:t>
            </a:r>
            <a:r>
              <a:rPr lang="ru-RU" sz="2000" dirty="0" smtClean="0">
                <a:latin typeface="Times New Roman" panose="02020603050405020304" pitchFamily="18" charset="0"/>
                <a:cs typeface="Times New Roman" panose="02020603050405020304" pitchFamily="18" charset="0"/>
              </a:rPr>
              <a:t>объему нормативных </a:t>
            </a:r>
            <a:r>
              <a:rPr lang="ru-RU" sz="2000" dirty="0">
                <a:latin typeface="Times New Roman" panose="02020603050405020304" pitchFamily="18" charset="0"/>
                <a:cs typeface="Times New Roman" panose="02020603050405020304" pitchFamily="18" charset="0"/>
              </a:rPr>
              <a:t>расходных обязательств. </a:t>
            </a:r>
            <a:endParaRPr lang="ru-RU" sz="2000" dirty="0" smtClean="0">
              <a:latin typeface="Times New Roman" panose="02020603050405020304" pitchFamily="18" charset="0"/>
              <a:cs typeface="Times New Roman" panose="02020603050405020304" pitchFamily="18" charset="0"/>
            </a:endParaRPr>
          </a:p>
          <a:p>
            <a:pPr>
              <a:lnSpc>
                <a:spcPct val="90000"/>
              </a:lnSpc>
            </a:pPr>
            <a:endParaRPr lang="ru-RU" sz="2000" dirty="0" smtClean="0">
              <a:latin typeface="Times New Roman" panose="02020603050405020304" pitchFamily="18" charset="0"/>
              <a:cs typeface="Times New Roman" panose="02020603050405020304" pitchFamily="18" charset="0"/>
            </a:endParaRPr>
          </a:p>
          <a:p>
            <a:pPr>
              <a:lnSpc>
                <a:spcPct val="90000"/>
              </a:lnSpc>
            </a:pPr>
            <a:endParaRPr lang="ru-RU" sz="2000" dirty="0" smtClean="0">
              <a:latin typeface="Times New Roman" panose="02020603050405020304" pitchFamily="18" charset="0"/>
              <a:cs typeface="Times New Roman" panose="02020603050405020304" pitchFamily="18" charset="0"/>
            </a:endParaRPr>
          </a:p>
          <a:p>
            <a:pPr>
              <a:lnSpc>
                <a:spcPct val="90000"/>
              </a:lnSpc>
            </a:pPr>
            <a:endParaRPr lang="ru-RU" sz="2000" dirty="0" smtClean="0"/>
          </a:p>
        </p:txBody>
      </p:sp>
    </p:spTree>
    <p:extLst>
      <p:ext uri="{BB962C8B-B14F-4D97-AF65-F5344CB8AC3E}">
        <p14:creationId xmlns:p14="http://schemas.microsoft.com/office/powerpoint/2010/main" val="3618128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4499992" y="116632"/>
            <a:ext cx="3600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dirty="0">
                <a:latin typeface="Times New Roman" panose="02020603050405020304" pitchFamily="18" charset="0"/>
                <a:cs typeface="Times New Roman" panose="02020603050405020304" pitchFamily="18" charset="0"/>
              </a:rPr>
              <a:t>Основные </a:t>
            </a:r>
            <a:r>
              <a:rPr lang="ru-RU" altLang="ru-RU" sz="2000" dirty="0">
                <a:latin typeface="Times New Roman" panose="02020603050405020304" pitchFamily="18" charset="0"/>
                <a:cs typeface="Times New Roman" panose="02020603050405020304" pitchFamily="18" charset="0"/>
              </a:rPr>
              <a:t>характеристики</a:t>
            </a:r>
            <a:r>
              <a:rPr lang="ru-RU" altLang="ru-RU" sz="2400" dirty="0">
                <a:latin typeface="Times New Roman" panose="02020603050405020304" pitchFamily="18" charset="0"/>
                <a:cs typeface="Times New Roman" panose="02020603050405020304" pitchFamily="18" charset="0"/>
              </a:rPr>
              <a:t> </a:t>
            </a:r>
            <a:endParaRPr lang="ru-RU" altLang="ru-RU" sz="2400" dirty="0" smtClean="0">
              <a:latin typeface="Times New Roman" panose="02020603050405020304" pitchFamily="18" charset="0"/>
              <a:cs typeface="Times New Roman" panose="02020603050405020304" pitchFamily="18" charset="0"/>
            </a:endParaRPr>
          </a:p>
          <a:p>
            <a:pPr algn="ctr" eaLnBrk="1" hangingPunct="1"/>
            <a:r>
              <a:rPr lang="ru-RU" altLang="ru-RU" sz="2400" dirty="0" smtClean="0">
                <a:latin typeface="Times New Roman" panose="02020603050405020304" pitchFamily="18" charset="0"/>
                <a:cs typeface="Times New Roman" panose="02020603050405020304" pitchFamily="18" charset="0"/>
              </a:rPr>
              <a:t>районного </a:t>
            </a:r>
            <a:r>
              <a:rPr lang="ru-RU" altLang="ru-RU" sz="2400" dirty="0">
                <a:latin typeface="Times New Roman" panose="02020603050405020304" pitchFamily="18" charset="0"/>
                <a:cs typeface="Times New Roman" panose="02020603050405020304" pitchFamily="18" charset="0"/>
              </a:rPr>
              <a:t>бюджета, </a:t>
            </a:r>
            <a:r>
              <a:rPr lang="ru-RU" altLang="ru-RU" sz="2400" dirty="0" err="1">
                <a:latin typeface="Times New Roman" panose="02020603050405020304" pitchFamily="18" charset="0"/>
                <a:cs typeface="Times New Roman" panose="02020603050405020304" pitchFamily="18" charset="0"/>
              </a:rPr>
              <a:t>тыс.рублей</a:t>
            </a:r>
            <a:endParaRPr lang="ru-RU" altLang="ru-RU" sz="2400" dirty="0">
              <a:latin typeface="Times New Roman" panose="02020603050405020304" pitchFamily="18" charset="0"/>
              <a:cs typeface="Times New Roman" panose="02020603050405020304" pitchFamily="18" charset="0"/>
            </a:endParaRPr>
          </a:p>
        </p:txBody>
      </p:sp>
      <p:graphicFrame>
        <p:nvGraphicFramePr>
          <p:cNvPr id="2" name="Диаграмма 4"/>
          <p:cNvGraphicFramePr>
            <a:graphicFrameLocks/>
          </p:cNvGraphicFramePr>
          <p:nvPr>
            <p:extLst>
              <p:ext uri="{D42A27DB-BD31-4B8C-83A1-F6EECF244321}">
                <p14:modId xmlns:p14="http://schemas.microsoft.com/office/powerpoint/2010/main" val="3524945664"/>
              </p:ext>
            </p:extLst>
          </p:nvPr>
        </p:nvGraphicFramePr>
        <p:xfrm>
          <a:off x="250825" y="620713"/>
          <a:ext cx="8713788" cy="60483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1"/>
          <p:cNvSpPr txBox="1">
            <a:spLocks noChangeArrowheads="1"/>
          </p:cNvSpPr>
          <p:nvPr/>
        </p:nvSpPr>
        <p:spPr bwMode="auto">
          <a:xfrm>
            <a:off x="1258888" y="260350"/>
            <a:ext cx="6049962" cy="369888"/>
          </a:xfrm>
          <a:prstGeom prst="rect">
            <a:avLst/>
          </a:prstGeom>
          <a:solidFill>
            <a:schemeClr val="accent2">
              <a:lumMod val="75000"/>
            </a:schemeClr>
          </a:solidFill>
          <a:ln>
            <a:headEnd/>
            <a:tailEnd/>
          </a:ln>
        </p:spPr>
        <p:style>
          <a:lnRef idx="3">
            <a:schemeClr val="lt1"/>
          </a:lnRef>
          <a:fillRef idx="1">
            <a:schemeClr val="accent1"/>
          </a:fillRef>
          <a:effectRef idx="1">
            <a:schemeClr val="accent1"/>
          </a:effectRef>
          <a:fontRef idx="minor">
            <a:schemeClr val="lt1"/>
          </a:fontRef>
        </p:style>
        <p:txBody>
          <a:bodyPr>
            <a:spAutoFit/>
          </a:bodyPr>
          <a:lstStyle/>
          <a:p>
            <a:pPr>
              <a:defRPr/>
            </a:pPr>
            <a:r>
              <a:rPr lang="ru-RU" dirty="0">
                <a:latin typeface="Times New Roman" panose="02020603050405020304" pitchFamily="18" charset="0"/>
                <a:cs typeface="Times New Roman" panose="02020603050405020304" pitchFamily="18" charset="0"/>
              </a:rPr>
              <a:t>Динамика собственных доходов районного бюджета </a:t>
            </a:r>
          </a:p>
        </p:txBody>
      </p:sp>
      <p:graphicFrame>
        <p:nvGraphicFramePr>
          <p:cNvPr id="2" name="Диаграмма 2"/>
          <p:cNvGraphicFramePr>
            <a:graphicFrameLocks/>
          </p:cNvGraphicFramePr>
          <p:nvPr>
            <p:extLst>
              <p:ext uri="{D42A27DB-BD31-4B8C-83A1-F6EECF244321}">
                <p14:modId xmlns:p14="http://schemas.microsoft.com/office/powerpoint/2010/main" val="3684778474"/>
              </p:ext>
            </p:extLst>
          </p:nvPr>
        </p:nvGraphicFramePr>
        <p:xfrm>
          <a:off x="1331640" y="765175"/>
          <a:ext cx="6696744" cy="52561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7"/>
          <p:cNvGraphicFramePr>
            <a:graphicFrameLocks/>
          </p:cNvGraphicFramePr>
          <p:nvPr>
            <p:extLst>
              <p:ext uri="{D42A27DB-BD31-4B8C-83A1-F6EECF244321}">
                <p14:modId xmlns:p14="http://schemas.microsoft.com/office/powerpoint/2010/main" val="591010448"/>
              </p:ext>
            </p:extLst>
          </p:nvPr>
        </p:nvGraphicFramePr>
        <p:xfrm>
          <a:off x="755576" y="1124744"/>
          <a:ext cx="7272808" cy="51633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250825" y="115888"/>
            <a:ext cx="8281988" cy="8318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ru-RU" sz="2400" dirty="0">
                <a:latin typeface="Times New Roman" panose="02020603050405020304" pitchFamily="18" charset="0"/>
                <a:cs typeface="Times New Roman" panose="02020603050405020304" pitchFamily="18" charset="0"/>
              </a:rPr>
              <a:t>Структура доходов районного бюджета, тыс.рублей</a:t>
            </a:r>
          </a:p>
          <a:p>
            <a:pPr>
              <a:defRPr/>
            </a:pPr>
            <a:endParaRPr lang="ru-RU" sz="2400" dirty="0"/>
          </a:p>
        </p:txBody>
      </p:sp>
      <p:graphicFrame>
        <p:nvGraphicFramePr>
          <p:cNvPr id="2" name="Диаграмма 7"/>
          <p:cNvGraphicFramePr>
            <a:graphicFrameLocks/>
          </p:cNvGraphicFramePr>
          <p:nvPr>
            <p:extLst>
              <p:ext uri="{D42A27DB-BD31-4B8C-83A1-F6EECF244321}">
                <p14:modId xmlns:p14="http://schemas.microsoft.com/office/powerpoint/2010/main" val="2388058632"/>
              </p:ext>
            </p:extLst>
          </p:nvPr>
        </p:nvGraphicFramePr>
        <p:xfrm>
          <a:off x="755576" y="1124744"/>
          <a:ext cx="7344816" cy="5163344"/>
        </p:xfrm>
        <a:graphic>
          <a:graphicData uri="http://schemas.openxmlformats.org/drawingml/2006/chart">
            <c:chart xmlns:c="http://schemas.openxmlformats.org/drawingml/2006/chart" xmlns:r="http://schemas.openxmlformats.org/officeDocument/2006/relationships" r:id="rId2"/>
          </a:graphicData>
        </a:graphic>
      </p:graphicFrame>
      <p:sp>
        <p:nvSpPr>
          <p:cNvPr id="11268" name="TextBox 5"/>
          <p:cNvSpPr txBox="1">
            <a:spLocks noChangeArrowheads="1"/>
          </p:cNvSpPr>
          <p:nvPr/>
        </p:nvSpPr>
        <p:spPr bwMode="auto">
          <a:xfrm>
            <a:off x="1403350" y="3213100"/>
            <a:ext cx="1439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dirty="0"/>
              <a:t> </a:t>
            </a:r>
            <a:endParaRPr lang="ru-RU" altLang="ru-RU" sz="1200" dirty="0"/>
          </a:p>
        </p:txBody>
      </p:sp>
      <p:sp>
        <p:nvSpPr>
          <p:cNvPr id="11270" name="TextBox 9"/>
          <p:cNvSpPr txBox="1">
            <a:spLocks noChangeArrowheads="1"/>
          </p:cNvSpPr>
          <p:nvPr/>
        </p:nvSpPr>
        <p:spPr bwMode="auto">
          <a:xfrm>
            <a:off x="4643438" y="3284538"/>
            <a:ext cx="1584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200" b="1" dirty="0" smtClean="0"/>
              <a:t>.</a:t>
            </a:r>
            <a:endParaRPr lang="ru-RU" altLang="ru-RU" sz="1200" b="1" dirty="0"/>
          </a:p>
        </p:txBody>
      </p:sp>
      <p:sp>
        <p:nvSpPr>
          <p:cNvPr id="11274" name="TextBox 21"/>
          <p:cNvSpPr txBox="1">
            <a:spLocks noChangeArrowheads="1"/>
          </p:cNvSpPr>
          <p:nvPr/>
        </p:nvSpPr>
        <p:spPr bwMode="auto">
          <a:xfrm>
            <a:off x="1979613" y="6308725"/>
            <a:ext cx="3024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200" i="1"/>
              <a:t>* первоначальный прогноз</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11107</TotalTime>
  <Words>1999</Words>
  <Application>Microsoft Office PowerPoint</Application>
  <PresentationFormat>Экран (4:3)</PresentationFormat>
  <Paragraphs>396</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Аспект</vt:lpstr>
      <vt:lpstr>Бюджет для граждан</vt:lpstr>
      <vt:lpstr>«Бюджет для граждан» познакомит вас с основными положениями бюджета Новосильского района на 2023 год и плановый период 2024-2025годов.   Граждане – как налогоплательщики и как потребители муниципальных услуг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«Бюджет для граждан» нацелен на получение обратной связи от граждан, которым интересны современные проблемы муниципальных финансов в Новосильском районе.</vt:lpstr>
      <vt:lpstr>Что такое бюджет ?</vt:lpstr>
      <vt:lpstr>Основные параметры Социально-экономического развития Новосильского района</vt:lpstr>
      <vt:lpstr>Этапы бюджета района Составление и утверждение бюджета района- сложный и многоуровневый процесс, основанный на правовых нормах Составление проекта бюджета: До начала составления проекта бюджета района Администрацией района принято постановление, которым определены ответственные исполнители, порядок и сроки работы над документами и материалами необходимыми, для составления проекта бюджета района. Непосредственное составление бюджета района осуществляет  финансовый отдел  администрации Новосильского района. Составленный проект бюджета района финансовым отделом представляется на рассмотрение администрации Новосильского района. Рассмотрение проекта бюджета: Проект бюджета района  рассматривается  администрацией района  до 19.10.2022Администрация района не позднее 14.11.2022 вносит на рассмотрение Новосильскому районной Совету народных депутатов, а финансовый отдел в Ревизионную комиссию Новосильского района.  25 ноября проект  решения о бюджете рассмотрен на заседании Новосильского районного Совета народных депутатов в первом чтении, а 27 декабря во втором чтении. Утверждение: утверждается депутатами Новосильского районной Совета  до начала финансового года. </vt:lpstr>
      <vt:lpstr>ОСНОВНЫЕ НАПРАВЛЕНИЯ БЮДЖЕТНОЙ ПОЛИТИКИ И  НАЛОГОВОЙ ПОЛИТИКИ НА  2023 -2025 годы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Верхний предел муниципального долга Новосильского района </vt:lpstr>
      <vt:lpstr>Предельный объем муниципального долга Новосильского района </vt:lpstr>
      <vt:lpstr>Информация для контактов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Шкода</dc:creator>
  <cp:lastModifiedBy>director</cp:lastModifiedBy>
  <cp:revision>785</cp:revision>
  <cp:lastPrinted>2017-08-23T12:15:16Z</cp:lastPrinted>
  <dcterms:created xsi:type="dcterms:W3CDTF">2014-01-21T08:42:27Z</dcterms:created>
  <dcterms:modified xsi:type="dcterms:W3CDTF">2023-12-01T11:52:47Z</dcterms:modified>
</cp:coreProperties>
</file>