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5.xml" ContentType="application/vnd.openxmlformats-officedocument.drawingml.chart+xml"/>
  <Override PartName="/ppt/charts/chart26.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7.xml" ContentType="application/vnd.openxmlformats-officedocument.drawingml.chart+xml"/>
  <Override PartName="/ppt/drawings/drawing7.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8.xml" ContentType="application/vnd.openxmlformats-officedocument.drawingml.chartshapes+xml"/>
  <Override PartName="/ppt/charts/chart3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2.xml" ContentType="application/vnd.openxmlformats-officedocument.drawingml.chart+xml"/>
  <Override PartName="/ppt/drawings/drawing9.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2" r:id="rId1"/>
  </p:sldMasterIdLst>
  <p:notesMasterIdLst>
    <p:notesMasterId r:id="rId36"/>
  </p:notesMasterIdLst>
  <p:sldIdLst>
    <p:sldId id="256" r:id="rId2"/>
    <p:sldId id="329" r:id="rId3"/>
    <p:sldId id="337" r:id="rId4"/>
    <p:sldId id="338" r:id="rId5"/>
    <p:sldId id="336" r:id="rId6"/>
    <p:sldId id="334" r:id="rId7"/>
    <p:sldId id="291" r:id="rId8"/>
    <p:sldId id="308" r:id="rId9"/>
    <p:sldId id="293" r:id="rId10"/>
    <p:sldId id="292" r:id="rId11"/>
    <p:sldId id="294" r:id="rId12"/>
    <p:sldId id="295" r:id="rId13"/>
    <p:sldId id="296" r:id="rId14"/>
    <p:sldId id="299" r:id="rId15"/>
    <p:sldId id="300" r:id="rId16"/>
    <p:sldId id="301" r:id="rId17"/>
    <p:sldId id="305" r:id="rId18"/>
    <p:sldId id="302" r:id="rId19"/>
    <p:sldId id="307" r:id="rId20"/>
    <p:sldId id="311" r:id="rId21"/>
    <p:sldId id="312" r:id="rId22"/>
    <p:sldId id="313" r:id="rId23"/>
    <p:sldId id="314" r:id="rId24"/>
    <p:sldId id="315" r:id="rId25"/>
    <p:sldId id="316" r:id="rId26"/>
    <p:sldId id="318" r:id="rId27"/>
    <p:sldId id="319" r:id="rId28"/>
    <p:sldId id="320" r:id="rId29"/>
    <p:sldId id="321" r:id="rId30"/>
    <p:sldId id="323" r:id="rId31"/>
    <p:sldId id="325" r:id="rId32"/>
    <p:sldId id="326" r:id="rId33"/>
    <p:sldId id="335" r:id="rId34"/>
    <p:sldId id="282" r:id="rId3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FF66"/>
    <a:srgbClr val="800080"/>
    <a:srgbClr val="FF9900"/>
    <a:srgbClr val="3366FF"/>
    <a:srgbClr val="CC0066"/>
    <a:srgbClr val="00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2795" autoAdjust="0"/>
  </p:normalViewPr>
  <p:slideViewPr>
    <p:cSldViewPr>
      <p:cViewPr>
        <p:scale>
          <a:sx n="92" d="100"/>
          <a:sy n="92" d="100"/>
        </p:scale>
        <p:origin x="-1350" y="168"/>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0"/>
      <c:perspective val="30"/>
    </c:view3D>
    <c:floor>
      <c:thickness val="0"/>
    </c:floor>
    <c:sideWall>
      <c:thickness val="0"/>
    </c:sideWall>
    <c:backWall>
      <c:thickness val="0"/>
    </c:backWall>
    <c:plotArea>
      <c:layout>
        <c:manualLayout>
          <c:layoutTarget val="inner"/>
          <c:xMode val="edge"/>
          <c:yMode val="edge"/>
          <c:x val="1.6033572027350514E-2"/>
          <c:y val="1.2597806592918249E-2"/>
          <c:w val="0.60395398648670362"/>
          <c:h val="0.86023444485004308"/>
        </c:manualLayout>
      </c:layout>
      <c:bar3DChart>
        <c:barDir val="col"/>
        <c:grouping val="standard"/>
        <c:varyColors val="0"/>
        <c:ser>
          <c:idx val="0"/>
          <c:order val="0"/>
          <c:tx>
            <c:strRef>
              <c:f>Лист1!$B$1</c:f>
              <c:strCache>
                <c:ptCount val="1"/>
                <c:pt idx="0">
                  <c:v>Профицит/Дефицит (-/+)</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#,##0.000</c:formatCode>
                <c:ptCount val="3"/>
                <c:pt idx="0">
                  <c:v>-1248.5</c:v>
                </c:pt>
                <c:pt idx="1">
                  <c:v>512.29999999999995</c:v>
                </c:pt>
                <c:pt idx="2">
                  <c:v>1358.7</c:v>
                </c:pt>
              </c:numCache>
            </c:numRef>
          </c:val>
        </c:ser>
        <c:ser>
          <c:idx val="1"/>
          <c:order val="1"/>
          <c:tx>
            <c:strRef>
              <c:f>Лист1!$C$1</c:f>
              <c:strCache>
                <c:ptCount val="1"/>
                <c:pt idx="0">
                  <c:v>Доходы</c:v>
                </c:pt>
              </c:strCache>
            </c:strRef>
          </c:tx>
          <c:invertIfNegative val="0"/>
          <c:dLbls>
            <c:dLbl>
              <c:idx val="0"/>
              <c:layout>
                <c:manualLayout>
                  <c:x val="-4.5185521167987783E-2"/>
                  <c:y val="8.2603339432046244E-2"/>
                </c:manualLayout>
              </c:layout>
              <c:showLegendKey val="0"/>
              <c:showVal val="1"/>
              <c:showCatName val="0"/>
              <c:showSerName val="0"/>
              <c:showPercent val="0"/>
              <c:showBubbleSize val="0"/>
            </c:dLbl>
            <c:dLbl>
              <c:idx val="1"/>
              <c:layout>
                <c:manualLayout>
                  <c:x val="-1.8948766941414227E-2"/>
                  <c:y val="0.10716108899292492"/>
                </c:manualLayout>
              </c:layout>
              <c:showLegendKey val="0"/>
              <c:showVal val="1"/>
              <c:showCatName val="0"/>
              <c:showSerName val="0"/>
              <c:showPercent val="0"/>
              <c:showBubbleSize val="0"/>
            </c:dLbl>
            <c:dLbl>
              <c:idx val="2"/>
              <c:layout>
                <c:manualLayout>
                  <c:x val="1.4575974570318635E-3"/>
                  <c:y val="0.14734649736527208"/>
                </c:manualLayout>
              </c:layout>
              <c:showLegendKey val="0"/>
              <c:showVal val="1"/>
              <c:showCatName val="0"/>
              <c:showSerName val="0"/>
              <c:showPercent val="0"/>
              <c:showBubbleSize val="0"/>
            </c:dLbl>
            <c:dLbl>
              <c:idx val="3"/>
              <c:layout>
                <c:manualLayout>
                  <c:x val="1.4575974570318635E-3"/>
                  <c:y val="0.17190424692615044"/>
                </c:manualLayout>
              </c:layout>
              <c:showLegendKey val="0"/>
              <c:showVal val="1"/>
              <c:showCatName val="0"/>
              <c:showSerName val="0"/>
              <c:showPercent val="0"/>
              <c:showBubbleSize val="0"/>
            </c:dLbl>
            <c:dLbl>
              <c:idx val="4"/>
              <c:layout>
                <c:manualLayout>
                  <c:x val="1.8948766941414227E-2"/>
                  <c:y val="8.2603339432046244E-2"/>
                </c:manualLayout>
              </c:layout>
              <c:showLegendKey val="0"/>
              <c:showVal val="1"/>
              <c:showCatName val="0"/>
              <c:showSerName val="0"/>
              <c:showPercent val="0"/>
              <c:showBubbleSize val="0"/>
            </c:dLbl>
            <c:spPr>
              <a:effectLst>
                <a:glow rad="139700">
                  <a:schemeClr val="accent5">
                    <a:satMod val="175000"/>
                    <a:alpha val="40000"/>
                  </a:schemeClr>
                </a:glow>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Лист1!$C$2:$C$4</c:f>
              <c:numCache>
                <c:formatCode>#,##0.000</c:formatCode>
                <c:ptCount val="3"/>
                <c:pt idx="0">
                  <c:v>207631.3</c:v>
                </c:pt>
                <c:pt idx="1">
                  <c:v>105282.3</c:v>
                </c:pt>
                <c:pt idx="2">
                  <c:v>146029.1</c:v>
                </c:pt>
              </c:numCache>
            </c:numRef>
          </c:val>
        </c:ser>
        <c:ser>
          <c:idx val="2"/>
          <c:order val="2"/>
          <c:tx>
            <c:strRef>
              <c:f>Лист1!$D$1</c:f>
              <c:strCache>
                <c:ptCount val="1"/>
                <c:pt idx="0">
                  <c:v>Расходы</c:v>
                </c:pt>
              </c:strCache>
            </c:strRef>
          </c:tx>
          <c:invertIfNegative val="0"/>
          <c:dLbls>
            <c:dLbl>
              <c:idx val="2"/>
              <c:layout>
                <c:manualLayout>
                  <c:x val="3.9351427874995404E-2"/>
                  <c:y val="2.9396325459317585E-2"/>
                </c:manualLayout>
              </c:layout>
              <c:showLegendKey val="0"/>
              <c:showVal val="1"/>
              <c:showCatName val="0"/>
              <c:showSerName val="0"/>
              <c:showPercent val="0"/>
              <c:showBubbleSize val="0"/>
            </c:dLbl>
            <c:dLbl>
              <c:idx val="4"/>
              <c:layout>
                <c:manualLayout>
                  <c:x val="4.6643118625019513E-2"/>
                  <c:y val="6.6975680620578034E-3"/>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Лист1!$D$2:$D$4</c:f>
              <c:numCache>
                <c:formatCode>#,##0.000</c:formatCode>
                <c:ptCount val="3"/>
                <c:pt idx="0">
                  <c:v>206382.8</c:v>
                </c:pt>
                <c:pt idx="1">
                  <c:v>150794.6</c:v>
                </c:pt>
                <c:pt idx="2">
                  <c:v>147387.79999999999</c:v>
                </c:pt>
              </c:numCache>
            </c:numRef>
          </c:val>
        </c:ser>
        <c:dLbls>
          <c:showLegendKey val="0"/>
          <c:showVal val="0"/>
          <c:showCatName val="0"/>
          <c:showSerName val="0"/>
          <c:showPercent val="0"/>
          <c:showBubbleSize val="0"/>
        </c:dLbls>
        <c:gapWidth val="150"/>
        <c:shape val="box"/>
        <c:axId val="84019072"/>
        <c:axId val="84020608"/>
        <c:axId val="171948672"/>
      </c:bar3DChart>
      <c:catAx>
        <c:axId val="8401907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84020608"/>
        <c:crosses val="autoZero"/>
        <c:auto val="1"/>
        <c:lblAlgn val="ctr"/>
        <c:lblOffset val="100"/>
        <c:noMultiLvlLbl val="0"/>
      </c:catAx>
      <c:valAx>
        <c:axId val="84020608"/>
        <c:scaling>
          <c:orientation val="minMax"/>
        </c:scaling>
        <c:delete val="1"/>
        <c:axPos val="l"/>
        <c:majorGridlines/>
        <c:numFmt formatCode="#,##0.000" sourceLinked="1"/>
        <c:majorTickMark val="out"/>
        <c:minorTickMark val="none"/>
        <c:tickLblPos val="nextTo"/>
        <c:crossAx val="84019072"/>
        <c:crosses val="autoZero"/>
        <c:crossBetween val="between"/>
      </c:valAx>
      <c:serAx>
        <c:axId val="171948672"/>
        <c:scaling>
          <c:orientation val="minMax"/>
        </c:scaling>
        <c:delete val="1"/>
        <c:axPos val="b"/>
        <c:majorTickMark val="out"/>
        <c:minorTickMark val="none"/>
        <c:tickLblPos val="nextTo"/>
        <c:crossAx val="84020608"/>
        <c:crosses val="autoZero"/>
      </c:serAx>
      <c:spPr>
        <a:noFill/>
        <a:ln w="25394">
          <a:noFill/>
        </a:ln>
      </c:spPr>
    </c:plotArea>
    <c:legend>
      <c:legendPos val="r"/>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Лист1!$B$1</c:f>
              <c:strCache>
                <c:ptCount val="1"/>
                <c:pt idx="0">
                  <c:v>Продажи</c:v>
                </c:pt>
              </c:strCache>
            </c:strRef>
          </c:tx>
          <c:explosion val="16"/>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78.5</c:v>
                </c:pt>
                <c:pt idx="1">
                  <c:v>21.5</c:v>
                </c:pt>
              </c:numCache>
            </c:numRef>
          </c:val>
        </c:ser>
        <c:dLbls>
          <c:showLegendKey val="0"/>
          <c:showVal val="0"/>
          <c:showCatName val="0"/>
          <c:showSerName val="0"/>
          <c:showPercent val="0"/>
          <c:showBubbleSize val="0"/>
          <c:showLeaderLines val="1"/>
        </c:dLbls>
        <c:firstSliceAng val="0"/>
      </c:pieChart>
      <c:spPr>
        <a:noFill/>
        <a:ln w="25396">
          <a:noFill/>
        </a:ln>
      </c:spPr>
    </c:plotArea>
    <c:plotVisOnly val="1"/>
    <c:dispBlanksAs val="zero"/>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82.9</c:v>
                </c:pt>
                <c:pt idx="1">
                  <c:v>17.100000000000001</c:v>
                </c:pt>
              </c:numCache>
            </c:numRef>
          </c:val>
        </c:ser>
        <c:dLbls>
          <c:showLegendKey val="0"/>
          <c:showVal val="0"/>
          <c:showCatName val="0"/>
          <c:showSerName val="0"/>
          <c:showPercent val="0"/>
          <c:showBubbleSize val="0"/>
          <c:showLeaderLines val="1"/>
        </c:dLbls>
        <c:firstSliceAng val="0"/>
      </c:pieChart>
      <c:spPr>
        <a:noFill/>
        <a:ln w="25420">
          <a:noFill/>
        </a:ln>
      </c:spPr>
    </c:plotArea>
    <c:plotVisOnly val="1"/>
    <c:dispBlanksAs val="zero"/>
    <c:showDLblsOverMax val="0"/>
  </c:chart>
  <c:txPr>
    <a:bodyPr/>
    <a:lstStyle/>
    <a:p>
      <a:pPr>
        <a:defRPr sz="1803"/>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5033.2</c:v>
                </c:pt>
                <c:pt idx="1">
                  <c:v>5091.3999999999996</c:v>
                </c:pt>
                <c:pt idx="2">
                  <c:v>5294.7</c:v>
                </c:pt>
              </c:numCache>
            </c:numRef>
          </c:val>
        </c:ser>
        <c:dLbls>
          <c:showLegendKey val="0"/>
          <c:showVal val="0"/>
          <c:showCatName val="0"/>
          <c:showSerName val="0"/>
          <c:showPercent val="0"/>
          <c:showBubbleSize val="0"/>
        </c:dLbls>
        <c:gapWidth val="150"/>
        <c:shape val="box"/>
        <c:axId val="271169024"/>
        <c:axId val="271170560"/>
        <c:axId val="0"/>
      </c:bar3DChart>
      <c:catAx>
        <c:axId val="271169024"/>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71170560"/>
        <c:crosses val="autoZero"/>
        <c:auto val="1"/>
        <c:lblAlgn val="ctr"/>
        <c:lblOffset val="100"/>
        <c:noMultiLvlLbl val="0"/>
      </c:catAx>
      <c:valAx>
        <c:axId val="27117056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71169024"/>
        <c:crosses val="autoZero"/>
        <c:crossBetween val="between"/>
      </c:valAx>
      <c:spPr>
        <a:noFill/>
        <a:ln w="25369">
          <a:noFill/>
        </a:ln>
      </c:spPr>
    </c:plotArea>
    <c:plotVisOnly val="1"/>
    <c:dispBlanksAs val="gap"/>
    <c:showDLblsOverMax val="0"/>
  </c:chart>
  <c:txPr>
    <a:bodyPr/>
    <a:lstStyle/>
    <a:p>
      <a:pPr>
        <a:defRPr sz="1794"/>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20"/>
          </c:dPt>
          <c:dPt>
            <c:idx val="1"/>
            <c:bubble3D val="0"/>
          </c:dPt>
          <c:dLbls>
            <c:dLbl>
              <c:idx val="0"/>
              <c:layout>
                <c:manualLayout>
                  <c:x val="-1.9384553033811883E-2"/>
                  <c:y val="-1.7257915086830094E-2"/>
                </c:manualLayout>
              </c:layout>
              <c:showLegendKey val="0"/>
              <c:showVal val="1"/>
              <c:showCatName val="0"/>
              <c:showSerName val="0"/>
              <c:showPercent val="0"/>
              <c:showBubbleSize val="0"/>
            </c:dLbl>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8.3000000000000007</c:v>
                </c:pt>
                <c:pt idx="1">
                  <c:v>91.7</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794"/>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21"/>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8.4</c:v>
                </c:pt>
                <c:pt idx="1">
                  <c:v>91.6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9620940297282833E-2"/>
          <c:y val="0.11019283746556474"/>
          <c:w val="0.87870436816219755"/>
          <c:h val="0.75757575757575757"/>
        </c:manualLayout>
      </c:layout>
      <c:pie3DChart>
        <c:varyColors val="1"/>
        <c:ser>
          <c:idx val="0"/>
          <c:order val="0"/>
          <c:tx>
            <c:strRef>
              <c:f>Лист1!$B$1</c:f>
              <c:strCache>
                <c:ptCount val="1"/>
                <c:pt idx="0">
                  <c:v>Продажи</c:v>
                </c:pt>
              </c:strCache>
            </c:strRef>
          </c:tx>
          <c:explosion val="20"/>
          <c:dPt>
            <c:idx val="0"/>
            <c:bubble3D val="0"/>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6.7</c:v>
                </c:pt>
                <c:pt idx="1">
                  <c:v>93.3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3648</c:v>
                </c:pt>
                <c:pt idx="1">
                  <c:v>3800</c:v>
                </c:pt>
                <c:pt idx="2">
                  <c:v>3958</c:v>
                </c:pt>
              </c:numCache>
            </c:numRef>
          </c:val>
        </c:ser>
        <c:dLbls>
          <c:showLegendKey val="0"/>
          <c:showVal val="0"/>
          <c:showCatName val="0"/>
          <c:showSerName val="0"/>
          <c:showPercent val="0"/>
          <c:showBubbleSize val="0"/>
        </c:dLbls>
        <c:gapWidth val="150"/>
        <c:shape val="cone"/>
        <c:axId val="271096832"/>
        <c:axId val="172839680"/>
        <c:axId val="0"/>
      </c:bar3DChart>
      <c:catAx>
        <c:axId val="27109683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839680"/>
        <c:crosses val="autoZero"/>
        <c:auto val="1"/>
        <c:lblAlgn val="ctr"/>
        <c:lblOffset val="100"/>
        <c:noMultiLvlLbl val="0"/>
      </c:catAx>
      <c:valAx>
        <c:axId val="17283968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71096832"/>
        <c:crosses val="autoZero"/>
        <c:crossBetween val="between"/>
      </c:valAx>
      <c:spPr>
        <a:noFill/>
        <a:ln w="25409">
          <a:noFill/>
        </a:ln>
      </c:spPr>
    </c:plotArea>
    <c:plotVisOnly val="1"/>
    <c:dispBlanksAs val="gap"/>
    <c:showDLblsOverMax val="0"/>
  </c:chart>
  <c:txPr>
    <a:bodyPr/>
    <a:lstStyle/>
    <a:p>
      <a:pPr>
        <a:defRPr sz="1803"/>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800</c:v>
                </c:pt>
                <c:pt idx="1">
                  <c:v>815</c:v>
                </c:pt>
                <c:pt idx="2">
                  <c:v>830</c:v>
                </c:pt>
              </c:numCache>
            </c:numRef>
          </c:val>
        </c:ser>
        <c:dLbls>
          <c:showLegendKey val="0"/>
          <c:showVal val="0"/>
          <c:showCatName val="0"/>
          <c:showSerName val="0"/>
          <c:showPercent val="0"/>
          <c:showBubbleSize val="0"/>
        </c:dLbls>
        <c:gapWidth val="150"/>
        <c:shape val="pyramid"/>
        <c:axId val="172870656"/>
        <c:axId val="172872448"/>
        <c:axId val="0"/>
      </c:bar3DChart>
      <c:catAx>
        <c:axId val="17287065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872448"/>
        <c:crosses val="autoZero"/>
        <c:auto val="1"/>
        <c:lblAlgn val="ctr"/>
        <c:lblOffset val="100"/>
        <c:noMultiLvlLbl val="0"/>
      </c:catAx>
      <c:valAx>
        <c:axId val="172872448"/>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870656"/>
        <c:crosses val="autoZero"/>
        <c:crossBetween val="between"/>
      </c:valAx>
      <c:spPr>
        <a:noFill/>
        <a:ln w="25392">
          <a:noFill/>
        </a:ln>
      </c:spPr>
    </c:plotArea>
    <c:plotVisOnly val="1"/>
    <c:dispBlanksAs val="gap"/>
    <c:showDLblsOverMax val="0"/>
  </c:chart>
  <c:txPr>
    <a:bodyPr/>
    <a:lstStyle/>
    <a:p>
      <a:pPr>
        <a:defRPr sz="1797"/>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1.8</c:v>
                </c:pt>
                <c:pt idx="1">
                  <c:v>98.2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1.8</c:v>
                </c:pt>
                <c:pt idx="1">
                  <c:v>98.2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172044288"/>
        <c:axId val="172045824"/>
        <c:axId val="0"/>
      </c:bar3DChart>
      <c:catAx>
        <c:axId val="172044288"/>
        <c:scaling>
          <c:orientation val="minMax"/>
        </c:scaling>
        <c:delete val="0"/>
        <c:axPos val="l"/>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045824"/>
        <c:crosses val="autoZero"/>
        <c:auto val="1"/>
        <c:lblAlgn val="ctr"/>
        <c:lblOffset val="100"/>
        <c:noMultiLvlLbl val="0"/>
      </c:catAx>
      <c:valAx>
        <c:axId val="172045824"/>
        <c:scaling>
          <c:orientation val="minMax"/>
          <c:max val="70000"/>
        </c:scaling>
        <c:delete val="0"/>
        <c:axPos val="b"/>
        <c:majorGridlines/>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044288"/>
        <c:crosses val="autoZero"/>
        <c:crossBetween val="between"/>
      </c:valAx>
      <c:dTable>
        <c:showHorzBorder val="1"/>
        <c:showVertBorder val="1"/>
        <c:showOutline val="1"/>
        <c:showKeys val="1"/>
      </c:dTable>
      <c:spPr>
        <a:noFill/>
        <a:ln w="25393">
          <a:noFill/>
        </a:ln>
      </c:spPr>
    </c:plotArea>
    <c:plotVisOnly val="1"/>
    <c:dispBlanksAs val="gap"/>
    <c:showDLblsOverMax val="0"/>
  </c:chart>
  <c:txPr>
    <a:bodyPr/>
    <a:lstStyle/>
    <a:p>
      <a:pPr>
        <a:defRPr sz="2303"/>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8800780858774077E-2"/>
          <c:y val="9.7023119560680424E-2"/>
          <c:w val="0.93191488532141953"/>
          <c:h val="0.80595376087863912"/>
        </c:manualLayout>
      </c:layout>
      <c:pie3DChart>
        <c:varyColors val="1"/>
        <c:ser>
          <c:idx val="0"/>
          <c:order val="0"/>
          <c:tx>
            <c:strRef>
              <c:f>Лист1!$B$1</c:f>
              <c:strCache>
                <c:ptCount val="1"/>
                <c:pt idx="0">
                  <c:v>Продажи</c:v>
                </c:pt>
              </c:strCache>
            </c:strRef>
          </c:tx>
          <c:explosion val="43"/>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1.4</c:v>
                </c:pt>
                <c:pt idx="1">
                  <c:v>98.6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3368748501628497"/>
          <c:y val="0"/>
          <c:w val="0.76040893117139063"/>
          <c:h val="1"/>
        </c:manualLayout>
      </c:layout>
      <c:pie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txPr>
              <a:bodyPr/>
              <a:lstStyle/>
              <a:p>
                <a:pPr>
                  <a:defRPr sz="1100"/>
                </a:pPr>
                <a:endParaRPr lang="ru-RU"/>
              </a:p>
            </c:txPr>
            <c:showLegendKey val="0"/>
            <c:showVal val="1"/>
            <c:showCatName val="0"/>
            <c:showSerName val="0"/>
            <c:showPercent val="0"/>
            <c:showBubbleSize val="0"/>
            <c:showLeaderLines val="1"/>
          </c:dLbls>
          <c:cat>
            <c:strRef>
              <c:f>Лист1!$A$2:$A$5</c:f>
              <c:strCache>
                <c:ptCount val="4"/>
                <c:pt idx="0">
                  <c:v>штрафы</c:v>
                </c:pt>
                <c:pt idx="1">
                  <c:v>прир ресурсы</c:v>
                </c:pt>
                <c:pt idx="2">
                  <c:v>использ имущества</c:v>
                </c:pt>
                <c:pt idx="3">
                  <c:v>продажа</c:v>
                </c:pt>
              </c:strCache>
            </c:strRef>
          </c:cat>
          <c:val>
            <c:numRef>
              <c:f>Лист1!$B$2:$B$5</c:f>
              <c:numCache>
                <c:formatCode>General</c:formatCode>
                <c:ptCount val="4"/>
                <c:pt idx="0">
                  <c:v>1.3</c:v>
                </c:pt>
                <c:pt idx="1">
                  <c:v>0.01</c:v>
                </c:pt>
                <c:pt idx="2">
                  <c:v>11.1</c:v>
                </c:pt>
                <c:pt idx="3">
                  <c:v>87.6</c:v>
                </c:pt>
              </c:numCache>
            </c:numRef>
          </c:val>
        </c:ser>
        <c:dLbls>
          <c:showLegendKey val="0"/>
          <c:showVal val="0"/>
          <c:showCatName val="0"/>
          <c:showSerName val="0"/>
          <c:showPercent val="0"/>
          <c:showBubbleSize val="0"/>
          <c:showLeaderLines val="1"/>
        </c:dLbls>
        <c:firstSliceAng val="0"/>
      </c:pieChart>
      <c:spPr>
        <a:noFill/>
        <a:ln w="25368">
          <a:noFill/>
        </a:ln>
      </c:spPr>
    </c:plotArea>
    <c:plotVisOnly val="1"/>
    <c:dispBlanksAs val="zero"/>
    <c:showDLblsOverMax val="0"/>
  </c:chart>
  <c:txPr>
    <a:bodyPr/>
    <a:lstStyle/>
    <a:p>
      <a:pPr>
        <a:defRPr sz="1794"/>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9"/>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пр ресурсы</c:v>
                </c:pt>
                <c:pt idx="2">
                  <c:v>использ имущества</c:v>
                </c:pt>
                <c:pt idx="3">
                  <c:v>продажа</c:v>
                </c:pt>
              </c:strCache>
            </c:strRef>
          </c:cat>
          <c:val>
            <c:numRef>
              <c:f>Лист1!$B$2:$B$5</c:f>
              <c:numCache>
                <c:formatCode>General</c:formatCode>
                <c:ptCount val="4"/>
                <c:pt idx="0">
                  <c:v>3.2</c:v>
                </c:pt>
                <c:pt idx="1">
                  <c:v>0.02</c:v>
                </c:pt>
                <c:pt idx="2">
                  <c:v>27.4</c:v>
                </c:pt>
                <c:pt idx="3">
                  <c:v>69.400000000000006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Лист1!$B$1</c:f>
              <c:strCache>
                <c:ptCount val="1"/>
                <c:pt idx="0">
                  <c:v>Продажи</c:v>
                </c:pt>
              </c:strCache>
            </c:strRef>
          </c:tx>
          <c:explosion val="10"/>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ресурсы</c:v>
                </c:pt>
                <c:pt idx="2">
                  <c:v>использ имущества</c:v>
                </c:pt>
                <c:pt idx="3">
                  <c:v>продажа</c:v>
                </c:pt>
              </c:strCache>
            </c:strRef>
          </c:cat>
          <c:val>
            <c:numRef>
              <c:f>Лист1!$B$2:$B$5</c:f>
              <c:numCache>
                <c:formatCode>General</c:formatCode>
                <c:ptCount val="4"/>
                <c:pt idx="0">
                  <c:v>3.3</c:v>
                </c:pt>
                <c:pt idx="1">
                  <c:v>0.02</c:v>
                </c:pt>
                <c:pt idx="2">
                  <c:v>27.4</c:v>
                </c:pt>
                <c:pt idx="3">
                  <c:v>69.3</c:v>
                </c:pt>
              </c:numCache>
            </c:numRef>
          </c:val>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txPr>
    <a:bodyPr/>
    <a:lstStyle/>
    <a:p>
      <a:pPr>
        <a:defRPr sz="1797"/>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субсидии</c:v>
                </c:pt>
                <c:pt idx="3">
                  <c:v>мбт</c:v>
                </c:pt>
              </c:strCache>
            </c:strRef>
          </c:cat>
          <c:val>
            <c:numRef>
              <c:f>Лист1!$B$2:$B$5</c:f>
              <c:numCache>
                <c:formatCode>General</c:formatCode>
                <c:ptCount val="4"/>
                <c:pt idx="0">
                  <c:v>13.4</c:v>
                </c:pt>
                <c:pt idx="1">
                  <c:v>85.9</c:v>
                </c:pt>
                <c:pt idx="2">
                  <c:v>5.2</c:v>
                </c:pt>
                <c:pt idx="3">
                  <c:v>5.2</c:v>
                </c:pt>
              </c:numCache>
            </c:numRef>
          </c:val>
        </c:ser>
        <c:dLbls>
          <c:showLegendKey val="0"/>
          <c:showVal val="0"/>
          <c:showCatName val="0"/>
          <c:showSerName val="0"/>
          <c:showPercent val="0"/>
          <c:showBubbleSize val="0"/>
          <c:showLeaderLines val="1"/>
        </c:dLbls>
      </c:pie3DChart>
      <c:spPr>
        <a:noFill/>
        <a:ln w="25384">
          <a:noFill/>
        </a:ln>
      </c:spPr>
    </c:plotArea>
    <c:plotVisOnly val="1"/>
    <c:dispBlanksAs val="zero"/>
    <c:showDLblsOverMax val="0"/>
  </c:chart>
  <c:txPr>
    <a:bodyPr/>
    <a:lstStyle/>
    <a:p>
      <a:pPr>
        <a:defRPr sz="1797"/>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иные мт</c:v>
                </c:pt>
                <c:pt idx="3">
                  <c:v>субсидии</c:v>
                </c:pt>
              </c:strCache>
            </c:strRef>
          </c:cat>
          <c:val>
            <c:numRef>
              <c:f>Лист1!$B$2:$B$5</c:f>
              <c:numCache>
                <c:formatCode>General</c:formatCode>
                <c:ptCount val="4"/>
                <c:pt idx="0">
                  <c:v>18.399999999999999</c:v>
                </c:pt>
                <c:pt idx="1">
                  <c:v>34.1</c:v>
                </c:pt>
                <c:pt idx="2">
                  <c:v>2.9</c:v>
                </c:pt>
                <c:pt idx="3">
                  <c:v>44.6</c:v>
                </c:pt>
              </c:numCache>
            </c:numRef>
          </c:val>
        </c:ser>
        <c:dLbls>
          <c:showLegendKey val="0"/>
          <c:showVal val="0"/>
          <c:showCatName val="0"/>
          <c:showSerName val="0"/>
          <c:showPercent val="0"/>
          <c:showBubbleSize val="0"/>
          <c:showLeaderLines val="1"/>
        </c:dLbls>
      </c:pie3DChart>
      <c:spPr>
        <a:noFill/>
        <a:ln w="25377">
          <a:noFill/>
        </a:ln>
      </c:spPr>
    </c:plotArea>
    <c:plotVisOnly val="1"/>
    <c:dispBlanksAs val="zero"/>
    <c:showDLblsOverMax val="0"/>
  </c:chart>
  <c:txPr>
    <a:bodyPr/>
    <a:lstStyle/>
    <a:p>
      <a:pPr>
        <a:defRPr sz="1794"/>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дотации</c:v>
                </c:pt>
                <c:pt idx="1">
                  <c:v>субвенции</c:v>
                </c:pt>
                <c:pt idx="2">
                  <c:v>субсидии</c:v>
                </c:pt>
                <c:pt idx="3">
                  <c:v>мбт</c:v>
                </c:pt>
              </c:strCache>
            </c:strRef>
          </c:cat>
          <c:val>
            <c:numRef>
              <c:f>Лист1!$B$2:$B$5</c:f>
              <c:numCache>
                <c:formatCode>General</c:formatCode>
                <c:ptCount val="4"/>
                <c:pt idx="0">
                  <c:v>6.1</c:v>
                </c:pt>
                <c:pt idx="1">
                  <c:v>49.9</c:v>
                </c:pt>
                <c:pt idx="2">
                  <c:v>40.200000000000003</c:v>
                </c:pt>
                <c:pt idx="3">
                  <c:v>3.8</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Динамика РАСХОДОВ, тыс.рублей</a:t>
            </a:r>
          </a:p>
          <a:p>
            <a:pPr>
              <a:defRPr>
                <a:latin typeface="Times New Roman" panose="02020603050405020304" pitchFamily="18" charset="0"/>
                <a:cs typeface="Times New Roman" panose="02020603050405020304" pitchFamily="18" charset="0"/>
              </a:defRPr>
            </a:pPr>
            <a:endParaRPr lang="ru-RU">
              <a:latin typeface="Times New Roman" panose="02020603050405020304" pitchFamily="18" charset="0"/>
              <a:cs typeface="Times New Roman" panose="02020603050405020304" pitchFamily="18" charset="0"/>
            </a:endParaRP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ВСЕГО РАСХОДОВ</c:v>
                </c:pt>
              </c:strCache>
            </c:strRef>
          </c:tx>
          <c:invertIfNegative val="0"/>
          <c:dLbls>
            <c:dLbl>
              <c:idx val="0"/>
              <c:layout>
                <c:manualLayout>
                  <c:x val="1.3683824402652617E-2"/>
                  <c:y val="-2.8306182714952111E-2"/>
                </c:manualLayout>
              </c:layout>
              <c:showLegendKey val="0"/>
              <c:showVal val="1"/>
              <c:showCatName val="0"/>
              <c:showSerName val="0"/>
              <c:showPercent val="0"/>
              <c:showBubbleSize val="0"/>
            </c:dLbl>
            <c:dLbl>
              <c:idx val="1"/>
              <c:layout>
                <c:manualLayout>
                  <c:x val="5.3214872676982168E-2"/>
                  <c:y val="-3.0483581385333042E-2"/>
                </c:manualLayout>
              </c:layout>
              <c:showLegendKey val="0"/>
              <c:showVal val="1"/>
              <c:showCatName val="0"/>
              <c:showSerName val="0"/>
              <c:showPercent val="0"/>
              <c:showBubbleSize val="0"/>
            </c:dLbl>
            <c:dLbl>
              <c:idx val="2"/>
              <c:layout>
                <c:manualLayout>
                  <c:x val="5.0174022809726132E-2"/>
                  <c:y val="-5.0906061523176907E-2"/>
                </c:manualLayout>
              </c:layout>
              <c:showLegendKey val="0"/>
              <c:showVal val="1"/>
              <c:showCatName val="0"/>
              <c:showSerName val="0"/>
              <c:showPercent val="0"/>
              <c:showBubbleSize val="0"/>
            </c:dLbl>
            <c:dLbl>
              <c:idx val="3"/>
              <c:layout>
                <c:manualLayout>
                  <c:x val="3.3449348539817472E-2"/>
                  <c:y val="-5.4434966759523452E-2"/>
                </c:manualLayout>
              </c:layout>
              <c:showLegendKey val="0"/>
              <c:showVal val="1"/>
              <c:showCatName val="0"/>
              <c:showSerName val="0"/>
              <c:showPercent val="0"/>
              <c:showBubbleSize val="0"/>
            </c:dLbl>
            <c:dLbl>
              <c:idx val="4"/>
              <c:layout>
                <c:manualLayout>
                  <c:x val="1.0642974535396562E-2"/>
                  <c:y val="-3.2660980055714002E-2"/>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Лист1!$B$2:$B$4</c:f>
              <c:numCache>
                <c:formatCode>General</c:formatCode>
                <c:ptCount val="3"/>
                <c:pt idx="0">
                  <c:v>206382.8</c:v>
                </c:pt>
                <c:pt idx="1">
                  <c:v>150794.6</c:v>
                </c:pt>
                <c:pt idx="2">
                  <c:v>147387.79999999999</c:v>
                </c:pt>
              </c:numCache>
            </c:numRef>
          </c:val>
        </c:ser>
        <c:dLbls>
          <c:showLegendKey val="0"/>
          <c:showVal val="0"/>
          <c:showCatName val="0"/>
          <c:showSerName val="0"/>
          <c:showPercent val="0"/>
          <c:showBubbleSize val="0"/>
        </c:dLbls>
        <c:gapWidth val="150"/>
        <c:shape val="cylinder"/>
        <c:axId val="264989696"/>
        <c:axId val="264991488"/>
        <c:axId val="0"/>
      </c:bar3DChart>
      <c:catAx>
        <c:axId val="26498969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64991488"/>
        <c:crosses val="autoZero"/>
        <c:auto val="1"/>
        <c:lblAlgn val="ctr"/>
        <c:lblOffset val="100"/>
        <c:noMultiLvlLbl val="0"/>
      </c:catAx>
      <c:valAx>
        <c:axId val="264991488"/>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6498969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pPr>
        <a:noFill/>
        <a:ln w="25407">
          <a:noFill/>
        </a:ln>
      </c:spPr>
    </c:sideWall>
    <c:backWall>
      <c:thickness val="0"/>
      <c:spPr>
        <a:noFill/>
        <a:ln w="25407">
          <a:noFill/>
        </a:ln>
      </c:spPr>
    </c:backWall>
    <c:plotArea>
      <c:layout/>
      <c:bar3DChart>
        <c:barDir val="col"/>
        <c:grouping val="clustered"/>
        <c:varyColors val="0"/>
        <c:ser>
          <c:idx val="0"/>
          <c:order val="0"/>
          <c:tx>
            <c:strRef>
              <c:f>Лист1!$B$1</c:f>
              <c:strCache>
                <c:ptCount val="1"/>
                <c:pt idx="0">
                  <c:v>Общегосударственные вопросы</c:v>
                </c:pt>
              </c:strCache>
            </c:strRef>
          </c:tx>
          <c:spPr>
            <a:solidFill>
              <a:srgbClr val="7030A0"/>
            </a:solidFill>
          </c:spPr>
          <c:invertIfNegative val="0"/>
          <c:cat>
            <c:strRef>
              <c:f>Лист1!$A$2:$A$4</c:f>
              <c:strCache>
                <c:ptCount val="3"/>
                <c:pt idx="0">
                  <c:v>2020 год</c:v>
                </c:pt>
                <c:pt idx="1">
                  <c:v>2021 год</c:v>
                </c:pt>
                <c:pt idx="2">
                  <c:v>2022 год</c:v>
                </c:pt>
              </c:strCache>
            </c:strRef>
          </c:cat>
          <c:val>
            <c:numRef>
              <c:f>Лист1!$B$2:$B$4</c:f>
              <c:numCache>
                <c:formatCode>General</c:formatCode>
                <c:ptCount val="3"/>
                <c:pt idx="0">
                  <c:v>26851.4</c:v>
                </c:pt>
                <c:pt idx="1">
                  <c:v>20459.7</c:v>
                </c:pt>
                <c:pt idx="2">
                  <c:v>20435.099999999999</c:v>
                </c:pt>
              </c:numCache>
            </c:numRef>
          </c:val>
        </c:ser>
        <c:ser>
          <c:idx val="1"/>
          <c:order val="1"/>
          <c:tx>
            <c:strRef>
              <c:f>Лист1!$C$1</c:f>
              <c:strCache>
                <c:ptCount val="1"/>
                <c:pt idx="0">
                  <c:v>Национальная оборона</c:v>
                </c:pt>
              </c:strCache>
            </c:strRef>
          </c:tx>
          <c:spPr>
            <a:solidFill>
              <a:srgbClr val="FFFF00"/>
            </a:solidFill>
          </c:spPr>
          <c:invertIfNegative val="0"/>
          <c:cat>
            <c:strRef>
              <c:f>Лист1!$A$2:$A$4</c:f>
              <c:strCache>
                <c:ptCount val="3"/>
                <c:pt idx="0">
                  <c:v>2020 год</c:v>
                </c:pt>
                <c:pt idx="1">
                  <c:v>2021 год</c:v>
                </c:pt>
                <c:pt idx="2">
                  <c:v>2022 год</c:v>
                </c:pt>
              </c:strCache>
            </c:strRef>
          </c:cat>
          <c:val>
            <c:numRef>
              <c:f>Лист1!$C$2:$C$4</c:f>
              <c:numCache>
                <c:formatCode>General</c:formatCode>
                <c:ptCount val="3"/>
                <c:pt idx="0">
                  <c:v>468.2</c:v>
                </c:pt>
                <c:pt idx="1">
                  <c:v>470.2</c:v>
                </c:pt>
                <c:pt idx="2">
                  <c:v>483.7</c:v>
                </c:pt>
              </c:numCache>
            </c:numRef>
          </c:val>
        </c:ser>
        <c:ser>
          <c:idx val="2"/>
          <c:order val="2"/>
          <c:tx>
            <c:strRef>
              <c:f>Лист1!$D$1</c:f>
              <c:strCache>
                <c:ptCount val="1"/>
                <c:pt idx="0">
                  <c:v>Национальная экономика</c:v>
                </c:pt>
              </c:strCache>
            </c:strRef>
          </c:tx>
          <c:spPr>
            <a:solidFill>
              <a:srgbClr val="FF00FF"/>
            </a:solidFill>
          </c:spPr>
          <c:invertIfNegative val="0"/>
          <c:dPt>
            <c:idx val="4"/>
            <c:invertIfNegative val="0"/>
            <c:bubble3D val="0"/>
            <c:spPr>
              <a:solidFill>
                <a:srgbClr val="FFFF00"/>
              </a:solidFill>
            </c:spPr>
          </c:dPt>
          <c:cat>
            <c:strRef>
              <c:f>Лист1!$A$2:$A$4</c:f>
              <c:strCache>
                <c:ptCount val="3"/>
                <c:pt idx="0">
                  <c:v>2020 год</c:v>
                </c:pt>
                <c:pt idx="1">
                  <c:v>2021 год</c:v>
                </c:pt>
                <c:pt idx="2">
                  <c:v>2022 год</c:v>
                </c:pt>
              </c:strCache>
            </c:strRef>
          </c:cat>
          <c:val>
            <c:numRef>
              <c:f>Лист1!$D$2:$D$4</c:f>
              <c:numCache>
                <c:formatCode>General</c:formatCode>
                <c:ptCount val="3"/>
                <c:pt idx="0">
                  <c:v>31510.9</c:v>
                </c:pt>
                <c:pt idx="1">
                  <c:v>840</c:v>
                </c:pt>
                <c:pt idx="2">
                  <c:v>840</c:v>
                </c:pt>
              </c:numCache>
            </c:numRef>
          </c:val>
        </c:ser>
        <c:ser>
          <c:idx val="3"/>
          <c:order val="3"/>
          <c:tx>
            <c:strRef>
              <c:f>Лист1!$E$1</c:f>
              <c:strCache>
                <c:ptCount val="1"/>
                <c:pt idx="0">
                  <c:v>Жилищно-коммунальное хозяйство</c:v>
                </c:pt>
              </c:strCache>
            </c:strRef>
          </c:tx>
          <c:invertIfNegative val="0"/>
          <c:cat>
            <c:strRef>
              <c:f>Лист1!$A$2:$A$4</c:f>
              <c:strCache>
                <c:ptCount val="3"/>
                <c:pt idx="0">
                  <c:v>2020 год</c:v>
                </c:pt>
                <c:pt idx="1">
                  <c:v>2021 год</c:v>
                </c:pt>
                <c:pt idx="2">
                  <c:v>2022 год</c:v>
                </c:pt>
              </c:strCache>
            </c:strRef>
          </c:cat>
          <c:val>
            <c:numRef>
              <c:f>Лист1!$E$2:$E$4</c:f>
              <c:numCache>
                <c:formatCode>General</c:formatCode>
                <c:ptCount val="3"/>
                <c:pt idx="0">
                  <c:v>369.7</c:v>
                </c:pt>
                <c:pt idx="1">
                  <c:v>900</c:v>
                </c:pt>
                <c:pt idx="2">
                  <c:v>1850</c:v>
                </c:pt>
              </c:numCache>
            </c:numRef>
          </c:val>
        </c:ser>
        <c:ser>
          <c:idx val="4"/>
          <c:order val="4"/>
          <c:tx>
            <c:strRef>
              <c:f>Лист1!$F$1</c:f>
              <c:strCache>
                <c:ptCount val="1"/>
                <c:pt idx="0">
                  <c:v>Образование</c:v>
                </c:pt>
              </c:strCache>
            </c:strRef>
          </c:tx>
          <c:invertIfNegative val="0"/>
          <c:cat>
            <c:strRef>
              <c:f>Лист1!$A$2:$A$4</c:f>
              <c:strCache>
                <c:ptCount val="3"/>
                <c:pt idx="0">
                  <c:v>2020 год</c:v>
                </c:pt>
                <c:pt idx="1">
                  <c:v>2021 год</c:v>
                </c:pt>
                <c:pt idx="2">
                  <c:v>2022 год</c:v>
                </c:pt>
              </c:strCache>
            </c:strRef>
          </c:cat>
          <c:val>
            <c:numRef>
              <c:f>Лист1!$F$2:$F$4</c:f>
              <c:numCache>
                <c:formatCode>General</c:formatCode>
                <c:ptCount val="3"/>
                <c:pt idx="0">
                  <c:v>117057.7</c:v>
                </c:pt>
                <c:pt idx="1">
                  <c:v>76276.600000000006</c:v>
                </c:pt>
                <c:pt idx="2">
                  <c:v>68346.3</c:v>
                </c:pt>
              </c:numCache>
            </c:numRef>
          </c:val>
        </c:ser>
        <c:ser>
          <c:idx val="5"/>
          <c:order val="5"/>
          <c:tx>
            <c:strRef>
              <c:f>Лист1!$G$1</c:f>
              <c:strCache>
                <c:ptCount val="1"/>
                <c:pt idx="0">
                  <c:v>Культура, кинематография</c:v>
                </c:pt>
              </c:strCache>
            </c:strRef>
          </c:tx>
          <c:invertIfNegative val="0"/>
          <c:cat>
            <c:strRef>
              <c:f>Лист1!$A$2:$A$4</c:f>
              <c:strCache>
                <c:ptCount val="3"/>
                <c:pt idx="0">
                  <c:v>2020 год</c:v>
                </c:pt>
                <c:pt idx="1">
                  <c:v>2021 год</c:v>
                </c:pt>
                <c:pt idx="2">
                  <c:v>2022 год</c:v>
                </c:pt>
              </c:strCache>
            </c:strRef>
          </c:cat>
          <c:val>
            <c:numRef>
              <c:f>Лист1!$G$2:$G$4</c:f>
              <c:numCache>
                <c:formatCode>General</c:formatCode>
                <c:ptCount val="3"/>
                <c:pt idx="0">
                  <c:v>21042.9</c:v>
                </c:pt>
                <c:pt idx="1">
                  <c:v>13750</c:v>
                </c:pt>
                <c:pt idx="2">
                  <c:v>14030</c:v>
                </c:pt>
              </c:numCache>
            </c:numRef>
          </c:val>
        </c:ser>
        <c:ser>
          <c:idx val="6"/>
          <c:order val="6"/>
          <c:tx>
            <c:strRef>
              <c:f>Лист1!$H$1</c:f>
              <c:strCache>
                <c:ptCount val="1"/>
                <c:pt idx="0">
                  <c:v>Социальная политика </c:v>
                </c:pt>
              </c:strCache>
            </c:strRef>
          </c:tx>
          <c:invertIfNegative val="0"/>
          <c:cat>
            <c:strRef>
              <c:f>Лист1!$A$2:$A$4</c:f>
              <c:strCache>
                <c:ptCount val="3"/>
                <c:pt idx="0">
                  <c:v>2020 год</c:v>
                </c:pt>
                <c:pt idx="1">
                  <c:v>2021 год</c:v>
                </c:pt>
                <c:pt idx="2">
                  <c:v>2022 год</c:v>
                </c:pt>
              </c:strCache>
            </c:strRef>
          </c:cat>
          <c:val>
            <c:numRef>
              <c:f>Лист1!$H$2:$H$4</c:f>
              <c:numCache>
                <c:formatCode>General</c:formatCode>
                <c:ptCount val="3"/>
                <c:pt idx="0">
                  <c:v>6155.8</c:v>
                </c:pt>
                <c:pt idx="1">
                  <c:v>4820.6000000000004</c:v>
                </c:pt>
                <c:pt idx="2">
                  <c:v>5889.6</c:v>
                </c:pt>
              </c:numCache>
            </c:numRef>
          </c:val>
        </c:ser>
        <c:ser>
          <c:idx val="7"/>
          <c:order val="7"/>
          <c:tx>
            <c:strRef>
              <c:f>Лист1!$I$1</c:f>
              <c:strCache>
                <c:ptCount val="1"/>
                <c:pt idx="0">
                  <c:v>Физическая культура и спорт</c:v>
                </c:pt>
              </c:strCache>
            </c:strRef>
          </c:tx>
          <c:invertIfNegative val="0"/>
          <c:cat>
            <c:strRef>
              <c:f>Лист1!$A$2:$A$4</c:f>
              <c:strCache>
                <c:ptCount val="3"/>
                <c:pt idx="0">
                  <c:v>2020 год</c:v>
                </c:pt>
                <c:pt idx="1">
                  <c:v>2021 год</c:v>
                </c:pt>
                <c:pt idx="2">
                  <c:v>2022 год</c:v>
                </c:pt>
              </c:strCache>
            </c:strRef>
          </c:cat>
          <c:val>
            <c:numRef>
              <c:f>Лист1!$I$2:$I$4</c:f>
              <c:numCache>
                <c:formatCode>General</c:formatCode>
                <c:ptCount val="3"/>
                <c:pt idx="0">
                  <c:v>310</c:v>
                </c:pt>
                <c:pt idx="1">
                  <c:v>200</c:v>
                </c:pt>
                <c:pt idx="2">
                  <c:v>200</c:v>
                </c:pt>
              </c:numCache>
            </c:numRef>
          </c:val>
        </c:ser>
        <c:ser>
          <c:idx val="8"/>
          <c:order val="8"/>
          <c:tx>
            <c:strRef>
              <c:f>Лист1!$J$1</c:f>
              <c:strCache>
                <c:ptCount val="1"/>
                <c:pt idx="0">
                  <c:v>Обслуживание государственного долга</c:v>
                </c:pt>
              </c:strCache>
            </c:strRef>
          </c:tx>
          <c:invertIfNegative val="0"/>
          <c:cat>
            <c:strRef>
              <c:f>Лист1!$A$2:$A$4</c:f>
              <c:strCache>
                <c:ptCount val="3"/>
                <c:pt idx="0">
                  <c:v>2020 год</c:v>
                </c:pt>
                <c:pt idx="1">
                  <c:v>2021 год</c:v>
                </c:pt>
                <c:pt idx="2">
                  <c:v>2022 год</c:v>
                </c:pt>
              </c:strCache>
            </c:strRef>
          </c:cat>
          <c:val>
            <c:numRef>
              <c:f>Лист1!$J$2:$J$4</c:f>
              <c:numCache>
                <c:formatCode>General</c:formatCode>
                <c:ptCount val="3"/>
                <c:pt idx="0">
                  <c:v>260</c:v>
                </c:pt>
                <c:pt idx="1">
                  <c:v>100</c:v>
                </c:pt>
                <c:pt idx="2">
                  <c:v>100</c:v>
                </c:pt>
              </c:numCache>
            </c:numRef>
          </c:val>
        </c:ser>
        <c:ser>
          <c:idx val="9"/>
          <c:order val="9"/>
          <c:tx>
            <c:strRef>
              <c:f>Лист1!$K$1</c:f>
              <c:strCache>
                <c:ptCount val="1"/>
                <c:pt idx="0">
                  <c:v>Межбюджетные трансферты общего характера бюджетам бюджетной системы Российской Федерации</c:v>
                </c:pt>
              </c:strCache>
            </c:strRef>
          </c:tx>
          <c:invertIfNegative val="0"/>
          <c:cat>
            <c:strRef>
              <c:f>Лист1!$A$2:$A$4</c:f>
              <c:strCache>
                <c:ptCount val="3"/>
                <c:pt idx="0">
                  <c:v>2020 год</c:v>
                </c:pt>
                <c:pt idx="1">
                  <c:v>2021 год</c:v>
                </c:pt>
                <c:pt idx="2">
                  <c:v>2022 год</c:v>
                </c:pt>
              </c:strCache>
            </c:strRef>
          </c:cat>
          <c:val>
            <c:numRef>
              <c:f>Лист1!$K$2:$K$4</c:f>
              <c:numCache>
                <c:formatCode>General</c:formatCode>
                <c:ptCount val="3"/>
                <c:pt idx="0">
                  <c:v>2356.1</c:v>
                </c:pt>
                <c:pt idx="1">
                  <c:v>2156.1</c:v>
                </c:pt>
                <c:pt idx="2">
                  <c:v>2156.1</c:v>
                </c:pt>
              </c:numCache>
            </c:numRef>
          </c:val>
        </c:ser>
        <c:dLbls>
          <c:showLegendKey val="0"/>
          <c:showVal val="0"/>
          <c:showCatName val="0"/>
          <c:showSerName val="0"/>
          <c:showPercent val="0"/>
          <c:showBubbleSize val="0"/>
        </c:dLbls>
        <c:gapWidth val="150"/>
        <c:shape val="pyramid"/>
        <c:axId val="265054080"/>
        <c:axId val="265055616"/>
        <c:axId val="0"/>
      </c:bar3DChart>
      <c:catAx>
        <c:axId val="265054080"/>
        <c:scaling>
          <c:orientation val="minMax"/>
        </c:scaling>
        <c:delete val="0"/>
        <c:axPos val="b"/>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265055616"/>
        <c:crossesAt val="500"/>
        <c:auto val="1"/>
        <c:lblAlgn val="ctr"/>
        <c:lblOffset val="100"/>
        <c:noMultiLvlLbl val="0"/>
      </c:catAx>
      <c:valAx>
        <c:axId val="265055616"/>
        <c:scaling>
          <c:orientation val="minMax"/>
          <c:max val="100000"/>
          <c:min val="500"/>
        </c:scaling>
        <c:delete val="0"/>
        <c:axPos val="l"/>
        <c:majorGridlines/>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ru-RU"/>
          </a:p>
        </c:txPr>
        <c:crossAx val="265054080"/>
        <c:crosses val="autoZero"/>
        <c:crossBetween val="between"/>
      </c:valAx>
    </c:plotArea>
    <c:legend>
      <c:legendPos val="r"/>
      <c:overlay val="0"/>
      <c:txPr>
        <a:bodyPr/>
        <a:lstStyle/>
        <a:p>
          <a:pPr>
            <a:defRPr sz="10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2.5935634522993415E-2"/>
          <c:w val="0.66132622484689463"/>
          <c:h val="0.9138407046913487"/>
        </c:manualLayout>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txPr>
              <a:bodyPr/>
              <a:lstStyle/>
              <a:p>
                <a:pPr>
                  <a:defRPr sz="1200" b="1"/>
                </a:pPr>
                <a:endParaRPr lang="ru-RU"/>
              </a:p>
            </c:txPr>
            <c:showLegendKey val="0"/>
            <c:showVal val="1"/>
            <c:showCatName val="0"/>
            <c:showSerName val="0"/>
            <c:showPercent val="0"/>
            <c:showBubbleSize val="0"/>
            <c:showLeaderLines val="1"/>
          </c:dLbls>
          <c:cat>
            <c:strRef>
              <c:f>Лист1!$A$2:$A$11</c:f>
              <c:strCache>
                <c:ptCount val="10"/>
                <c:pt idx="0">
                  <c:v>Разд.01 Общегосударственные вопросы 13,0%</c:v>
                </c:pt>
                <c:pt idx="1">
                  <c:v>Разд.02 Национальная оборона 0,2%</c:v>
                </c:pt>
                <c:pt idx="2">
                  <c:v>Разд.04 Национальная экономика 15,3%</c:v>
                </c:pt>
                <c:pt idx="3">
                  <c:v>Разд. 05 Жилищно-коммунальное хозяйство 0,2%</c:v>
                </c:pt>
                <c:pt idx="4">
                  <c:v>Разд.07 Образование 56,7%</c:v>
                </c:pt>
                <c:pt idx="5">
                  <c:v>Разд.08 Культура и кинематография 10,2%</c:v>
                </c:pt>
                <c:pt idx="6">
                  <c:v>Разд.10 Социальная политика 3,0%</c:v>
                </c:pt>
                <c:pt idx="7">
                  <c:v>Разд.11 Физическая культура и спорт 0,2%</c:v>
                </c:pt>
                <c:pt idx="8">
                  <c:v>Разд.13 Обслуживание муниципального долга 0,1%</c:v>
                </c:pt>
                <c:pt idx="9">
                  <c:v>Разд.14 Межбюджетные трансферты 1,1%</c:v>
                </c:pt>
              </c:strCache>
            </c:strRef>
          </c:cat>
          <c:val>
            <c:numRef>
              <c:f>Лист1!$B$2:$B$11</c:f>
              <c:numCache>
                <c:formatCode>General</c:formatCode>
                <c:ptCount val="10"/>
                <c:pt idx="0">
                  <c:v>26851.4</c:v>
                </c:pt>
                <c:pt idx="1">
                  <c:v>468.2</c:v>
                </c:pt>
                <c:pt idx="2">
                  <c:v>31510.9</c:v>
                </c:pt>
                <c:pt idx="3">
                  <c:v>369.7</c:v>
                </c:pt>
                <c:pt idx="4">
                  <c:v>117057.7</c:v>
                </c:pt>
                <c:pt idx="5">
                  <c:v>21042.9</c:v>
                </c:pt>
                <c:pt idx="6">
                  <c:v>6155.8</c:v>
                </c:pt>
                <c:pt idx="7">
                  <c:v>310</c:v>
                </c:pt>
                <c:pt idx="8">
                  <c:v>260</c:v>
                </c:pt>
                <c:pt idx="9">
                  <c:v>2356.1</c:v>
                </c:pt>
              </c:numCache>
            </c:numRef>
          </c:val>
        </c:ser>
        <c:dLbls>
          <c:showLegendKey val="0"/>
          <c:showVal val="0"/>
          <c:showCatName val="0"/>
          <c:showSerName val="0"/>
          <c:showPercent val="0"/>
          <c:showBubbleSize val="0"/>
          <c:showLeaderLines val="1"/>
        </c:dLbls>
      </c:pie3DChart>
      <c:spPr>
        <a:noFill/>
        <a:ln w="25402">
          <a:noFill/>
        </a:ln>
      </c:spPr>
    </c:plotArea>
    <c:legend>
      <c:legendPos val="r"/>
      <c:layout>
        <c:manualLayout>
          <c:xMode val="edge"/>
          <c:yMode val="edge"/>
          <c:x val="0.65784671695695285"/>
          <c:y val="0"/>
          <c:w val="0.33261988860936625"/>
          <c:h val="0.96313402760138855"/>
        </c:manualLayout>
      </c:layout>
      <c:overlay val="0"/>
      <c:txPr>
        <a:bodyPr/>
        <a:lstStyle/>
        <a:p>
          <a:pPr>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Собственные доходы</c:v>
                </c:pt>
              </c:strCache>
            </c:strRef>
          </c:tx>
          <c:invertIfNegative val="0"/>
          <c:dLbls>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95767.2</c:v>
                </c:pt>
                <c:pt idx="1">
                  <c:v>66211.399999999994</c:v>
                </c:pt>
                <c:pt idx="2">
                  <c:v>79818.7</c:v>
                </c:pt>
              </c:numCache>
            </c:numRef>
          </c:val>
        </c:ser>
        <c:dLbls>
          <c:showLegendKey val="0"/>
          <c:showVal val="0"/>
          <c:showCatName val="0"/>
          <c:showSerName val="0"/>
          <c:showPercent val="0"/>
          <c:showBubbleSize val="0"/>
        </c:dLbls>
        <c:gapWidth val="150"/>
        <c:shape val="cylinder"/>
        <c:axId val="172092416"/>
        <c:axId val="171905792"/>
        <c:axId val="0"/>
      </c:bar3DChart>
      <c:catAx>
        <c:axId val="17209241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1905792"/>
        <c:crosses val="autoZero"/>
        <c:auto val="1"/>
        <c:lblAlgn val="ctr"/>
        <c:lblOffset val="100"/>
        <c:noMultiLvlLbl val="0"/>
      </c:catAx>
      <c:valAx>
        <c:axId val="171905792"/>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092416"/>
        <c:crosses val="autoZero"/>
        <c:crossBetween val="between"/>
      </c:valAx>
    </c:plotArea>
    <c:legend>
      <c:legendPos val="r"/>
      <c:layout/>
      <c:overlay val="0"/>
      <c:txPr>
        <a:bodyPr/>
        <a:lstStyle/>
        <a:p>
          <a:pPr>
            <a:defRPr sz="1399">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руководство и управление в сфере установленных функций</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14456.5</c:v>
                </c:pt>
                <c:pt idx="1">
                  <c:v>10410</c:v>
                </c:pt>
                <c:pt idx="2">
                  <c:v>10410</c:v>
                </c:pt>
              </c:numCache>
            </c:numRef>
          </c:val>
        </c:ser>
        <c:ser>
          <c:idx val="1"/>
          <c:order val="1"/>
          <c:tx>
            <c:strRef>
              <c:f>Лист1!$C$1</c:f>
              <c:strCache>
                <c:ptCount val="1"/>
                <c:pt idx="0">
                  <c:v>резервные фонды</c:v>
                </c:pt>
              </c:strCache>
            </c:strRef>
          </c:tx>
          <c:invertIfNegative val="0"/>
          <c:dLbls>
            <c:dLbl>
              <c:idx val="0"/>
              <c:tx>
                <c:rich>
                  <a:bodyPr/>
                  <a:lstStyle/>
                  <a:p>
                    <a:r>
                      <a:rPr lang="ru-RU"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1"/>
              <c:tx>
                <c:rich>
                  <a:bodyPr/>
                  <a:lstStyle/>
                  <a:p>
                    <a:r>
                      <a:rPr lang="ru-RU"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2"/>
              <c:tx>
                <c:rich>
                  <a:bodyPr/>
                  <a:lstStyle/>
                  <a:p>
                    <a:r>
                      <a:rPr lang="ru-RU"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Лист1!$C$2:$C$4</c:f>
              <c:numCache>
                <c:formatCode>General</c:formatCode>
                <c:ptCount val="3"/>
                <c:pt idx="0">
                  <c:v>100</c:v>
                </c:pt>
                <c:pt idx="1">
                  <c:v>50</c:v>
                </c:pt>
                <c:pt idx="2">
                  <c:v>50</c:v>
                </c:pt>
              </c:numCache>
            </c:numRef>
          </c:val>
        </c:ser>
        <c:ser>
          <c:idx val="2"/>
          <c:order val="2"/>
          <c:tx>
            <c:strRef>
              <c:f>Лист1!$D$1</c:f>
              <c:strCache>
                <c:ptCount val="1"/>
                <c:pt idx="0">
                  <c:v>другие общегосударственные вопросы</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Лист1!$D$2:$D$4</c:f>
              <c:numCache>
                <c:formatCode>General</c:formatCode>
                <c:ptCount val="3"/>
                <c:pt idx="0">
                  <c:v>8346.6</c:v>
                </c:pt>
                <c:pt idx="1">
                  <c:v>7200</c:v>
                </c:pt>
                <c:pt idx="2">
                  <c:v>7200</c:v>
                </c:pt>
              </c:numCache>
            </c:numRef>
          </c:val>
        </c:ser>
        <c:dLbls>
          <c:showLegendKey val="0"/>
          <c:showVal val="0"/>
          <c:showCatName val="0"/>
          <c:showSerName val="0"/>
          <c:showPercent val="0"/>
          <c:showBubbleSize val="0"/>
        </c:dLbls>
        <c:gapWidth val="150"/>
        <c:overlap val="100"/>
        <c:axId val="265939584"/>
        <c:axId val="266219904"/>
      </c:barChart>
      <c:catAx>
        <c:axId val="265939584"/>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66219904"/>
        <c:crosses val="autoZero"/>
        <c:auto val="1"/>
        <c:lblAlgn val="ctr"/>
        <c:lblOffset val="100"/>
        <c:noMultiLvlLbl val="0"/>
      </c:catAx>
      <c:valAx>
        <c:axId val="266219904"/>
        <c:scaling>
          <c:orientation val="minMax"/>
          <c:max val="20000"/>
        </c:scaling>
        <c:delete val="0"/>
        <c:axPos val="l"/>
        <c:majorGridlines/>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65939584"/>
        <c:crosses val="autoZero"/>
        <c:crossBetween val="between"/>
      </c:valAx>
      <c:spPr>
        <a:noFill/>
        <a:ln w="25376">
          <a:noFill/>
        </a:ln>
      </c:spPr>
    </c:plotArea>
    <c:legend>
      <c:legendPos val="b"/>
      <c:overlay val="0"/>
      <c:txPr>
        <a:bodyPr/>
        <a:lstStyle/>
        <a:p>
          <a:pPr>
            <a:defRPr sz="1198"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6"/>
      </a:pPr>
      <a:endParaRPr lang="ru-RU"/>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title>
      <c:overlay val="0"/>
      <c:txPr>
        <a:bodyPr/>
        <a:lstStyle/>
        <a:p>
          <a:pPr>
            <a:defRPr>
              <a:latin typeface="Times New Roman" panose="02020603050405020304" pitchFamily="18" charset="0"/>
              <a:cs typeface="Times New Roman" panose="02020603050405020304" pitchFamily="18" charset="0"/>
            </a:defRPr>
          </a:pPr>
          <a:endParaRPr lang="ru-RU"/>
        </a:p>
      </c:txPr>
    </c:title>
    <c:autoTitleDeleted val="0"/>
    <c:plotArea>
      <c:layout>
        <c:manualLayout>
          <c:layoutTarget val="inner"/>
          <c:xMode val="edge"/>
          <c:yMode val="edge"/>
          <c:x val="0.14003561007841234"/>
          <c:y val="3.7327473507509853E-2"/>
          <c:w val="0.83443725550962178"/>
          <c:h val="0.55200887116043462"/>
        </c:manualLayout>
      </c:layout>
      <c:barChart>
        <c:barDir val="col"/>
        <c:grouping val="clustered"/>
        <c:varyColors val="0"/>
        <c:ser>
          <c:idx val="0"/>
          <c:order val="0"/>
          <c:tx>
            <c:strRef>
              <c:f>Лист1!$B$1</c:f>
              <c:strCache>
                <c:ptCount val="1"/>
                <c:pt idx="0">
                  <c:v>Национальная оборона</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468.2</c:v>
                </c:pt>
                <c:pt idx="1">
                  <c:v>470.2</c:v>
                </c:pt>
                <c:pt idx="2">
                  <c:v>483.7</c:v>
                </c:pt>
              </c:numCache>
            </c:numRef>
          </c:val>
        </c:ser>
        <c:dLbls>
          <c:showLegendKey val="0"/>
          <c:showVal val="0"/>
          <c:showCatName val="0"/>
          <c:showSerName val="0"/>
          <c:showPercent val="0"/>
          <c:showBubbleSize val="0"/>
        </c:dLbls>
        <c:gapWidth val="150"/>
        <c:axId val="274712448"/>
        <c:axId val="274713984"/>
      </c:barChart>
      <c:catAx>
        <c:axId val="274712448"/>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74713984"/>
        <c:crosses val="autoZero"/>
        <c:auto val="1"/>
        <c:lblAlgn val="ctr"/>
        <c:lblOffset val="100"/>
        <c:noMultiLvlLbl val="0"/>
      </c:catAx>
      <c:valAx>
        <c:axId val="274713984"/>
        <c:scaling>
          <c:orientation val="minMax"/>
          <c:max val="500"/>
        </c:scaling>
        <c:delete val="0"/>
        <c:axPos val="l"/>
        <c:majorGridlines/>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274712448"/>
        <c:crosses val="autoZero"/>
        <c:crossBetween val="between"/>
      </c:valAx>
      <c:spPr>
        <a:noFill/>
        <a:ln w="25398">
          <a:noFill/>
        </a:ln>
      </c:spPr>
    </c:plotArea>
    <c:legend>
      <c:legendPos val="b"/>
      <c:layout>
        <c:manualLayout>
          <c:xMode val="edge"/>
          <c:yMode val="edge"/>
          <c:x val="0.10411228257484763"/>
          <c:y val="0.71906137431145134"/>
          <c:w val="0.8683567774367188"/>
          <c:h val="0.12702903757142092"/>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pPr>
            <a:r>
              <a:rPr lang="en-US" dirty="0" smtClean="0"/>
              <a:t>20</a:t>
            </a:r>
            <a:r>
              <a:rPr lang="ru-RU" dirty="0" smtClean="0"/>
              <a:t>21</a:t>
            </a:r>
            <a:endParaRPr lang="en-US" dirty="0"/>
          </a:p>
        </c:rich>
      </c:tx>
      <c:layout>
        <c:manualLayout>
          <c:xMode val="edge"/>
          <c:yMode val="edge"/>
          <c:x val="3.1376388832224985E-3"/>
          <c:y val="6.7792799484970037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c:v>
                </c:pt>
              </c:strCache>
            </c:strRef>
          </c:tx>
          <c:dPt>
            <c:idx val="0"/>
            <c:bubble3D val="0"/>
            <c:explosion val="13"/>
          </c:dPt>
          <c:dPt>
            <c:idx val="1"/>
            <c:bubble3D val="0"/>
            <c:explosion val="70"/>
          </c:dPt>
          <c:cat>
            <c:strRef>
              <c:f>Лист1!$A$2:$A$3</c:f>
              <c:strCache>
                <c:ptCount val="2"/>
                <c:pt idx="0">
                  <c:v>Кв. 1</c:v>
                </c:pt>
                <c:pt idx="1">
                  <c:v>Кв. 2</c:v>
                </c:pt>
              </c:strCache>
            </c:strRef>
          </c:cat>
          <c:val>
            <c:numRef>
              <c:f>Лист1!$B$2:$B$3</c:f>
              <c:numCache>
                <c:formatCode>General</c:formatCode>
                <c:ptCount val="2"/>
                <c:pt idx="0">
                  <c:v>94.4</c:v>
                </c:pt>
                <c:pt idx="1">
                  <c:v>5.6</c:v>
                </c:pt>
              </c:numCache>
            </c:numRef>
          </c:val>
        </c:ser>
        <c:dLbls>
          <c:showLegendKey val="0"/>
          <c:showVal val="0"/>
          <c:showCatName val="0"/>
          <c:showSerName val="0"/>
          <c:showPercent val="0"/>
          <c:showBubbleSize val="0"/>
          <c:showLeaderLines val="1"/>
        </c:dLbls>
      </c:pie3DChart>
      <c:spPr>
        <a:noFill/>
        <a:ln w="25354">
          <a:noFill/>
        </a:ln>
      </c:spPr>
    </c:plotArea>
    <c:plotVisOnly val="1"/>
    <c:dispBlanksAs val="zero"/>
    <c:showDLblsOverMax val="0"/>
  </c:chart>
  <c:txPr>
    <a:bodyPr/>
    <a:lstStyle/>
    <a:p>
      <a:pPr>
        <a:defRPr sz="1794"/>
      </a:pPr>
      <a:endParaRPr lang="ru-RU"/>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pPr>
            <a:r>
              <a:rPr lang="en-US" dirty="0" smtClean="0"/>
              <a:t>20</a:t>
            </a:r>
            <a:r>
              <a:rPr lang="ru-RU" dirty="0" smtClean="0"/>
              <a:t>22</a:t>
            </a:r>
            <a:endParaRPr lang="en-US" dirty="0"/>
          </a:p>
        </c:rich>
      </c:tx>
      <c:layout>
        <c:manualLayout>
          <c:xMode val="edge"/>
          <c:yMode val="edge"/>
          <c:x val="3.1379068818743697E-3"/>
          <c:y val="6.779284296779974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336691576491625E-2"/>
          <c:y val="0.39529645325086854"/>
          <c:w val="0.86716167339431494"/>
          <c:h val="0.58875968513786536"/>
        </c:manualLayout>
      </c:layout>
      <c:pie3DChart>
        <c:varyColors val="1"/>
        <c:ser>
          <c:idx val="0"/>
          <c:order val="0"/>
          <c:tx>
            <c:strRef>
              <c:f>Лист1!$B$1</c:f>
              <c:strCache>
                <c:ptCount val="1"/>
                <c:pt idx="0">
                  <c:v>2018</c:v>
                </c:pt>
              </c:strCache>
            </c:strRef>
          </c:tx>
          <c:explosion val="58"/>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94.4</c:v>
                </c:pt>
                <c:pt idx="1">
                  <c:v>5.6</c:v>
                </c:pt>
              </c:numCache>
            </c:numRef>
          </c:val>
        </c:ser>
        <c:dLbls>
          <c:showLegendKey val="0"/>
          <c:showVal val="0"/>
          <c:showCatName val="0"/>
          <c:showSerName val="0"/>
          <c:showPercent val="0"/>
          <c:showBubbleSize val="0"/>
          <c:showLeaderLines val="1"/>
        </c:dLbls>
      </c:pie3DChart>
      <c:spPr>
        <a:noFill/>
        <a:ln w="25360">
          <a:noFill/>
        </a:ln>
      </c:spPr>
    </c:plotArea>
    <c:plotVisOnly val="1"/>
    <c:dispBlanksAs val="zero"/>
    <c:showDLblsOverMax val="0"/>
  </c:chart>
  <c:txPr>
    <a:bodyPr/>
    <a:lstStyle/>
    <a:p>
      <a:pPr>
        <a:defRPr sz="1794"/>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11972362547952205"/>
          <c:w val="0.87717138571904707"/>
          <c:h val="0.73503107497859821"/>
        </c:manualLayout>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cat>
            <c:strRef>
              <c:f>Лист1!$A$2:$A$3</c:f>
              <c:strCache>
                <c:ptCount val="2"/>
                <c:pt idx="0">
                  <c:v>Содержание отдела сельского хозяйства</c:v>
                </c:pt>
                <c:pt idx="1">
                  <c:v>МП "Устойчивое развитие сельских территорий"</c:v>
                </c:pt>
              </c:strCache>
            </c:strRef>
          </c:cat>
          <c:val>
            <c:numRef>
              <c:f>Лист1!$B$2:$B$3</c:f>
              <c:numCache>
                <c:formatCode>General</c:formatCode>
                <c:ptCount val="2"/>
                <c:pt idx="0">
                  <c:v>5</c:v>
                </c:pt>
                <c:pt idx="1">
                  <c:v>0.7</c:v>
                </c:pt>
              </c:numCache>
            </c:numRef>
          </c:val>
        </c:ser>
        <c:dLbls>
          <c:showLegendKey val="0"/>
          <c:showVal val="0"/>
          <c:showCatName val="0"/>
          <c:showSerName val="0"/>
          <c:showPercent val="0"/>
          <c:showBubbleSize val="0"/>
          <c:showLeaderLines val="1"/>
        </c:dLbls>
      </c:pie3DChart>
      <c:spPr>
        <a:noFill/>
        <a:ln w="25351">
          <a:noFill/>
        </a:ln>
      </c:spPr>
    </c:plotArea>
    <c:legend>
      <c:legendPos val="r"/>
      <c:legendEntry>
        <c:idx val="0"/>
        <c:txPr>
          <a:bodyPr/>
          <a:lstStyle/>
          <a:p>
            <a:pPr>
              <a:defRPr sz="996" b="1">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996" b="1">
                <a:latin typeface="Times New Roman" panose="02020603050405020304" pitchFamily="18" charset="0"/>
                <a:cs typeface="Times New Roman" panose="02020603050405020304" pitchFamily="18" charset="0"/>
              </a:defRPr>
            </a:pPr>
            <a:endParaRPr lang="ru-RU"/>
          </a:p>
        </c:txPr>
      </c:legendEntry>
      <c:layout>
        <c:manualLayout>
          <c:xMode val="edge"/>
          <c:yMode val="edge"/>
          <c:x val="0.58198228458055101"/>
          <c:y val="0.17982495378739136"/>
          <c:w val="0.40400126866803643"/>
          <c:h val="0.62997416020671837"/>
        </c:manualLayout>
      </c:layout>
      <c:overlay val="0"/>
      <c:txPr>
        <a:bodyPr/>
        <a:lstStyle/>
        <a:p>
          <a:pPr>
            <a:defRPr sz="996" b="1"/>
          </a:pPr>
          <a:endParaRPr lang="ru-RU"/>
        </a:p>
      </c:txPr>
    </c:legend>
    <c:plotVisOnly val="1"/>
    <c:dispBlanksAs val="zero"/>
    <c:showDLblsOverMax val="0"/>
  </c:chart>
  <c:txPr>
    <a:bodyPr/>
    <a:lstStyle/>
    <a:p>
      <a:pPr>
        <a:defRPr sz="1794"/>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75473152"/>
        <c:axId val="275474688"/>
        <c:axId val="0"/>
      </c:bar3DChart>
      <c:catAx>
        <c:axId val="275473152"/>
        <c:scaling>
          <c:orientation val="minMax"/>
        </c:scaling>
        <c:delete val="0"/>
        <c:axPos val="b"/>
        <c:numFmt formatCode="General" sourceLinked="1"/>
        <c:majorTickMark val="out"/>
        <c:minorTickMark val="none"/>
        <c:tickLblPos val="nextTo"/>
        <c:txPr>
          <a:bodyPr/>
          <a:lstStyle/>
          <a:p>
            <a:pPr>
              <a:defRPr sz="1102" b="1">
                <a:solidFill>
                  <a:schemeClr val="accent3">
                    <a:lumMod val="50000"/>
                  </a:schemeClr>
                </a:solidFill>
              </a:defRPr>
            </a:pPr>
            <a:endParaRPr lang="ru-RU"/>
          </a:p>
        </c:txPr>
        <c:crossAx val="275474688"/>
        <c:crosses val="autoZero"/>
        <c:auto val="1"/>
        <c:lblAlgn val="ctr"/>
        <c:lblOffset val="100"/>
        <c:noMultiLvlLbl val="0"/>
      </c:catAx>
      <c:valAx>
        <c:axId val="275474688"/>
        <c:scaling>
          <c:orientation val="minMax"/>
        </c:scaling>
        <c:delete val="1"/>
        <c:axPos val="l"/>
        <c:numFmt formatCode="General" sourceLinked="1"/>
        <c:majorTickMark val="out"/>
        <c:minorTickMark val="none"/>
        <c:tickLblPos val="nextTo"/>
        <c:crossAx val="275473152"/>
        <c:crosses val="autoZero"/>
        <c:crossBetween val="between"/>
      </c:valAx>
      <c:spPr>
        <a:noFill/>
        <a:ln w="25412">
          <a:noFill/>
        </a:ln>
      </c:spPr>
    </c:plotArea>
    <c:plotVisOnly val="1"/>
    <c:dispBlanksAs val="gap"/>
    <c:showDLblsOverMax val="0"/>
  </c:chart>
  <c:txPr>
    <a:bodyPr/>
    <a:lstStyle/>
    <a:p>
      <a:pPr>
        <a:defRPr sz="1802"/>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57E-2"/>
                  <c:y val="-6.7834343192636837E-3"/>
                </c:manualLayout>
              </c:layout>
              <c:dLblPos val="outEnd"/>
              <c:showLegendKey val="0"/>
              <c:showVal val="1"/>
              <c:showCatName val="0"/>
              <c:showSerName val="0"/>
              <c:showPercent val="0"/>
              <c:showBubbleSize val="0"/>
            </c:dLbl>
            <c:txPr>
              <a:bodyPr/>
              <a:lstStyle/>
              <a:p>
                <a:pPr>
                  <a:defRPr sz="1198"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16406.2</c:v>
                </c:pt>
                <c:pt idx="1">
                  <c:v>81782.899999999994</c:v>
                </c:pt>
                <c:pt idx="2">
                  <c:v>12714</c:v>
                </c:pt>
                <c:pt idx="3">
                  <c:v>780.6</c:v>
                </c:pt>
                <c:pt idx="4">
                  <c:v>5299</c:v>
                </c:pt>
              </c:numCache>
            </c:numRef>
          </c:val>
        </c:ser>
        <c:dLbls>
          <c:showLegendKey val="0"/>
          <c:showVal val="0"/>
          <c:showCatName val="0"/>
          <c:showSerName val="0"/>
          <c:showPercent val="0"/>
          <c:showBubbleSize val="0"/>
        </c:dLbls>
        <c:gapWidth val="150"/>
        <c:axId val="275706624"/>
        <c:axId val="275708160"/>
      </c:barChart>
      <c:catAx>
        <c:axId val="275706624"/>
        <c:scaling>
          <c:orientation val="minMax"/>
        </c:scaling>
        <c:delete val="1"/>
        <c:axPos val="b"/>
        <c:majorTickMark val="out"/>
        <c:minorTickMark val="none"/>
        <c:tickLblPos val="nextTo"/>
        <c:crossAx val="275708160"/>
        <c:crosses val="autoZero"/>
        <c:auto val="1"/>
        <c:lblAlgn val="ctr"/>
        <c:lblOffset val="100"/>
        <c:noMultiLvlLbl val="0"/>
      </c:catAx>
      <c:valAx>
        <c:axId val="275708160"/>
        <c:scaling>
          <c:orientation val="minMax"/>
        </c:scaling>
        <c:delete val="1"/>
        <c:axPos val="l"/>
        <c:majorGridlines/>
        <c:numFmt formatCode="General" sourceLinked="1"/>
        <c:majorTickMark val="out"/>
        <c:minorTickMark val="none"/>
        <c:tickLblPos val="nextTo"/>
        <c:crossAx val="275706624"/>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0"/>
              <c:spPr/>
              <c:txPr>
                <a:bodyPr/>
                <a:lstStyle/>
                <a:p>
                  <a:pPr>
                    <a:defRPr sz="1198"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dLbl>
            <c:dLbl>
              <c:idx val="1"/>
              <c:layout>
                <c:manualLayout>
                  <c:x val="2.2046161537606964E-2"/>
                  <c:y val="-6.7834343192636863E-3"/>
                </c:manualLayout>
              </c:layout>
              <c:spPr/>
              <c:txPr>
                <a:bodyPr/>
                <a:lstStyle/>
                <a:p>
                  <a:pPr>
                    <a:defRPr sz="1198" b="1" baseline="0">
                      <a:solidFill>
                        <a:schemeClr val="accent6">
                          <a:lumMod val="50000"/>
                        </a:schemeClr>
                      </a:solidFill>
                      <a:latin typeface="Times New Roman" pitchFamily="18" charset="0"/>
                    </a:defRPr>
                  </a:pPr>
                  <a:endParaRPr lang="ru-RU"/>
                </a:p>
              </c:txPr>
              <c:dLblPos val="outEnd"/>
              <c:showLegendKey val="0"/>
              <c:showVal val="1"/>
              <c:showCatName val="0"/>
              <c:showSerName val="0"/>
              <c:showPercent val="0"/>
              <c:showBubbleSize val="0"/>
            </c:dLbl>
            <c:dLbl>
              <c:idx val="2"/>
              <c:spPr/>
              <c:txPr>
                <a:bodyPr/>
                <a:lstStyle/>
                <a:p>
                  <a:pPr>
                    <a:defRPr sz="1198"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dLbl>
            <c:dLbl>
              <c:idx val="3"/>
              <c:spPr/>
              <c:txPr>
                <a:bodyPr/>
                <a:lstStyle/>
                <a:p>
                  <a:pPr>
                    <a:defRPr sz="1198"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dLbl>
            <c:dLbl>
              <c:idx val="4"/>
              <c:spPr/>
              <c:txPr>
                <a:bodyPr/>
                <a:lstStyle/>
                <a:p>
                  <a:pPr>
                    <a:defRPr sz="1198"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dLbl>
            <c:txPr>
              <a:bodyPr/>
              <a:lstStyle/>
              <a:p>
                <a:pPr>
                  <a:defRPr sz="1198" b="1" baseline="0">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10134</c:v>
                </c:pt>
                <c:pt idx="1">
                  <c:v>52329.4</c:v>
                </c:pt>
                <c:pt idx="2">
                  <c:v>9125</c:v>
                </c:pt>
                <c:pt idx="3">
                  <c:v>737.6</c:v>
                </c:pt>
                <c:pt idx="4">
                  <c:v>3950</c:v>
                </c:pt>
              </c:numCache>
            </c:numRef>
          </c:val>
        </c:ser>
        <c:dLbls>
          <c:showLegendKey val="0"/>
          <c:showVal val="0"/>
          <c:showCatName val="0"/>
          <c:showSerName val="0"/>
          <c:showPercent val="0"/>
          <c:showBubbleSize val="0"/>
        </c:dLbls>
        <c:gapWidth val="150"/>
        <c:axId val="258606976"/>
        <c:axId val="258608512"/>
      </c:barChart>
      <c:catAx>
        <c:axId val="258606976"/>
        <c:scaling>
          <c:orientation val="minMax"/>
        </c:scaling>
        <c:delete val="1"/>
        <c:axPos val="b"/>
        <c:majorTickMark val="out"/>
        <c:minorTickMark val="none"/>
        <c:tickLblPos val="nextTo"/>
        <c:crossAx val="258608512"/>
        <c:crosses val="autoZero"/>
        <c:auto val="1"/>
        <c:lblAlgn val="ctr"/>
        <c:lblOffset val="100"/>
        <c:noMultiLvlLbl val="0"/>
      </c:catAx>
      <c:valAx>
        <c:axId val="258608512"/>
        <c:scaling>
          <c:orientation val="minMax"/>
        </c:scaling>
        <c:delete val="1"/>
        <c:axPos val="l"/>
        <c:majorGridlines/>
        <c:numFmt formatCode="General" sourceLinked="1"/>
        <c:majorTickMark val="out"/>
        <c:minorTickMark val="none"/>
        <c:tickLblPos val="nextTo"/>
        <c:crossAx val="258606976"/>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04040404040407E-2"/>
          <c:y val="6.106868597605445E-2"/>
          <c:w val="0.91919191919191923"/>
          <c:h val="0.85072098983631139"/>
        </c:manualLayout>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74E-2"/>
                  <c:y val="-6.783434319263688E-3"/>
                </c:manualLayout>
              </c:layout>
              <c:dLblPos val="outEnd"/>
              <c:showLegendKey val="0"/>
              <c:showVal val="1"/>
              <c:showCatName val="0"/>
              <c:showSerName val="0"/>
              <c:showPercent val="0"/>
              <c:showBubbleSize val="0"/>
            </c:dLbl>
            <c:txPr>
              <a:bodyPr/>
              <a:lstStyle/>
              <a:p>
                <a:pPr>
                  <a:defRPr sz="1200" b="1" baseline="0">
                    <a:solidFill>
                      <a:schemeClr val="accent6">
                        <a:lumMod val="50000"/>
                      </a:schemeClr>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10847.3</c:v>
                </c:pt>
                <c:pt idx="1">
                  <c:v>43536.4</c:v>
                </c:pt>
                <c:pt idx="2">
                  <c:v>9275</c:v>
                </c:pt>
                <c:pt idx="3">
                  <c:v>737.6</c:v>
                </c:pt>
                <c:pt idx="4">
                  <c:v>3950</c:v>
                </c:pt>
              </c:numCache>
            </c:numRef>
          </c:val>
        </c:ser>
        <c:dLbls>
          <c:showLegendKey val="0"/>
          <c:showVal val="0"/>
          <c:showCatName val="0"/>
          <c:showSerName val="0"/>
          <c:showPercent val="0"/>
          <c:showBubbleSize val="0"/>
        </c:dLbls>
        <c:gapWidth val="150"/>
        <c:axId val="258622592"/>
        <c:axId val="258624128"/>
      </c:barChart>
      <c:catAx>
        <c:axId val="258622592"/>
        <c:scaling>
          <c:orientation val="minMax"/>
        </c:scaling>
        <c:delete val="1"/>
        <c:axPos val="b"/>
        <c:majorTickMark val="out"/>
        <c:minorTickMark val="none"/>
        <c:tickLblPos val="nextTo"/>
        <c:crossAx val="258624128"/>
        <c:crosses val="autoZero"/>
        <c:auto val="1"/>
        <c:lblAlgn val="ctr"/>
        <c:lblOffset val="100"/>
        <c:noMultiLvlLbl val="0"/>
      </c:catAx>
      <c:valAx>
        <c:axId val="258624128"/>
        <c:scaling>
          <c:orientation val="minMax"/>
        </c:scaling>
        <c:delete val="1"/>
        <c:axPos val="l"/>
        <c:majorGridlines/>
        <c:numFmt formatCode="General" sourceLinked="1"/>
        <c:majorTickMark val="out"/>
        <c:minorTickMark val="none"/>
        <c:tickLblPos val="nextTo"/>
        <c:crossAx val="258622592"/>
        <c:crosses val="autoZero"/>
        <c:crossBetween val="between"/>
      </c:valAx>
      <c:spPr>
        <a:noFill/>
        <a:ln w="25391">
          <a:noFill/>
        </a:ln>
      </c:spPr>
    </c:plotArea>
    <c:plotVisOnly val="1"/>
    <c:dispBlanksAs val="gap"/>
    <c:showDLblsOverMax val="0"/>
  </c:chart>
  <c:txPr>
    <a:bodyPr/>
    <a:lstStyle/>
    <a:p>
      <a:pPr>
        <a:defRPr sz="1798"/>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latin typeface="Times New Roman" panose="02020603050405020304" pitchFamily="18" charset="0"/>
                <a:cs typeface="Times New Roman" panose="02020603050405020304" pitchFamily="18" charset="0"/>
              </a:defRPr>
            </a:pPr>
            <a:r>
              <a:rPr lang="ru-RU" sz="1398" dirty="0" smtClean="0">
                <a:latin typeface="Times New Roman" panose="02020603050405020304" pitchFamily="18" charset="0"/>
                <a:cs typeface="Times New Roman" panose="02020603050405020304" pitchFamily="18" charset="0"/>
              </a:rPr>
              <a:t>2020 год </a:t>
            </a:r>
            <a:r>
              <a:rPr lang="ru-RU" sz="1398" baseline="0" dirty="0" smtClean="0">
                <a:latin typeface="Times New Roman" panose="02020603050405020304" pitchFamily="18" charset="0"/>
                <a:cs typeface="Times New Roman" panose="02020603050405020304" pitchFamily="18" charset="0"/>
              </a:rPr>
              <a:t> 21666,2 </a:t>
            </a:r>
            <a:r>
              <a:rPr lang="ru-RU" sz="1398" dirty="0" err="1" smtClean="0">
                <a:latin typeface="Times New Roman" panose="02020603050405020304" pitchFamily="18" charset="0"/>
                <a:cs typeface="Times New Roman" panose="02020603050405020304" pitchFamily="18" charset="0"/>
              </a:rPr>
              <a:t>тыс.руб</a:t>
            </a:r>
            <a:r>
              <a:rPr lang="ru-RU" sz="1398"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strRef>
              <c:f>Лист1!$B$1</c:f>
              <c:strCache>
                <c:ptCount val="1"/>
                <c:pt idx="0">
                  <c:v>2017 год</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Лист1!$A$2:$A$6</c:f>
              <c:strCache>
                <c:ptCount val="4"/>
                <c:pt idx="0">
                  <c:v>ММБУК Новосильская ЦБС</c:v>
                </c:pt>
                <c:pt idx="1">
                  <c:v>ММБУК Новосильское КДО</c:v>
                </c:pt>
                <c:pt idx="2">
                  <c:v>ММБУК Новосильское РКМ</c:v>
                </c:pt>
                <c:pt idx="3">
                  <c:v>Другие вопросы в области культуры, кинематографии</c:v>
                </c:pt>
              </c:strCache>
            </c:strRef>
          </c:cat>
          <c:val>
            <c:numRef>
              <c:f>Лист1!$B$2:$B$6</c:f>
              <c:numCache>
                <c:formatCode>General</c:formatCode>
                <c:ptCount val="5"/>
                <c:pt idx="0">
                  <c:v>3434.4</c:v>
                </c:pt>
                <c:pt idx="1">
                  <c:v>962.1</c:v>
                </c:pt>
                <c:pt idx="2">
                  <c:v>2276.9</c:v>
                </c:pt>
                <c:pt idx="3">
                  <c:v>3903.1</c:v>
                </c:pt>
              </c:numCache>
            </c:numRef>
          </c:val>
        </c:ser>
        <c:dLbls>
          <c:showLegendKey val="0"/>
          <c:showVal val="0"/>
          <c:showCatName val="0"/>
          <c:showSerName val="0"/>
          <c:showPercent val="0"/>
          <c:showBubbleSize val="0"/>
        </c:dLbls>
        <c:gapWidth val="150"/>
        <c:axId val="258980096"/>
        <c:axId val="258985984"/>
      </c:barChart>
      <c:catAx>
        <c:axId val="258980096"/>
        <c:scaling>
          <c:orientation val="minMax"/>
        </c:scaling>
        <c:delete val="0"/>
        <c:axPos val="b"/>
        <c:numFmt formatCode="General" sourceLinked="1"/>
        <c:majorTickMark val="out"/>
        <c:minorTickMark val="none"/>
        <c:tickLblPos val="nextTo"/>
        <c:txPr>
          <a:bodyPr/>
          <a:lstStyle/>
          <a:p>
            <a:pPr>
              <a:defRPr sz="999" baseline="0">
                <a:latin typeface="Times New Roman" panose="02020603050405020304" pitchFamily="18" charset="0"/>
                <a:cs typeface="Times New Roman" panose="02020603050405020304" pitchFamily="18" charset="0"/>
              </a:defRPr>
            </a:pPr>
            <a:endParaRPr lang="ru-RU"/>
          </a:p>
        </c:txPr>
        <c:crossAx val="258985984"/>
        <c:crosses val="autoZero"/>
        <c:auto val="1"/>
        <c:lblAlgn val="ctr"/>
        <c:lblOffset val="100"/>
        <c:noMultiLvlLbl val="0"/>
      </c:catAx>
      <c:valAx>
        <c:axId val="258985984"/>
        <c:scaling>
          <c:orientation val="minMax"/>
        </c:scaling>
        <c:delete val="1"/>
        <c:axPos val="l"/>
        <c:majorGridlines/>
        <c:numFmt formatCode="General" sourceLinked="1"/>
        <c:majorTickMark val="out"/>
        <c:minorTickMark val="none"/>
        <c:tickLblPos val="nextTo"/>
        <c:crossAx val="258980096"/>
        <c:crosses val="autoZero"/>
        <c:crossBetween val="between"/>
      </c:valAx>
      <c:spPr>
        <a:noFill/>
        <a:ln w="25399">
          <a:noFill/>
        </a:ln>
      </c:spPr>
    </c:plotArea>
    <c:plotVisOnly val="1"/>
    <c:dispBlanksAs val="gap"/>
    <c:showDLblsOverMax val="0"/>
  </c:chart>
  <c:txPr>
    <a:bodyPr/>
    <a:lstStyle/>
    <a:p>
      <a:pPr>
        <a:defRPr sz="1798"/>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Неналоговые доходы</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51839</c:v>
                </c:pt>
                <c:pt idx="1">
                  <c:v>20973</c:v>
                </c:pt>
                <c:pt idx="2">
                  <c:v>20993</c:v>
                </c:pt>
              </c:numCache>
            </c:numRef>
          </c:val>
        </c:ser>
        <c:ser>
          <c:idx val="1"/>
          <c:order val="1"/>
          <c:tx>
            <c:strRef>
              <c:f>Лист1!$C$1</c:f>
              <c:strCache>
                <c:ptCount val="1"/>
                <c:pt idx="0">
                  <c:v>Налоговые доходы</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0"/>
            <c:showBubbleSize val="0"/>
          </c:dLbls>
          <c:cat>
            <c:strRef>
              <c:f>Лист1!$A$2:$A$4</c:f>
              <c:strCache>
                <c:ptCount val="3"/>
                <c:pt idx="0">
                  <c:v>2020 год</c:v>
                </c:pt>
                <c:pt idx="1">
                  <c:v>2021 год</c:v>
                </c:pt>
                <c:pt idx="2">
                  <c:v>2022 год</c:v>
                </c:pt>
              </c:strCache>
            </c:strRef>
          </c:cat>
          <c:val>
            <c:numRef>
              <c:f>Лист1!$C$2:$C$4</c:f>
              <c:numCache>
                <c:formatCode>General</c:formatCode>
                <c:ptCount val="3"/>
                <c:pt idx="0">
                  <c:v>43928.2</c:v>
                </c:pt>
                <c:pt idx="1">
                  <c:v>45238.400000000001</c:v>
                </c:pt>
                <c:pt idx="2">
                  <c:v>58825.7</c:v>
                </c:pt>
              </c:numCache>
            </c:numRef>
          </c:val>
        </c:ser>
        <c:dLbls>
          <c:showLegendKey val="0"/>
          <c:showVal val="0"/>
          <c:showCatName val="0"/>
          <c:showSerName val="0"/>
          <c:showPercent val="0"/>
          <c:showBubbleSize val="0"/>
        </c:dLbls>
        <c:gapWidth val="150"/>
        <c:shape val="cylinder"/>
        <c:axId val="83937536"/>
        <c:axId val="169779200"/>
        <c:axId val="0"/>
      </c:bar3DChart>
      <c:catAx>
        <c:axId val="8393753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9779200"/>
        <c:crosses val="autoZero"/>
        <c:auto val="1"/>
        <c:lblAlgn val="ctr"/>
        <c:lblOffset val="100"/>
        <c:noMultiLvlLbl val="0"/>
      </c:catAx>
      <c:valAx>
        <c:axId val="169779200"/>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83937536"/>
        <c:crosses val="autoZero"/>
        <c:crossBetween val="between"/>
      </c:valAx>
      <c:spPr>
        <a:noFill/>
        <a:ln w="25398">
          <a:noFill/>
        </a:ln>
      </c:spPr>
    </c:plotArea>
    <c:legend>
      <c:legendPos val="r"/>
      <c:layout/>
      <c:overlay val="0"/>
      <c:txPr>
        <a:bodyPr/>
        <a:lstStyle/>
        <a:p>
          <a:pPr>
            <a:defRPr sz="1399">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2.8956152467304642E-2"/>
          <c:y val="0.17117354828442485"/>
          <c:w val="0.9420876950653907"/>
          <c:h val="0.45225417896509995"/>
        </c:manualLayout>
      </c:layout>
      <c:barChart>
        <c:barDir val="col"/>
        <c:grouping val="clustered"/>
        <c:varyColors val="0"/>
        <c:dLbls>
          <c:showLegendKey val="0"/>
          <c:showVal val="0"/>
          <c:showCatName val="0"/>
          <c:showSerName val="0"/>
          <c:showPercent val="0"/>
          <c:showBubbleSize val="0"/>
        </c:dLbls>
        <c:gapWidth val="150"/>
        <c:axId val="258996864"/>
        <c:axId val="258736512"/>
      </c:barChart>
      <c:catAx>
        <c:axId val="258996864"/>
        <c:scaling>
          <c:orientation val="minMax"/>
        </c:scaling>
        <c:delete val="1"/>
        <c:axPos val="b"/>
        <c:majorTickMark val="out"/>
        <c:minorTickMark val="none"/>
        <c:tickLblPos val="nextTo"/>
        <c:crossAx val="258736512"/>
        <c:crosses val="autoZero"/>
        <c:auto val="1"/>
        <c:lblAlgn val="ctr"/>
        <c:lblOffset val="100"/>
        <c:noMultiLvlLbl val="0"/>
      </c:catAx>
      <c:valAx>
        <c:axId val="258736512"/>
        <c:scaling>
          <c:orientation val="minMax"/>
        </c:scaling>
        <c:delete val="1"/>
        <c:axPos val="l"/>
        <c:majorGridlines/>
        <c:numFmt formatCode="General" sourceLinked="1"/>
        <c:majorTickMark val="out"/>
        <c:minorTickMark val="none"/>
        <c:tickLblPos val="nextTo"/>
        <c:crossAx val="258996864"/>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Лист1!$B$1</c:f>
              <c:strCache>
                <c:ptCount val="1"/>
                <c:pt idx="0">
                  <c:v>Пенсионное обеспечение</c:v>
                </c:pt>
              </c:strCache>
            </c:strRef>
          </c:tx>
          <c:spPr>
            <a:solidFill>
              <a:srgbClr val="FFFF66"/>
            </a:solidFill>
          </c:spPr>
          <c:invertIfNegative val="0"/>
          <c:dLbls>
            <c:txPr>
              <a:bodyPr/>
              <a:lstStyle/>
              <a:p>
                <a:pPr>
                  <a:defRPr sz="1400">
                    <a:solidFill>
                      <a:schemeClr val="accent6">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450</c:v>
                </c:pt>
                <c:pt idx="1">
                  <c:v>270</c:v>
                </c:pt>
                <c:pt idx="2">
                  <c:v>270</c:v>
                </c:pt>
              </c:numCache>
            </c:numRef>
          </c:val>
        </c:ser>
        <c:ser>
          <c:idx val="1"/>
          <c:order val="1"/>
          <c:tx>
            <c:strRef>
              <c:f>Лист1!$C$1</c:f>
              <c:strCache>
                <c:ptCount val="1"/>
                <c:pt idx="0">
                  <c:v>Социальное обеспечение населения</c:v>
                </c:pt>
              </c:strCache>
            </c:strRef>
          </c:tx>
          <c:spPr>
            <a:solidFill>
              <a:schemeClr val="accent5">
                <a:lumMod val="60000"/>
                <a:lumOff val="40000"/>
              </a:schemeClr>
            </a:solidFill>
          </c:spPr>
          <c:invertIfNegative val="0"/>
          <c:dLbls>
            <c:txPr>
              <a:bodyPr/>
              <a:lstStyle/>
              <a:p>
                <a:pPr>
                  <a:defRPr sz="1400">
                    <a:solidFill>
                      <a:schemeClr val="accent6">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Лист1!$C$2:$C$4</c:f>
              <c:numCache>
                <c:formatCode>General</c:formatCode>
                <c:ptCount val="3"/>
                <c:pt idx="0">
                  <c:v>583.5</c:v>
                </c:pt>
                <c:pt idx="1">
                  <c:v>479.5</c:v>
                </c:pt>
                <c:pt idx="2">
                  <c:v>479.5</c:v>
                </c:pt>
              </c:numCache>
            </c:numRef>
          </c:val>
        </c:ser>
        <c:ser>
          <c:idx val="2"/>
          <c:order val="2"/>
          <c:tx>
            <c:strRef>
              <c:f>Лист1!$D$1</c:f>
              <c:strCache>
                <c:ptCount val="1"/>
                <c:pt idx="0">
                  <c:v>Охрана семьи и детства</c:v>
                </c:pt>
              </c:strCache>
            </c:strRef>
          </c:tx>
          <c:spPr>
            <a:solidFill>
              <a:schemeClr val="accent4">
                <a:lumMod val="75000"/>
              </a:schemeClr>
            </a:solidFill>
            <a:ln>
              <a:solidFill>
                <a:schemeClr val="accent4">
                  <a:lumMod val="60000"/>
                  <a:lumOff val="40000"/>
                </a:schemeClr>
              </a:solidFill>
            </a:ln>
          </c:spPr>
          <c:invertIfNegative val="0"/>
          <c:dLbls>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Лист1!$D$2:$D$4</c:f>
              <c:numCache>
                <c:formatCode>General</c:formatCode>
                <c:ptCount val="3"/>
                <c:pt idx="0">
                  <c:v>4385.5</c:v>
                </c:pt>
                <c:pt idx="1">
                  <c:v>3334.3</c:v>
                </c:pt>
                <c:pt idx="2">
                  <c:v>4403.3</c:v>
                </c:pt>
              </c:numCache>
            </c:numRef>
          </c:val>
        </c:ser>
        <c:ser>
          <c:idx val="3"/>
          <c:order val="3"/>
          <c:tx>
            <c:strRef>
              <c:f>Лист1!$E$1</c:f>
              <c:strCache>
                <c:ptCount val="1"/>
                <c:pt idx="0">
                  <c:v>Другие вопросы в области социальной политики</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Лист1!$E$2:$E$4</c:f>
              <c:numCache>
                <c:formatCode>General</c:formatCode>
                <c:ptCount val="3"/>
                <c:pt idx="0">
                  <c:v>736.8</c:v>
                </c:pt>
                <c:pt idx="1">
                  <c:v>736.8</c:v>
                </c:pt>
                <c:pt idx="2">
                  <c:v>736.8</c:v>
                </c:pt>
              </c:numCache>
            </c:numRef>
          </c:val>
        </c:ser>
        <c:dLbls>
          <c:showLegendKey val="0"/>
          <c:showVal val="0"/>
          <c:showCatName val="0"/>
          <c:showSerName val="0"/>
          <c:showPercent val="0"/>
          <c:showBubbleSize val="0"/>
        </c:dLbls>
        <c:gapWidth val="75"/>
        <c:overlap val="100"/>
        <c:axId val="258835200"/>
        <c:axId val="258836736"/>
      </c:barChart>
      <c:catAx>
        <c:axId val="258835200"/>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8836736"/>
        <c:crosses val="autoZero"/>
        <c:auto val="1"/>
        <c:lblAlgn val="ctr"/>
        <c:lblOffset val="100"/>
        <c:noMultiLvlLbl val="0"/>
      </c:catAx>
      <c:valAx>
        <c:axId val="258836736"/>
        <c:scaling>
          <c:orientation val="minMax"/>
          <c:max val="10000"/>
          <c:min val="0"/>
        </c:scaling>
        <c:delete val="0"/>
        <c:axPos val="l"/>
        <c:majorGridlines/>
        <c:min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8835200"/>
        <c:crosses val="autoZero"/>
        <c:crossBetween val="between"/>
        <c:majorUnit val="1000"/>
        <c:minorUnit val="200"/>
      </c:valAx>
      <c:spPr>
        <a:noFill/>
        <a:ln w="25401">
          <a:noFill/>
        </a:ln>
      </c:spPr>
    </c:plotArea>
    <c:legend>
      <c:legendPos val="r"/>
      <c:legendEntry>
        <c:idx val="0"/>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a:latin typeface="Times New Roman" panose="02020603050405020304" pitchFamily="18" charset="0"/>
                <a:cs typeface="Times New Roman" panose="02020603050405020304" pitchFamily="18" charset="0"/>
              </a:defRPr>
            </a:pPr>
            <a:endParaRPr lang="ru-RU"/>
          </a:p>
        </c:txPr>
      </c:legendEntry>
      <c:layout>
        <c:manualLayout>
          <c:xMode val="edge"/>
          <c:yMode val="edge"/>
          <c:x val="0.64618189861098829"/>
          <c:y val="0.52908763651220747"/>
          <c:w val="0.32685180925418028"/>
          <c:h val="0.42204118563719417"/>
        </c:manualLayout>
      </c:layout>
      <c:overlay val="0"/>
    </c:legend>
    <c:plotVisOnly val="1"/>
    <c:dispBlanksAs val="gap"/>
    <c:showDLblsOverMax val="0"/>
  </c:chart>
  <c:txPr>
    <a:bodyPr/>
    <a:lstStyle/>
    <a:p>
      <a:pPr>
        <a:defRPr sz="1799"/>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Физическая</a:t>
            </a:r>
            <a:r>
              <a:rPr lang="ru-RU" baseline="0" dirty="0" smtClean="0">
                <a:latin typeface="Times New Roman" panose="02020603050405020304" pitchFamily="18" charset="0"/>
                <a:cs typeface="Times New Roman" panose="02020603050405020304" pitchFamily="18" charset="0"/>
              </a:rPr>
              <a:t> культура и спорт</a:t>
            </a:r>
            <a:endParaRPr lang="ru-RU" dirty="0">
              <a:latin typeface="Times New Roman" panose="02020603050405020304" pitchFamily="18" charset="0"/>
              <a:cs typeface="Times New Roman" panose="02020603050405020304" pitchFamily="18" charset="0"/>
            </a:endParaRP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Массовый спорт</c:v>
                </c:pt>
              </c:strCache>
            </c:strRef>
          </c:tx>
          <c:invertIfNegative val="0"/>
          <c:dLbls>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310</c:v>
                </c:pt>
                <c:pt idx="1">
                  <c:v>200</c:v>
                </c:pt>
                <c:pt idx="2">
                  <c:v>200</c:v>
                </c:pt>
              </c:numCache>
            </c:numRef>
          </c:val>
        </c:ser>
        <c:dLbls>
          <c:showLegendKey val="0"/>
          <c:showVal val="0"/>
          <c:showCatName val="0"/>
          <c:showSerName val="0"/>
          <c:showPercent val="0"/>
          <c:showBubbleSize val="0"/>
        </c:dLbls>
        <c:gapWidth val="150"/>
        <c:shape val="box"/>
        <c:axId val="258896256"/>
        <c:axId val="258897792"/>
        <c:axId val="0"/>
      </c:bar3DChart>
      <c:catAx>
        <c:axId val="25889625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8897792"/>
        <c:crosses val="autoZero"/>
        <c:auto val="1"/>
        <c:lblAlgn val="ctr"/>
        <c:lblOffset val="100"/>
        <c:noMultiLvlLbl val="0"/>
      </c:catAx>
      <c:valAx>
        <c:axId val="258897792"/>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8896256"/>
        <c:crosses val="autoZero"/>
        <c:crossBetween val="between"/>
      </c:valAx>
      <c:spPr>
        <a:noFill/>
        <a:ln w="25397">
          <a:noFill/>
        </a:ln>
      </c:spPr>
    </c:plotArea>
    <c:plotVisOnly val="1"/>
    <c:dispBlanksAs val="gap"/>
    <c:showDLblsOverMax val="0"/>
  </c:chart>
  <c:txPr>
    <a:bodyPr/>
    <a:lstStyle/>
    <a:p>
      <a:pPr>
        <a:defRPr sz="18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2015</c:v>
                </c:pt>
              </c:strCache>
            </c:strRef>
          </c:tx>
          <c:invertIfNegative val="0"/>
          <c:dLbls>
            <c:txPr>
              <a:bodyPr/>
              <a:lstStyle/>
              <a:p>
                <a:pPr>
                  <a:defRPr sz="1400"/>
                </a:pPr>
                <a:endParaRPr lang="ru-RU"/>
              </a:p>
            </c:txPr>
            <c:showLegendKey val="0"/>
            <c:showVal val="1"/>
            <c:showCatName val="0"/>
            <c:showSerName val="0"/>
            <c:showPercent val="0"/>
            <c:showBubbleSize val="0"/>
            <c:showLeaderLines val="0"/>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Лист1!$B$2:$B$9</c:f>
              <c:numCache>
                <c:formatCode>General</c:formatCode>
                <c:ptCount val="8"/>
                <c:pt idx="0">
                  <c:v>3000</c:v>
                </c:pt>
                <c:pt idx="1">
                  <c:v>2000</c:v>
                </c:pt>
                <c:pt idx="2">
                  <c:v>1000</c:v>
                </c:pt>
                <c:pt idx="3">
                  <c:v>4000</c:v>
                </c:pt>
                <c:pt idx="4">
                  <c:v>2500</c:v>
                </c:pt>
                <c:pt idx="5">
                  <c:v>4000</c:v>
                </c:pt>
                <c:pt idx="6">
                  <c:v>5000</c:v>
                </c:pt>
                <c:pt idx="7">
                  <c:v>5000</c:v>
                </c:pt>
              </c:numCache>
            </c:numRef>
          </c:val>
        </c:ser>
        <c:dLbls>
          <c:showLegendKey val="0"/>
          <c:showVal val="1"/>
          <c:showCatName val="0"/>
          <c:showSerName val="0"/>
          <c:showPercent val="0"/>
          <c:showBubbleSize val="0"/>
        </c:dLbls>
        <c:gapWidth val="75"/>
        <c:axId val="259784064"/>
        <c:axId val="259700992"/>
      </c:barChart>
      <c:catAx>
        <c:axId val="259784064"/>
        <c:scaling>
          <c:orientation val="minMax"/>
        </c:scaling>
        <c:delete val="0"/>
        <c:axPos val="b"/>
        <c:numFmt formatCode="General" sourceLinked="1"/>
        <c:majorTickMark val="none"/>
        <c:minorTickMark val="none"/>
        <c:tickLblPos val="nextTo"/>
        <c:crossAx val="259700992"/>
        <c:crosses val="autoZero"/>
        <c:auto val="1"/>
        <c:lblAlgn val="ctr"/>
        <c:lblOffset val="100"/>
        <c:noMultiLvlLbl val="0"/>
      </c:catAx>
      <c:valAx>
        <c:axId val="259700992"/>
        <c:scaling>
          <c:orientation val="minMax"/>
        </c:scaling>
        <c:delete val="0"/>
        <c:axPos val="l"/>
        <c:numFmt formatCode="General" sourceLinked="1"/>
        <c:majorTickMark val="none"/>
        <c:minorTickMark val="none"/>
        <c:tickLblPos val="nextTo"/>
        <c:crossAx val="259784064"/>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stacked"/>
        <c:varyColors val="0"/>
        <c:ser>
          <c:idx val="0"/>
          <c:order val="0"/>
          <c:tx>
            <c:strRef>
              <c:f>Лист1!$B$1</c:f>
              <c:strCache>
                <c:ptCount val="1"/>
                <c:pt idx="0">
                  <c:v>Ряд 1</c:v>
                </c:pt>
              </c:strCache>
            </c:strRef>
          </c:tx>
          <c:invertIfNegative val="0"/>
          <c:dLbls>
            <c:dLbl>
              <c:idx val="0"/>
              <c:layout>
                <c:manualLayout>
                  <c:x val="-5.3475935828877002E-3"/>
                  <c:y val="-0.41208269263794117"/>
                </c:manualLayout>
              </c:layout>
              <c:dLblPos val="ctr"/>
              <c:showLegendKey val="0"/>
              <c:showVal val="1"/>
              <c:showCatName val="0"/>
              <c:showSerName val="0"/>
              <c:showPercent val="0"/>
              <c:showBubbleSize val="0"/>
            </c:dLbl>
            <c:dLbl>
              <c:idx val="1"/>
              <c:layout>
                <c:manualLayout>
                  <c:x val="3.5650623885918001E-3"/>
                  <c:y val="-0.21289411402436978"/>
                </c:manualLayout>
              </c:layout>
              <c:dLblPos val="ctr"/>
              <c:showLegendKey val="0"/>
              <c:showVal val="1"/>
              <c:showCatName val="0"/>
              <c:showSerName val="0"/>
              <c:showPercent val="0"/>
              <c:showBubbleSize val="0"/>
            </c:dLbl>
            <c:dLbl>
              <c:idx val="2"/>
              <c:layout>
                <c:manualLayout>
                  <c:x val="6.7340067340067337E-3"/>
                  <c:y val="-5.604575163398693E-2"/>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Лист1!$A$2:$A$5</c:f>
              <c:strCache>
                <c:ptCount val="4"/>
                <c:pt idx="0">
                  <c:v>на 01.01.2019</c:v>
                </c:pt>
                <c:pt idx="1">
                  <c:v>на 01.01.2020</c:v>
                </c:pt>
                <c:pt idx="2">
                  <c:v>на 01.01.2021</c:v>
                </c:pt>
                <c:pt idx="3">
                  <c:v>на 01.01.2022</c:v>
                </c:pt>
              </c:strCache>
            </c:strRef>
          </c:cat>
          <c:val>
            <c:numRef>
              <c:f>Лист1!$B$2:$B$5</c:f>
              <c:numCache>
                <c:formatCode>General</c:formatCode>
                <c:ptCount val="4"/>
                <c:pt idx="0">
                  <c:v>1000</c:v>
                </c:pt>
                <c:pt idx="1">
                  <c:v>4000</c:v>
                </c:pt>
                <c:pt idx="2">
                  <c:v>5000</c:v>
                </c:pt>
                <c:pt idx="3">
                  <c:v>5000</c:v>
                </c:pt>
              </c:numCache>
            </c:numRef>
          </c:val>
        </c:ser>
        <c:dLbls>
          <c:showLegendKey val="0"/>
          <c:showVal val="0"/>
          <c:showCatName val="0"/>
          <c:showSerName val="0"/>
          <c:showPercent val="0"/>
          <c:showBubbleSize val="0"/>
        </c:dLbls>
        <c:gapWidth val="300"/>
        <c:axId val="259832832"/>
        <c:axId val="259834624"/>
      </c:barChart>
      <c:catAx>
        <c:axId val="259832832"/>
        <c:scaling>
          <c:orientation val="minMax"/>
        </c:scaling>
        <c:delete val="0"/>
        <c:axPos val="b"/>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9834624"/>
        <c:crosses val="autoZero"/>
        <c:auto val="1"/>
        <c:lblAlgn val="ctr"/>
        <c:lblOffset val="100"/>
        <c:noMultiLvlLbl val="0"/>
      </c:catAx>
      <c:valAx>
        <c:axId val="259834624"/>
        <c:scaling>
          <c:orientation val="minMax"/>
        </c:scaling>
        <c:delete val="0"/>
        <c:axPos val="l"/>
        <c:majorGridlines/>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98328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2743153317956468"/>
          <c:y val="6.5829005897987403E-2"/>
          <c:w val="0.84563243988440839"/>
          <c:h val="0.82275017923702465"/>
        </c:manualLayout>
      </c:layout>
      <c:barChart>
        <c:barDir val="col"/>
        <c:grouping val="stacked"/>
        <c:varyColors val="0"/>
        <c:ser>
          <c:idx val="0"/>
          <c:order val="0"/>
          <c:tx>
            <c:strRef>
              <c:f>Лист1!$B$1</c:f>
              <c:strCache>
                <c:ptCount val="1"/>
                <c:pt idx="0">
                  <c:v>Ряд 1</c:v>
                </c:pt>
              </c:strCache>
            </c:strRef>
          </c:tx>
          <c:spPr>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c:spPr>
          <c:invertIfNegative val="0"/>
          <c:dLbls>
            <c:dLbl>
              <c:idx val="0"/>
              <c:layout>
                <c:manualLayout>
                  <c:x val="8.4175084175084174E-3"/>
                  <c:y val="-0.38948353990152862"/>
                </c:manualLayout>
              </c:layout>
              <c:spPr/>
              <c:txPr>
                <a:bodyPr/>
                <a:lstStyle/>
                <a:p>
                  <a:pPr>
                    <a:defRPr>
                      <a:solidFill>
                        <a:schemeClr val="bg2">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
              <c:layout>
                <c:manualLayout>
                  <c:x val="-3.3670033670033053E-3"/>
                  <c:y val="-0.25624556858737457"/>
                </c:manualLayout>
              </c:layout>
              <c:spPr/>
              <c:txPr>
                <a:bodyPr/>
                <a:lstStyle/>
                <a:p>
                  <a:pPr>
                    <a:defRPr>
                      <a:solidFill>
                        <a:schemeClr val="bg2">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2"/>
              <c:layout>
                <c:manualLayout>
                  <c:x val="8.4175084175084174E-3"/>
                  <c:y val="-0.23627722719332644"/>
                </c:manualLayout>
              </c:layout>
              <c:spPr/>
              <c:txPr>
                <a:bodyPr/>
                <a:lstStyle/>
                <a:p>
                  <a:pPr>
                    <a:defRPr>
                      <a:solidFill>
                        <a:schemeClr val="bg2">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txPr>
              <a:bodyPr/>
              <a:lstStyle/>
              <a:p>
                <a:pPr>
                  <a:defRPr>
                    <a:solidFill>
                      <a:schemeClr val="bg2">
                        <a:lumMod val="50000"/>
                      </a:schemeClr>
                    </a:solidFill>
                  </a:defRPr>
                </a:pPr>
                <a:endParaRPr lang="ru-RU"/>
              </a:p>
            </c:txPr>
            <c:dLblPos val="inEnd"/>
            <c:showLegendKey val="0"/>
            <c:showVal val="1"/>
            <c:showCatName val="0"/>
            <c:showSerName val="0"/>
            <c:showPercent val="0"/>
            <c:showBubbleSize val="0"/>
            <c:showLeaderLines val="0"/>
          </c:dLbls>
          <c:cat>
            <c:strRef>
              <c:f>Лист1!$A$2:$A$4</c:f>
              <c:strCache>
                <c:ptCount val="3"/>
                <c:pt idx="0">
                  <c:v>на 01.01.2020</c:v>
                </c:pt>
                <c:pt idx="1">
                  <c:v>на 01.01.2021</c:v>
                </c:pt>
                <c:pt idx="2">
                  <c:v>на 01.01.2022</c:v>
                </c:pt>
              </c:strCache>
            </c:strRef>
          </c:cat>
          <c:val>
            <c:numRef>
              <c:f>Лист1!$B$2:$B$4</c:f>
              <c:numCache>
                <c:formatCode>General</c:formatCode>
                <c:ptCount val="3"/>
                <c:pt idx="0">
                  <c:v>35988.6</c:v>
                </c:pt>
                <c:pt idx="1">
                  <c:v>20936.2</c:v>
                </c:pt>
                <c:pt idx="2">
                  <c:v>21414.9</c:v>
                </c:pt>
              </c:numCache>
            </c:numRef>
          </c:val>
        </c:ser>
        <c:dLbls>
          <c:showLegendKey val="0"/>
          <c:showVal val="0"/>
          <c:showCatName val="0"/>
          <c:showSerName val="0"/>
          <c:showPercent val="0"/>
          <c:showBubbleSize val="0"/>
        </c:dLbls>
        <c:gapWidth val="300"/>
        <c:axId val="259479808"/>
        <c:axId val="259489792"/>
      </c:barChart>
      <c:catAx>
        <c:axId val="259479808"/>
        <c:scaling>
          <c:orientation val="minMax"/>
        </c:scaling>
        <c:delete val="0"/>
        <c:axPos val="b"/>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9489792"/>
        <c:crosses val="autoZero"/>
        <c:auto val="1"/>
        <c:lblAlgn val="ctr"/>
        <c:lblOffset val="100"/>
        <c:noMultiLvlLbl val="0"/>
      </c:catAx>
      <c:valAx>
        <c:axId val="259489792"/>
        <c:scaling>
          <c:orientation val="minMax"/>
        </c:scaling>
        <c:delete val="0"/>
        <c:axPos val="l"/>
        <c:majorGridlines/>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594798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690871954398244"/>
          <c:y val="1.6623645892781421E-2"/>
          <c:w val="0.66688316682761739"/>
          <c:h val="0.81713989517940533"/>
        </c:manualLayout>
      </c:layout>
      <c:doughnutChart>
        <c:varyColors val="1"/>
        <c:ser>
          <c:idx val="0"/>
          <c:order val="0"/>
          <c:tx>
            <c:strRef>
              <c:f>Лист1!$B$1</c:f>
              <c:strCache>
                <c:ptCount val="1"/>
                <c:pt idx="0">
                  <c:v>%</c:v>
                </c:pt>
              </c:strCache>
            </c:strRef>
          </c:tx>
          <c:explosion val="52"/>
          <c:dPt>
            <c:idx val="0"/>
            <c:bubble3D val="0"/>
            <c:explosion val="102"/>
          </c:dPt>
          <c:dPt>
            <c:idx val="1"/>
            <c:bubble3D val="0"/>
          </c:dPt>
          <c:dPt>
            <c:idx val="2"/>
            <c:bubble3D val="0"/>
          </c:dPt>
          <c:dPt>
            <c:idx val="3"/>
            <c:bubble3D val="0"/>
          </c:dPt>
          <c:dPt>
            <c:idx val="4"/>
            <c:bubble3D val="0"/>
          </c:dPt>
          <c:dLbls>
            <c:dLbl>
              <c:idx val="0"/>
              <c:layout>
                <c:manualLayout>
                  <c:x val="0.11261730969760167"/>
                  <c:y val="2.895055382181504E-2"/>
                </c:manualLayout>
              </c:layout>
              <c:showLegendKey val="0"/>
              <c:showVal val="1"/>
              <c:showCatName val="0"/>
              <c:showSerName val="0"/>
              <c:showPercent val="0"/>
              <c:showBubbleSize val="0"/>
            </c:dLbl>
            <c:dLbl>
              <c:idx val="1"/>
              <c:layout>
                <c:manualLayout>
                  <c:x val="-9.5933263816475461E-2"/>
                  <c:y val="0.23160443057452026"/>
                </c:manualLayout>
              </c:layout>
              <c:showLegendKey val="0"/>
              <c:showVal val="1"/>
              <c:showCatName val="0"/>
              <c:showSerName val="0"/>
              <c:showPercent val="0"/>
              <c:showBubbleSize val="0"/>
            </c:dLbl>
            <c:dLbl>
              <c:idx val="2"/>
              <c:layout>
                <c:manualLayout>
                  <c:x val="-0.11261730969760167"/>
                  <c:y val="0"/>
                </c:manualLayout>
              </c:layout>
              <c:showLegendKey val="0"/>
              <c:showVal val="1"/>
              <c:showCatName val="0"/>
              <c:showSerName val="0"/>
              <c:showPercent val="0"/>
              <c:showBubbleSize val="0"/>
            </c:dLbl>
            <c:dLbl>
              <c:idx val="3"/>
              <c:layout>
                <c:manualLayout>
                  <c:x val="9.1762252346193951E-2"/>
                  <c:y val="9.65018460727168E-3"/>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Налог на доходы физических лиц</c:v>
                </c:pt>
                <c:pt idx="1">
                  <c:v>Налоги на совокупный доход</c:v>
                </c:pt>
                <c:pt idx="2">
                  <c:v>Акцизы по подакцизным товарам</c:v>
                </c:pt>
                <c:pt idx="3">
                  <c:v>Государственная пошлина</c:v>
                </c:pt>
              </c:strCache>
            </c:strRef>
          </c:cat>
          <c:val>
            <c:numRef>
              <c:f>Лист1!$B$2:$B$5</c:f>
              <c:numCache>
                <c:formatCode>General</c:formatCode>
                <c:ptCount val="4"/>
                <c:pt idx="0">
                  <c:v>78.400000000000006</c:v>
                </c:pt>
                <c:pt idx="1">
                  <c:v>8.3000000000000007</c:v>
                </c:pt>
                <c:pt idx="2">
                  <c:v>11.5</c:v>
                </c:pt>
                <c:pt idx="3">
                  <c:v>1.8</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2952331326231279"/>
          <c:y val="7.3780099221766357E-2"/>
          <c:w val="0.5973506252894859"/>
          <c:h val="0.71629389777227315"/>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5196078431372559"/>
                  <c:y val="5.3377800824098605E-2"/>
                </c:manualLayout>
              </c:layout>
              <c:showLegendKey val="0"/>
              <c:showVal val="1"/>
              <c:showCatName val="0"/>
              <c:showSerName val="0"/>
              <c:showPercent val="0"/>
              <c:showBubbleSize val="0"/>
            </c:dLbl>
            <c:dLbl>
              <c:idx val="1"/>
              <c:layout>
                <c:manualLayout>
                  <c:x val="-0.12254901960784313"/>
                  <c:y val="4.6705575721086252E-2"/>
                </c:manualLayout>
              </c:layout>
              <c:showLegendKey val="0"/>
              <c:showVal val="1"/>
              <c:showCatName val="0"/>
              <c:showSerName val="0"/>
              <c:showPercent val="0"/>
              <c:showBubbleSize val="0"/>
            </c:dLbl>
            <c:dLbl>
              <c:idx val="2"/>
              <c:layout>
                <c:manualLayout>
                  <c:x val="-1.4705882352941221E-2"/>
                  <c:y val="-9.341115144217256E-2"/>
                </c:manualLayout>
              </c:layout>
              <c:showLegendKey val="0"/>
              <c:showVal val="1"/>
              <c:showCatName val="0"/>
              <c:showSerName val="0"/>
              <c:showPercent val="0"/>
              <c:showBubbleSize val="0"/>
            </c:dLbl>
            <c:dLbl>
              <c:idx val="3"/>
              <c:layout>
                <c:manualLayout>
                  <c:x val="0.13725490196078433"/>
                  <c:y val="-6.6722251030123256E-3"/>
                </c:manualLayout>
              </c:layout>
              <c:showLegendKey val="0"/>
              <c:showVal val="1"/>
              <c:showCatName val="0"/>
              <c:showSerName val="0"/>
              <c:showPercent val="0"/>
              <c:showBubbleSize val="0"/>
            </c:dLbl>
            <c:dLbl>
              <c:idx val="4"/>
              <c:layout>
                <c:manualLayout>
                  <c:x val="3.6914503039713942E-2"/>
                  <c:y val="-9.4483549446886847E-2"/>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78.5</c:v>
                </c:pt>
                <c:pt idx="1">
                  <c:v>11.3</c:v>
                </c:pt>
                <c:pt idx="2">
                  <c:v>8.4</c:v>
                </c:pt>
                <c:pt idx="3">
                  <c:v>1.8</c:v>
                </c:pt>
              </c:numCache>
            </c:numRef>
          </c:val>
        </c:ser>
        <c:dLbls>
          <c:showLegendKey val="0"/>
          <c:showVal val="0"/>
          <c:showCatName val="0"/>
          <c:showSerName val="0"/>
          <c:showPercent val="0"/>
          <c:showBubbleSize val="0"/>
          <c:showLeaderLines val="0"/>
        </c:dLbls>
        <c:firstSliceAng val="0"/>
        <c:holeSize val="50"/>
      </c:doughnutChart>
      <c:spPr>
        <a:noFill/>
        <a:ln w="25404">
          <a:noFill/>
        </a:ln>
      </c:spPr>
    </c:plotArea>
    <c:plotVisOnly val="1"/>
    <c:dispBlanksAs val="zero"/>
    <c:showDLblsOverMax val="0"/>
  </c:chart>
  <c:txPr>
    <a:bodyPr/>
    <a:lstStyle/>
    <a:p>
      <a:pPr>
        <a:defRPr sz="1798"/>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6964253661840659"/>
          <c:y val="3.7336159043361338E-3"/>
          <c:w val="0.41770451274235881"/>
          <c:h val="0.71339364573855901"/>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1612903225806452"/>
                  <c:y val="4.4074598282016118E-2"/>
                </c:manualLayout>
              </c:layout>
              <c:showLegendKey val="0"/>
              <c:showVal val="1"/>
              <c:showCatName val="0"/>
              <c:showSerName val="0"/>
              <c:showPercent val="0"/>
              <c:showBubbleSize val="0"/>
            </c:dLbl>
            <c:dLbl>
              <c:idx val="1"/>
              <c:layout>
                <c:manualLayout>
                  <c:x val="-3.4408602150537593E-2"/>
                  <c:y val="7.3457663803360032E-3"/>
                </c:manualLayout>
              </c:layout>
              <c:showLegendKey val="0"/>
              <c:showVal val="1"/>
              <c:showCatName val="0"/>
              <c:showSerName val="0"/>
              <c:showPercent val="0"/>
              <c:showBubbleSize val="0"/>
            </c:dLbl>
            <c:dLbl>
              <c:idx val="2"/>
              <c:layout>
                <c:manualLayout>
                  <c:x val="1.2903225806451613E-2"/>
                  <c:y val="0.11578894398535011"/>
                </c:manualLayout>
              </c:layout>
              <c:showLegendKey val="0"/>
              <c:showVal val="1"/>
              <c:showCatName val="0"/>
              <c:showSerName val="0"/>
              <c:showPercent val="0"/>
              <c:showBubbleSize val="0"/>
            </c:dLbl>
            <c:dLbl>
              <c:idx val="3"/>
              <c:layout>
                <c:manualLayout>
                  <c:x val="5.1612903225806528E-2"/>
                  <c:y val="7.3457663803360197E-3"/>
                </c:manualLayout>
              </c:layout>
              <c:showLegendKey val="0"/>
              <c:showVal val="1"/>
              <c:showCatName val="0"/>
              <c:showSerName val="0"/>
              <c:showPercent val="0"/>
              <c:showBubbleSize val="0"/>
            </c:dLbl>
            <c:dLbl>
              <c:idx val="4"/>
              <c:layout>
                <c:manualLayout>
                  <c:x val="6.4525350841776394E-2"/>
                  <c:y val="-5.6690129668132076E-2"/>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82.9</c:v>
                </c:pt>
                <c:pt idx="1">
                  <c:v>9</c:v>
                </c:pt>
                <c:pt idx="2">
                  <c:v>6.7</c:v>
                </c:pt>
                <c:pt idx="3">
                  <c:v>1.4</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Лист1!$B$2:$B$4</c:f>
              <c:numCache>
                <c:formatCode>General</c:formatCode>
                <c:ptCount val="3"/>
                <c:pt idx="0">
                  <c:v>34447</c:v>
                </c:pt>
                <c:pt idx="1">
                  <c:v>35532</c:v>
                </c:pt>
                <c:pt idx="2">
                  <c:v>48743</c:v>
                </c:pt>
              </c:numCache>
            </c:numRef>
          </c:val>
        </c:ser>
        <c:dLbls>
          <c:showLegendKey val="0"/>
          <c:showVal val="0"/>
          <c:showCatName val="0"/>
          <c:showSerName val="0"/>
          <c:showPercent val="0"/>
          <c:showBubbleSize val="0"/>
        </c:dLbls>
        <c:gapWidth val="150"/>
        <c:axId val="170766720"/>
        <c:axId val="170768256"/>
      </c:barChart>
      <c:catAx>
        <c:axId val="170766720"/>
        <c:scaling>
          <c:orientation val="minMax"/>
        </c:scaling>
        <c:delete val="0"/>
        <c:axPos val="l"/>
        <c:numFmt formatCode="General" sourceLinked="1"/>
        <c:majorTickMark val="out"/>
        <c:minorTickMark val="none"/>
        <c:tickLblPos val="nextTo"/>
        <c:txPr>
          <a:bodyPr/>
          <a:lstStyle/>
          <a:p>
            <a:pPr>
              <a:defRPr sz="1397">
                <a:latin typeface="Times New Roman" panose="02020603050405020304" pitchFamily="18" charset="0"/>
                <a:cs typeface="Times New Roman" panose="02020603050405020304" pitchFamily="18" charset="0"/>
              </a:defRPr>
            </a:pPr>
            <a:endParaRPr lang="ru-RU"/>
          </a:p>
        </c:txPr>
        <c:crossAx val="170768256"/>
        <c:crosses val="autoZero"/>
        <c:auto val="1"/>
        <c:lblAlgn val="ctr"/>
        <c:lblOffset val="100"/>
        <c:noMultiLvlLbl val="0"/>
      </c:catAx>
      <c:valAx>
        <c:axId val="170768256"/>
        <c:scaling>
          <c:orientation val="minMax"/>
        </c:scaling>
        <c:delete val="0"/>
        <c:axPos val="b"/>
        <c:majorGridlines/>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170766720"/>
        <c:crosses val="autoZero"/>
        <c:crossBetween val="between"/>
      </c:valAx>
      <c:spPr>
        <a:noFill/>
        <a:ln w="25386">
          <a:noFill/>
        </a:ln>
      </c:spPr>
    </c:plotArea>
    <c:plotVisOnly val="1"/>
    <c:dispBlanksAs val="gap"/>
    <c:showDLblsOverMax val="0"/>
  </c:chart>
  <c:txPr>
    <a:bodyPr/>
    <a:lstStyle/>
    <a:p>
      <a:pPr>
        <a:defRPr sz="1797"/>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9.3848546742669875E-2"/>
          <c:y val="0.16225974891678702"/>
          <c:w val="0.66985078581012369"/>
          <c:h val="0.69664481724253069"/>
        </c:manualLayout>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78.400000000000006</c:v>
                </c:pt>
                <c:pt idx="1">
                  <c:v>21.6</c:v>
                </c:pt>
              </c:numCache>
            </c:numRef>
          </c:val>
        </c:ser>
        <c:dLbls>
          <c:showLegendKey val="0"/>
          <c:showVal val="0"/>
          <c:showCatName val="0"/>
          <c:showSerName val="0"/>
          <c:showPercent val="0"/>
          <c:showBubbleSize val="0"/>
          <c:showLeaderLines val="1"/>
        </c:dLbls>
        <c:firstSliceAng val="0"/>
      </c:pieChart>
      <c:spPr>
        <a:noFill/>
        <a:ln w="25439">
          <a:noFill/>
        </a:ln>
      </c:spPr>
    </c:plotArea>
    <c:plotVisOnly val="1"/>
    <c:dispBlanksAs val="zero"/>
    <c:showDLblsOverMax val="0"/>
  </c:chart>
  <c:txPr>
    <a:bodyPr/>
    <a:lstStyle/>
    <a:p>
      <a:pPr>
        <a:defRPr sz="1797"/>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34447</a:t>
          </a:r>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 на доходы физических лиц</a:t>
          </a:r>
          <a:endParaRPr lang="ru-RU" sz="14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5033,2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Акцизы по подакцизным товарам</a:t>
          </a:r>
          <a:endParaRPr lang="ru-RU" sz="14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800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Государственная пошлина</a:t>
          </a:r>
          <a:endParaRPr lang="ru-RU" sz="14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3648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Налоги на совокупный доход</a:t>
          </a:r>
          <a:endParaRPr lang="ru-RU" sz="14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1A0CF307-8A3D-485D-ABD2-46BBF2950873}" type="presOf" srcId="{BC4D2ACD-E11D-413E-8D8C-FCF07CDB54EB}" destId="{5EC4AC27-69A7-40F9-9503-19A07FF35F78}" srcOrd="0" destOrd="0" presId="urn:microsoft.com/office/officeart/2005/8/layout/vList5"/>
    <dgm:cxn modelId="{B8C9707D-9CC9-4277-B5F1-92E0AFD07DCA}" type="presOf" srcId="{4E032633-256F-4C4B-857D-2FA1CF5DEC3B}" destId="{470122CE-4ADC-4BBD-9F23-938B7946A2A2}" srcOrd="0" destOrd="0" presId="urn:microsoft.com/office/officeart/2005/8/layout/vList5"/>
    <dgm:cxn modelId="{A37B3ACD-B104-4037-89D2-CF37C9A9319F}"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3429B036-FAA0-4D14-ACD5-2FC9BD7F209A}" type="presOf" srcId="{29AD83A7-0736-4B95-95E1-1E0BBF38CF06}" destId="{8AB89983-0097-4064-A01D-A96B072D10D0}" srcOrd="0" destOrd="0" presId="urn:microsoft.com/office/officeart/2005/8/layout/vList5"/>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D9BFB915-7940-4068-B1B9-5507A1FD1483}"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8E2138E8-8117-4126-B6DA-39661E74F3D8}" srcId="{29AD83A7-0736-4B95-95E1-1E0BBF38CF06}" destId="{9CF61C31-56D0-4D4C-8E55-B48A8E002098}" srcOrd="1" destOrd="0" parTransId="{4FEC084E-7A2E-42DC-9A53-843DBF3FE40F}" sibTransId="{F164B548-2076-4A66-9579-8D9F7F00CAEB}"/>
    <dgm:cxn modelId="{83B1711E-6F8D-4FEA-9246-7213FC764185}" type="presOf" srcId="{0EABE584-9E78-4E18-9864-E9592589FB91}" destId="{F7F8F642-8586-4E0B-9704-421F74964D04}" srcOrd="0" destOrd="0" presId="urn:microsoft.com/office/officeart/2005/8/layout/vList5"/>
    <dgm:cxn modelId="{37B20876-2F11-4889-94B7-BC7EA4B3E406}" type="presOf" srcId="{28C85ADC-4466-47D2-B580-778124D72CC7}" destId="{0FA0A811-7BD1-4C63-9842-B69D2F4EB9E0}" srcOrd="0" destOrd="0" presId="urn:microsoft.com/office/officeart/2005/8/layout/vList5"/>
    <dgm:cxn modelId="{EBB383FC-0505-4B12-B3A5-9A3567B36B1C}" type="presOf" srcId="{9CF61C31-56D0-4D4C-8E55-B48A8E002098}" destId="{28FC7E3D-4632-4CC7-8C4F-2DADF80FD840}"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0C13950D-8B1E-4D47-9F35-4C145430DBC9}" srcId="{29AD83A7-0736-4B95-95E1-1E0BBF38CF06}" destId="{0EABE584-9E78-4E18-9864-E9592589FB91}" srcOrd="0" destOrd="0" parTransId="{B4BEE736-55B3-4BC9-B59C-06061C708B41}" sibTransId="{AD030B3E-D469-4E1F-A9A2-89373C81891B}"/>
    <dgm:cxn modelId="{D04FDD44-30FE-4E28-B62B-57D7C1BAA42C}" type="presOf" srcId="{5B4D6A96-F1A1-4B9C-A0CE-D3A0A6FF9E02}" destId="{00F96E50-F615-478F-AD51-1BDBC3698A2D}" srcOrd="0" destOrd="0" presId="urn:microsoft.com/office/officeart/2005/8/layout/vList5"/>
    <dgm:cxn modelId="{D8492D0B-0C5A-49E2-85F0-3AEF185EFF54}" type="presParOf" srcId="{8AB89983-0097-4064-A01D-A96B072D10D0}" destId="{4730693C-802F-42C0-8BA9-CEA9B91036F5}" srcOrd="0" destOrd="0" presId="urn:microsoft.com/office/officeart/2005/8/layout/vList5"/>
    <dgm:cxn modelId="{BE0AAAE8-757C-4E31-97AC-64E206E01D14}" type="presParOf" srcId="{4730693C-802F-42C0-8BA9-CEA9B91036F5}" destId="{F7F8F642-8586-4E0B-9704-421F74964D04}" srcOrd="0" destOrd="0" presId="urn:microsoft.com/office/officeart/2005/8/layout/vList5"/>
    <dgm:cxn modelId="{F0921857-6991-4E52-B441-F4006614904A}" type="presParOf" srcId="{4730693C-802F-42C0-8BA9-CEA9B91036F5}" destId="{22666B74-BAC6-48FB-A69E-77EFDF7A56F7}" srcOrd="1" destOrd="0" presId="urn:microsoft.com/office/officeart/2005/8/layout/vList5"/>
    <dgm:cxn modelId="{AB07F545-E931-4CAA-8E20-CE7B03B0F52C}" type="presParOf" srcId="{8AB89983-0097-4064-A01D-A96B072D10D0}" destId="{0E880166-B4C9-4822-80B4-8F44633A2AB5}" srcOrd="1" destOrd="0" presId="urn:microsoft.com/office/officeart/2005/8/layout/vList5"/>
    <dgm:cxn modelId="{FD482592-12B2-4F94-9C61-376D7CBF97A2}" type="presParOf" srcId="{8AB89983-0097-4064-A01D-A96B072D10D0}" destId="{D3EBD3A9-8A02-44CD-9367-8806DFC72F74}" srcOrd="2" destOrd="0" presId="urn:microsoft.com/office/officeart/2005/8/layout/vList5"/>
    <dgm:cxn modelId="{8AAE0BA8-1E15-431C-B699-DE429D6C14E8}" type="presParOf" srcId="{D3EBD3A9-8A02-44CD-9367-8806DFC72F74}" destId="{28FC7E3D-4632-4CC7-8C4F-2DADF80FD840}" srcOrd="0" destOrd="0" presId="urn:microsoft.com/office/officeart/2005/8/layout/vList5"/>
    <dgm:cxn modelId="{0A3AA690-4ECB-4DA2-8959-B019DB90FA53}" type="presParOf" srcId="{D3EBD3A9-8A02-44CD-9367-8806DFC72F74}" destId="{0FA0A811-7BD1-4C63-9842-B69D2F4EB9E0}" srcOrd="1" destOrd="0" presId="urn:microsoft.com/office/officeart/2005/8/layout/vList5"/>
    <dgm:cxn modelId="{A1C66C63-AB02-4AD5-AFB7-A628C8206BF6}" type="presParOf" srcId="{8AB89983-0097-4064-A01D-A96B072D10D0}" destId="{4FE7778A-0DC7-482A-B5A5-7B6D19F585D3}" srcOrd="3" destOrd="0" presId="urn:microsoft.com/office/officeart/2005/8/layout/vList5"/>
    <dgm:cxn modelId="{1FEFEEE1-F963-4875-AD3E-93ECEC374BB4}" type="presParOf" srcId="{8AB89983-0097-4064-A01D-A96B072D10D0}" destId="{E94364DA-5160-4CD5-B71D-1802302C4C81}" srcOrd="4" destOrd="0" presId="urn:microsoft.com/office/officeart/2005/8/layout/vList5"/>
    <dgm:cxn modelId="{BA8294CA-066E-424A-8FE0-50E1AFE9D44D}" type="presParOf" srcId="{E94364DA-5160-4CD5-B71D-1802302C4C81}" destId="{470122CE-4ADC-4BBD-9F23-938B7946A2A2}" srcOrd="0" destOrd="0" presId="urn:microsoft.com/office/officeart/2005/8/layout/vList5"/>
    <dgm:cxn modelId="{088EF0C5-9D96-4F80-A609-D5B78A2E287A}" type="presParOf" srcId="{E94364DA-5160-4CD5-B71D-1802302C4C81}" destId="{4B27C8F0-9F88-4D19-94DE-988747E374A0}" srcOrd="1" destOrd="0" presId="urn:microsoft.com/office/officeart/2005/8/layout/vList5"/>
    <dgm:cxn modelId="{75C8EA61-A5E4-4EED-8E1D-4A0F75A8559F}" type="presParOf" srcId="{8AB89983-0097-4064-A01D-A96B072D10D0}" destId="{D2CF6D51-A2DB-418F-AA1A-F1F415347F7C}" srcOrd="5" destOrd="0" presId="urn:microsoft.com/office/officeart/2005/8/layout/vList5"/>
    <dgm:cxn modelId="{10ACD8B7-B5C7-4682-A385-9243B6409658}" type="presParOf" srcId="{8AB89983-0097-4064-A01D-A96B072D10D0}" destId="{6268B943-58B1-4950-ABC4-2BCE4059A3D4}" srcOrd="6" destOrd="0" presId="urn:microsoft.com/office/officeart/2005/8/layout/vList5"/>
    <dgm:cxn modelId="{3AADC7D0-2B1F-4204-8F52-109C1C991375}" type="presParOf" srcId="{6268B943-58B1-4950-ABC4-2BCE4059A3D4}" destId="{00F96E50-F615-478F-AD51-1BDBC3698A2D}" srcOrd="0" destOrd="0" presId="urn:microsoft.com/office/officeart/2005/8/layout/vList5"/>
    <dgm:cxn modelId="{3F33DC5A-DC6D-4282-A712-786062E00F68}"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1#5" csCatId="colorful" phldr="1"/>
      <dgm:spPr/>
      <dgm:t>
        <a:bodyPr/>
        <a:lstStyle/>
        <a:p>
          <a:endParaRPr lang="ru-RU"/>
        </a:p>
      </dgm:t>
    </dgm:pt>
    <dgm:pt modelId="{07E63CAE-E07F-43B5-8B9A-D5F850D11316}">
      <dgm:prSet phldrT="[Текст]" custT="1"/>
      <dgm:spPr>
        <a:solidFill>
          <a:schemeClr val="tx2">
            <a:lumMod val="60000"/>
            <a:lumOff val="40000"/>
          </a:schemeClr>
        </a:solidFill>
      </dgm:spPr>
      <dgm:t>
        <a:bodyPr/>
        <a:lstStyle/>
        <a:p>
          <a:pPr algn="ctr"/>
          <a:r>
            <a:rPr lang="ru-RU" sz="1000" b="1" dirty="0" smtClean="0">
              <a:solidFill>
                <a:schemeClr val="tx1"/>
              </a:solidFill>
            </a:rPr>
            <a:t>4007,0 тыс. руб</a:t>
          </a:r>
          <a:r>
            <a:rPr lang="ru-RU" sz="1000" b="1" dirty="0" smtClean="0">
              <a:solidFill>
                <a:srgbClr val="FF0000"/>
              </a:solidFill>
            </a:rPr>
            <a:t>.</a:t>
          </a:r>
          <a:endParaRPr lang="ru-RU" sz="1000" b="1" dirty="0">
            <a:solidFill>
              <a:srgbClr val="FF0000"/>
            </a:solidFill>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a:solidFill>
          <a:schemeClr val="tx2">
            <a:lumMod val="60000"/>
            <a:lumOff val="40000"/>
            <a:alpha val="90000"/>
          </a:schemeClr>
        </a:solidFill>
      </dgm:spPr>
      <dgm:t>
        <a:bodyPr/>
        <a:lstStyle/>
        <a:p>
          <a:r>
            <a:rPr lang="ru-RU" sz="1400" b="1" dirty="0" smtClean="0"/>
            <a:t>Дотации</a:t>
          </a:r>
          <a:endParaRPr lang="ru-RU" sz="1400" b="1" dirty="0"/>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a:solidFill>
          <a:schemeClr val="accent2">
            <a:lumMod val="75000"/>
          </a:schemeClr>
        </a:solidFill>
      </dgm:spPr>
      <dgm:t>
        <a:bodyPr/>
        <a:lstStyle/>
        <a:p>
          <a:r>
            <a:rPr lang="ru-RU" sz="1000" b="1" dirty="0" smtClean="0">
              <a:solidFill>
                <a:schemeClr val="tx1"/>
              </a:solidFill>
            </a:rPr>
            <a:t>33091,0 тыс. руб. </a:t>
          </a:r>
          <a:endParaRPr lang="ru-RU" sz="1000" b="1" dirty="0">
            <a:solidFill>
              <a:schemeClr val="tx1"/>
            </a:solidFill>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a:solidFill>
          <a:schemeClr val="accent2">
            <a:lumMod val="75000"/>
            <a:alpha val="90000"/>
          </a:schemeClr>
        </a:solidFill>
      </dgm:spPr>
      <dgm:t>
        <a:bodyPr/>
        <a:lstStyle/>
        <a:p>
          <a:r>
            <a:rPr lang="ru-RU" sz="1400" b="1" dirty="0" smtClean="0"/>
            <a:t>Субвенции</a:t>
          </a:r>
          <a:endParaRPr lang="ru-RU" sz="1400" b="1" dirty="0"/>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000" b="1" dirty="0" smtClean="0">
              <a:solidFill>
                <a:schemeClr val="tx1"/>
              </a:solidFill>
            </a:rPr>
            <a:t>2528,1</a:t>
          </a:r>
        </a:p>
        <a:p>
          <a:r>
            <a:rPr lang="ru-RU" sz="1000" b="1" dirty="0" smtClean="0">
              <a:solidFill>
                <a:schemeClr val="tx1"/>
              </a:solidFill>
            </a:rPr>
            <a:t> тыс. руб.</a:t>
          </a:r>
          <a:endParaRPr lang="ru-RU" sz="1000" b="1" dirty="0">
            <a:solidFill>
              <a:schemeClr val="tx1"/>
            </a:solidFill>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a:solidFill>
          <a:schemeClr val="accent5">
            <a:lumMod val="60000"/>
            <a:lumOff val="40000"/>
            <a:alpha val="90000"/>
          </a:schemeClr>
        </a:solidFill>
      </dgm:spPr>
      <dgm:t>
        <a:bodyPr/>
        <a:lstStyle/>
        <a:p>
          <a:r>
            <a:rPr lang="ru-RU" sz="1400" b="1" dirty="0" smtClean="0"/>
            <a:t>МБТ</a:t>
          </a:r>
          <a:endParaRPr lang="ru-RU" sz="1400" b="1" dirty="0"/>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EB63E628-4840-46C4-97E8-A26561F1A7A7}">
      <dgm:prSet phldrT="[Текст]" custT="1"/>
      <dgm:spPr>
        <a:solidFill>
          <a:schemeClr val="accent2">
            <a:lumMod val="75000"/>
            <a:alpha val="90000"/>
          </a:schemeClr>
        </a:soli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26584,3 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0DE43FE-A3CF-4B9A-B943-65B6D8F6509E}" type="parTrans" cxnId="{251ACBCB-410C-40DD-975E-BB3E59F7AB5C}">
      <dgm:prSet/>
      <dgm:spPr/>
      <dgm:t>
        <a:bodyPr/>
        <a:lstStyle/>
        <a:p>
          <a:endParaRPr lang="ru-RU"/>
        </a:p>
      </dgm:t>
    </dgm:pt>
    <dgm:pt modelId="{C6DB26D2-A31A-4DB3-B82F-4D7D7C6B9B24}" type="sibTrans" cxnId="{251ACBCB-410C-40DD-975E-BB3E59F7AB5C}">
      <dgm:prSet/>
      <dgm:spPr/>
      <dgm:t>
        <a:bodyPr/>
        <a:lstStyle/>
        <a:p>
          <a:endParaRPr lang="ru-RU"/>
        </a:p>
      </dgm:t>
    </dgm:pt>
    <dgm:pt modelId="{13D660AE-6596-4D97-B1EB-E2A26DA82F5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Субсидии</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F95ABDB5-AB58-435A-A6CA-A43EECBEC934}" type="parTrans" cxnId="{0B3195A6-9F00-401A-B6BA-542EEB70D3CD}">
      <dgm:prSet/>
      <dgm:spPr/>
      <dgm:t>
        <a:bodyPr/>
        <a:lstStyle/>
        <a:p>
          <a:endParaRPr lang="ru-RU"/>
        </a:p>
      </dgm:t>
    </dgm:pt>
    <dgm:pt modelId="{AF280605-95FB-452E-BC5D-FCBBE9FF8AF0}" type="sibTrans" cxnId="{0B3195A6-9F00-401A-B6BA-542EEB70D3CD}">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pt>
    <dgm:pt modelId="{B1DB6064-EDC5-4709-B9BF-ECEEDBCBB2E2}" type="pres">
      <dgm:prSet presAssocID="{E6077133-BDE0-42DD-B3C1-F09BB1E594AC}" presName="composite" presStyleCnt="0"/>
      <dgm:spPr/>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pt>
    <dgm:pt modelId="{884E28C3-35A9-42AA-A89B-A283697F4B72}" type="pres">
      <dgm:prSet presAssocID="{EB63E628-4840-46C4-97E8-A26561F1A7A7}" presName="composite" presStyleCnt="0"/>
      <dgm:spPr/>
    </dgm:pt>
    <dgm:pt modelId="{E0ED5AC1-D131-4326-90AC-66929654C696}" type="pres">
      <dgm:prSet presAssocID="{EB63E628-4840-46C4-97E8-A26561F1A7A7}" presName="parentText" presStyleLbl="alignNode1" presStyleIdx="2" presStyleCnt="4">
        <dgm:presLayoutVars>
          <dgm:chMax val="1"/>
          <dgm:bulletEnabled val="1"/>
        </dgm:presLayoutVars>
      </dgm:prSet>
      <dgm:spPr/>
      <dgm:t>
        <a:bodyPr/>
        <a:lstStyle/>
        <a:p>
          <a:endParaRPr lang="ru-RU"/>
        </a:p>
      </dgm:t>
    </dgm:pt>
    <dgm:pt modelId="{0E9EF5DE-B01B-4600-A1C2-F727E67962DC}" type="pres">
      <dgm:prSet presAssocID="{EB63E628-4840-46C4-97E8-A26561F1A7A7}" presName="descendantText" presStyleLbl="alignAcc1" presStyleIdx="2" presStyleCnt="4">
        <dgm:presLayoutVars>
          <dgm:bulletEnabled val="1"/>
        </dgm:presLayoutVars>
      </dgm:prSet>
      <dgm:spPr/>
      <dgm:t>
        <a:bodyPr/>
        <a:lstStyle/>
        <a:p>
          <a:endParaRPr lang="ru-RU"/>
        </a:p>
      </dgm:t>
    </dgm:pt>
    <dgm:pt modelId="{6804ACC5-E4C8-420E-8183-966F06948305}" type="pres">
      <dgm:prSet presAssocID="{C6DB26D2-A31A-4DB3-B82F-4D7D7C6B9B24}" presName="sp" presStyleCnt="0"/>
      <dgm:spPr/>
    </dgm:pt>
    <dgm:pt modelId="{FB10846E-3AE0-4176-83E9-7C225E3A0B9C}" type="pres">
      <dgm:prSet presAssocID="{DB99D06F-8AB8-4A5C-80DE-5DC44C7EE206}" presName="composite" presStyleCnt="0"/>
      <dgm:spPr/>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83FABD27-787D-4574-B518-39255EFABA95}" type="presOf" srcId="{DB99D06F-8AB8-4A5C-80DE-5DC44C7EE206}" destId="{D3CF4780-BE37-4F30-9485-A5CEA4F1527A}"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258D2D02-6844-402C-ACFD-F334B4876738}" type="presOf" srcId="{13D660AE-6596-4D97-B1EB-E2A26DA82F59}" destId="{0E9EF5DE-B01B-4600-A1C2-F727E67962DC}" srcOrd="0" destOrd="0" presId="urn:microsoft.com/office/officeart/2005/8/layout/chevron2"/>
    <dgm:cxn modelId="{B68896BE-B8FC-4340-B2D8-BA80427C31FB}" type="presOf" srcId="{07E63CAE-E07F-43B5-8B9A-D5F850D11316}" destId="{4787B8AB-D47E-48D6-BAF8-198779755066}"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AD3B8635-7A70-46B4-B14A-94308A519810}" type="presOf" srcId="{F6574D3B-92FB-4DCB-B065-D50275DB829B}" destId="{42ACD664-9300-4249-B2F8-9749D7BED71E}" srcOrd="0" destOrd="0" presId="urn:microsoft.com/office/officeart/2005/8/layout/chevron2"/>
    <dgm:cxn modelId="{94569248-6C9A-4BB1-A672-B662EE7D938E}" type="presOf" srcId="{E9F8A5F5-C32D-4059-B302-A28F1DCE0B24}" destId="{218CE23A-B8E0-47E9-9EF0-3287A1E845CA}" srcOrd="0" destOrd="0" presId="urn:microsoft.com/office/officeart/2005/8/layout/chevron2"/>
    <dgm:cxn modelId="{0B3195A6-9F00-401A-B6BA-542EEB70D3CD}" srcId="{EB63E628-4840-46C4-97E8-A26561F1A7A7}" destId="{13D660AE-6596-4D97-B1EB-E2A26DA82F59}" srcOrd="0" destOrd="0" parTransId="{F95ABDB5-AB58-435A-A6CA-A43EECBEC934}" sibTransId="{AF280605-95FB-452E-BC5D-FCBBE9FF8AF0}"/>
    <dgm:cxn modelId="{395E094B-E552-4CCE-A24B-ACD24F04D0E0}" srcId="{083058FB-D7E4-42AC-AC47-EC9D2740D50F}" destId="{E6077133-BDE0-42DD-B3C1-F09BB1E594AC}" srcOrd="1" destOrd="0" parTransId="{042A2F75-4406-4FCE-B80D-1DD9ACC33D41}" sibTransId="{3D389983-2AED-4D32-B4BF-8F3E200B0CAC}"/>
    <dgm:cxn modelId="{59ADE87A-08D2-4168-B62E-B42550DAD25F}" srcId="{DB99D06F-8AB8-4A5C-80DE-5DC44C7EE206}" destId="{E9F8A5F5-C32D-4059-B302-A28F1DCE0B24}" srcOrd="0" destOrd="0" parTransId="{047E8E93-B064-4FE7-9901-8A0D6D9BBEFC}" sibTransId="{2995760B-8F30-4C00-85C9-E7B4574D3769}"/>
    <dgm:cxn modelId="{ABF58AAE-D7CB-4871-B06D-977E2ECFA2D9}" type="presOf" srcId="{EB63E628-4840-46C4-97E8-A26561F1A7A7}" destId="{E0ED5AC1-D131-4326-90AC-66929654C696}" srcOrd="0" destOrd="0" presId="urn:microsoft.com/office/officeart/2005/8/layout/chevron2"/>
    <dgm:cxn modelId="{C42AB7FB-36A8-4B20-8AE2-A2372AD5B5EE}" type="presOf" srcId="{59AED373-E38A-4BD4-A631-3D5B3D60AB6F}" destId="{4DE0E3DC-04F3-46E1-BC83-DA96C976BC5F}" srcOrd="0" destOrd="0" presId="urn:microsoft.com/office/officeart/2005/8/layout/chevron2"/>
    <dgm:cxn modelId="{66BCC412-1751-4627-9966-4A0666AA316E}" srcId="{083058FB-D7E4-42AC-AC47-EC9D2740D50F}" destId="{DB99D06F-8AB8-4A5C-80DE-5DC44C7EE206}" srcOrd="3" destOrd="0" parTransId="{6DE94914-5334-4144-B46A-EE4FD4FC3268}" sibTransId="{B0437C8C-D3E7-416D-BDD8-3879B129DFF2}"/>
    <dgm:cxn modelId="{251ACBCB-410C-40DD-975E-BB3E59F7AB5C}" srcId="{083058FB-D7E4-42AC-AC47-EC9D2740D50F}" destId="{EB63E628-4840-46C4-97E8-A26561F1A7A7}" srcOrd="2" destOrd="0" parTransId="{70DE43FE-A3CF-4B9A-B943-65B6D8F6509E}" sibTransId="{C6DB26D2-A31A-4DB3-B82F-4D7D7C6B9B24}"/>
    <dgm:cxn modelId="{01151329-F1E0-445F-85CA-A4D17BD71B21}" type="presOf" srcId="{083058FB-D7E4-42AC-AC47-EC9D2740D50F}" destId="{76D4EB3A-2C6C-4C02-83C0-C250857A209F}"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CED8F36A-D6CC-4C89-9B8E-380879364432}" type="presOf" srcId="{E6077133-BDE0-42DD-B3C1-F09BB1E594AC}" destId="{749A1EC2-6787-4386-9A04-2D7C9A1F7635}" srcOrd="0" destOrd="0" presId="urn:microsoft.com/office/officeart/2005/8/layout/chevron2"/>
    <dgm:cxn modelId="{D64FE377-4367-49F9-9DF0-E807262D4757}" type="presParOf" srcId="{76D4EB3A-2C6C-4C02-83C0-C250857A209F}" destId="{F20FF4BD-3B95-4BD9-AB03-9DE613AB4E67}" srcOrd="0" destOrd="0" presId="urn:microsoft.com/office/officeart/2005/8/layout/chevron2"/>
    <dgm:cxn modelId="{6380FDD7-F041-4B63-9346-7705468CE3C1}" type="presParOf" srcId="{F20FF4BD-3B95-4BD9-AB03-9DE613AB4E67}" destId="{4787B8AB-D47E-48D6-BAF8-198779755066}" srcOrd="0" destOrd="0" presId="urn:microsoft.com/office/officeart/2005/8/layout/chevron2"/>
    <dgm:cxn modelId="{DB4F9A1C-440E-4628-B742-434646441892}" type="presParOf" srcId="{F20FF4BD-3B95-4BD9-AB03-9DE613AB4E67}" destId="{42ACD664-9300-4249-B2F8-9749D7BED71E}" srcOrd="1" destOrd="0" presId="urn:microsoft.com/office/officeart/2005/8/layout/chevron2"/>
    <dgm:cxn modelId="{B8B82C2C-A150-4C24-802D-C2B964860685}" type="presParOf" srcId="{76D4EB3A-2C6C-4C02-83C0-C250857A209F}" destId="{FB3EF289-5C92-44DC-8AD7-16805AC5E1ED}" srcOrd="1" destOrd="0" presId="urn:microsoft.com/office/officeart/2005/8/layout/chevron2"/>
    <dgm:cxn modelId="{5C8B7C2D-DA63-47A6-A264-A6982FB86DBE}" type="presParOf" srcId="{76D4EB3A-2C6C-4C02-83C0-C250857A209F}" destId="{B1DB6064-EDC5-4709-B9BF-ECEEDBCBB2E2}" srcOrd="2" destOrd="0" presId="urn:microsoft.com/office/officeart/2005/8/layout/chevron2"/>
    <dgm:cxn modelId="{131A3D68-1DC4-470A-9174-78EDBD47040D}" type="presParOf" srcId="{B1DB6064-EDC5-4709-B9BF-ECEEDBCBB2E2}" destId="{749A1EC2-6787-4386-9A04-2D7C9A1F7635}" srcOrd="0" destOrd="0" presId="urn:microsoft.com/office/officeart/2005/8/layout/chevron2"/>
    <dgm:cxn modelId="{61470CF0-C7E3-46DB-94F3-3927EFA51F38}" type="presParOf" srcId="{B1DB6064-EDC5-4709-B9BF-ECEEDBCBB2E2}" destId="{4DE0E3DC-04F3-46E1-BC83-DA96C976BC5F}" srcOrd="1" destOrd="0" presId="urn:microsoft.com/office/officeart/2005/8/layout/chevron2"/>
    <dgm:cxn modelId="{A655ED7D-8979-48E2-B47B-C4E7353D14AB}" type="presParOf" srcId="{76D4EB3A-2C6C-4C02-83C0-C250857A209F}" destId="{C56617AB-2910-4A77-8801-F5396FCEDBC0}" srcOrd="3" destOrd="0" presId="urn:microsoft.com/office/officeart/2005/8/layout/chevron2"/>
    <dgm:cxn modelId="{4F413DE3-9446-4E13-8C53-999C16F2738B}" type="presParOf" srcId="{76D4EB3A-2C6C-4C02-83C0-C250857A209F}" destId="{884E28C3-35A9-42AA-A89B-A283697F4B72}" srcOrd="4" destOrd="0" presId="urn:microsoft.com/office/officeart/2005/8/layout/chevron2"/>
    <dgm:cxn modelId="{44DF8A32-5146-483F-9A2C-E2206F4876BB}" type="presParOf" srcId="{884E28C3-35A9-42AA-A89B-A283697F4B72}" destId="{E0ED5AC1-D131-4326-90AC-66929654C696}" srcOrd="0" destOrd="0" presId="urn:microsoft.com/office/officeart/2005/8/layout/chevron2"/>
    <dgm:cxn modelId="{D1F828F3-6175-458B-B8B5-0D0086210936}" type="presParOf" srcId="{884E28C3-35A9-42AA-A89B-A283697F4B72}" destId="{0E9EF5DE-B01B-4600-A1C2-F727E67962DC}" srcOrd="1" destOrd="0" presId="urn:microsoft.com/office/officeart/2005/8/layout/chevron2"/>
    <dgm:cxn modelId="{69D86758-1272-4C10-8DB0-AD49EAE450D7}" type="presParOf" srcId="{76D4EB3A-2C6C-4C02-83C0-C250857A209F}" destId="{6804ACC5-E4C8-420E-8183-966F06948305}" srcOrd="5" destOrd="0" presId="urn:microsoft.com/office/officeart/2005/8/layout/chevron2"/>
    <dgm:cxn modelId="{2410EDC7-6015-40F9-A921-CCB74BE4024A}" type="presParOf" srcId="{76D4EB3A-2C6C-4C02-83C0-C250857A209F}" destId="{FB10846E-3AE0-4176-83E9-7C225E3A0B9C}" srcOrd="6" destOrd="0" presId="urn:microsoft.com/office/officeart/2005/8/layout/chevron2"/>
    <dgm:cxn modelId="{81CB3EC5-991F-47E2-861F-CE4E934A84AB}" type="presParOf" srcId="{FB10846E-3AE0-4176-83E9-7C225E3A0B9C}" destId="{D3CF4780-BE37-4F30-9485-A5CEA4F1527A}" srcOrd="0" destOrd="0" presId="urn:microsoft.com/office/officeart/2005/8/layout/chevron2"/>
    <dgm:cxn modelId="{C305B3C2-824C-422E-83FE-BECE3A4C509B}"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837536-C23D-437A-89B3-535062ACDBAB}" type="doc">
      <dgm:prSet loTypeId="urn:microsoft.com/office/officeart/2008/layout/LinedList" loCatId="list" qsTypeId="urn:microsoft.com/office/officeart/2005/8/quickstyle/3d4" qsCatId="3D" csTypeId="urn:microsoft.com/office/officeart/2005/8/colors/accent3_4" csCatId="accent3" phldr="1"/>
      <dgm:spPr/>
      <dgm:t>
        <a:bodyPr/>
        <a:lstStyle/>
        <a:p>
          <a:endParaRPr lang="ru-RU"/>
        </a:p>
      </dgm:t>
    </dgm:pt>
    <dgm:pt modelId="{E648EF53-3F69-4E49-A902-59B28C5E33AD}">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2020 год </a:t>
          </a:r>
        </a:p>
        <a:p>
          <a:r>
            <a:rPr lang="ru-RU" sz="1600" b="1" dirty="0" smtClean="0">
              <a:latin typeface="Times New Roman" panose="02020603050405020304" pitchFamily="18" charset="0"/>
              <a:cs typeface="Times New Roman" panose="02020603050405020304" pitchFamily="18" charset="0"/>
            </a:rPr>
            <a:t>Всего 31510,9 </a:t>
          </a:r>
          <a:r>
            <a:rPr lang="ru-RU" sz="1600" b="1" dirty="0" err="1" smtClean="0">
              <a:latin typeface="Times New Roman" panose="02020603050405020304" pitchFamily="18" charset="0"/>
              <a:cs typeface="Times New Roman" panose="02020603050405020304" pitchFamily="18" charset="0"/>
            </a:rPr>
            <a:t>тыс.руб</a:t>
          </a: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47B4136B-069C-4699-B568-11B6625F11EA}" type="parTrans" cxnId="{11868A5B-D021-4843-B5C0-4E86F3C950C9}">
      <dgm:prSet/>
      <dgm:spPr/>
      <dgm:t>
        <a:bodyPr/>
        <a:lstStyle/>
        <a:p>
          <a:endParaRPr lang="ru-RU" sz="1400" b="1"/>
        </a:p>
      </dgm:t>
    </dgm:pt>
    <dgm:pt modelId="{5199225A-BAD4-410B-981B-873571F46B8C}" type="sibTrans" cxnId="{11868A5B-D021-4843-B5C0-4E86F3C950C9}">
      <dgm:prSet/>
      <dgm:spPr/>
      <dgm:t>
        <a:bodyPr/>
        <a:lstStyle/>
        <a:p>
          <a:endParaRPr lang="ru-RU" sz="1400" b="1"/>
        </a:p>
      </dgm:t>
    </dgm:pt>
    <dgm:pt modelId="{9BCBFFDF-1101-4D01-AB42-24BF29E2259D}">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1107,1 тыс. руб.</a:t>
          </a:r>
          <a:endParaRPr lang="ru-RU" sz="1600" b="1" dirty="0">
            <a:latin typeface="Times New Roman" panose="02020603050405020304" pitchFamily="18" charset="0"/>
            <a:cs typeface="Times New Roman" panose="02020603050405020304" pitchFamily="18" charset="0"/>
          </a:endParaRPr>
        </a:p>
      </dgm:t>
    </dgm:pt>
    <dgm:pt modelId="{E5B07F8B-E8EF-42EE-B1DF-5608C4FFF8EA}" type="parTrans" cxnId="{30326D56-9FE0-4614-9026-DCD46FAB3E64}">
      <dgm:prSet/>
      <dgm:spPr/>
      <dgm:t>
        <a:bodyPr/>
        <a:lstStyle/>
        <a:p>
          <a:endParaRPr lang="ru-RU" sz="1400" b="1"/>
        </a:p>
      </dgm:t>
    </dgm:pt>
    <dgm:pt modelId="{B3CD0CC7-353D-4109-AEAA-FA9AE171B9D2}" type="sibTrans" cxnId="{30326D56-9FE0-4614-9026-DCD46FAB3E64}">
      <dgm:prSet/>
      <dgm:spPr/>
      <dgm:t>
        <a:bodyPr/>
        <a:lstStyle/>
        <a:p>
          <a:endParaRPr lang="ru-RU" sz="1400" b="1"/>
        </a:p>
      </dgm:t>
    </dgm:pt>
    <dgm:pt modelId="{475CD6C4-64E5-4E47-8A8C-1D55696865F2}">
      <dgm:prSet phldrT="[Текст]" custT="1"/>
      <dgm:spPr/>
      <dgm:t>
        <a:bodyPr/>
        <a:lstStyle/>
        <a:p>
          <a:r>
            <a:rPr lang="ru-RU" sz="1600" b="1" dirty="0" smtClean="0">
              <a:latin typeface="Times New Roman" panose="02020603050405020304" pitchFamily="18" charset="0"/>
              <a:cs typeface="Times New Roman" panose="02020603050405020304" pitchFamily="18" charset="0"/>
            </a:rPr>
            <a:t>Автомобильный транспорт 1080,0тыс. руб.</a:t>
          </a:r>
          <a:endParaRPr lang="ru-RU" sz="1600" b="1" dirty="0">
            <a:latin typeface="Times New Roman" panose="02020603050405020304" pitchFamily="18" charset="0"/>
            <a:cs typeface="Times New Roman" panose="02020603050405020304" pitchFamily="18" charset="0"/>
          </a:endParaRPr>
        </a:p>
      </dgm:t>
    </dgm:pt>
    <dgm:pt modelId="{B9609A78-557C-45DA-85F0-FEE05DC56D4F}" type="parTrans" cxnId="{DDD30442-93EA-40BA-923A-522AAC9F4AD0}">
      <dgm:prSet/>
      <dgm:spPr/>
      <dgm:t>
        <a:bodyPr/>
        <a:lstStyle/>
        <a:p>
          <a:endParaRPr lang="ru-RU" sz="1400" b="1"/>
        </a:p>
      </dgm:t>
    </dgm:pt>
    <dgm:pt modelId="{4A45AA5D-9BD3-4707-9649-3E50F54ED6CE}" type="sibTrans" cxnId="{DDD30442-93EA-40BA-923A-522AAC9F4AD0}">
      <dgm:prSet/>
      <dgm:spPr/>
      <dgm:t>
        <a:bodyPr/>
        <a:lstStyle/>
        <a:p>
          <a:endParaRPr lang="ru-RU" sz="1400" b="1"/>
        </a:p>
      </dgm:t>
    </dgm:pt>
    <dgm:pt modelId="{CE9F5581-E416-4B55-A4D1-0BAE8D844D94}">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2021 год</a:t>
          </a:r>
        </a:p>
        <a:p>
          <a:r>
            <a:rPr lang="ru-RU" sz="1600" b="1" dirty="0" smtClean="0">
              <a:latin typeface="Times New Roman" panose="02020603050405020304" pitchFamily="18" charset="0"/>
              <a:cs typeface="Times New Roman" panose="02020603050405020304" pitchFamily="18" charset="0"/>
            </a:rPr>
            <a:t>Всего 29790,1 тыс. руб.</a:t>
          </a:r>
          <a:endParaRPr lang="ru-RU" sz="1600" b="1" dirty="0">
            <a:latin typeface="Times New Roman" panose="02020603050405020304" pitchFamily="18" charset="0"/>
            <a:cs typeface="Times New Roman" panose="02020603050405020304" pitchFamily="18" charset="0"/>
          </a:endParaRPr>
        </a:p>
      </dgm:t>
    </dgm:pt>
    <dgm:pt modelId="{7ECE240E-7C57-42E6-9A7A-06C1BB61CF95}" type="parTrans" cxnId="{761DE723-E117-44E2-9785-9AFB7A5A2883}">
      <dgm:prSet/>
      <dgm:spPr/>
      <dgm:t>
        <a:bodyPr/>
        <a:lstStyle/>
        <a:p>
          <a:endParaRPr lang="ru-RU" sz="1400" b="1"/>
        </a:p>
      </dgm:t>
    </dgm:pt>
    <dgm:pt modelId="{BF265846-5BF5-4E07-BB9E-9EAE4F4A22A8}" type="sibTrans" cxnId="{761DE723-E117-44E2-9785-9AFB7A5A2883}">
      <dgm:prSet/>
      <dgm:spPr/>
      <dgm:t>
        <a:bodyPr/>
        <a:lstStyle/>
        <a:p>
          <a:endParaRPr lang="ru-RU" sz="1400" b="1"/>
        </a:p>
      </dgm:t>
    </dgm:pt>
    <dgm:pt modelId="{4B0946E2-62DF-441B-8ABA-CB941382E447}">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840,0 тыс.руб.</a:t>
          </a:r>
          <a:endParaRPr lang="ru-RU" sz="1600" b="1" dirty="0">
            <a:latin typeface="Times New Roman" panose="02020603050405020304" pitchFamily="18" charset="0"/>
            <a:cs typeface="Times New Roman" panose="02020603050405020304" pitchFamily="18" charset="0"/>
          </a:endParaRPr>
        </a:p>
      </dgm:t>
    </dgm:pt>
    <dgm:pt modelId="{8C64E073-F9F9-49DB-AC92-27B3EB5746BB}" type="parTrans" cxnId="{FEF45654-616B-41CF-A1BD-4D3BB21CE0BF}">
      <dgm:prSet/>
      <dgm:spPr/>
      <dgm:t>
        <a:bodyPr/>
        <a:lstStyle/>
        <a:p>
          <a:endParaRPr lang="ru-RU" sz="1400" b="1"/>
        </a:p>
      </dgm:t>
    </dgm:pt>
    <dgm:pt modelId="{1963CA7E-E99F-4362-A8B6-0B3EF83F9D7A}" type="sibTrans" cxnId="{FEF45654-616B-41CF-A1BD-4D3BB21CE0BF}">
      <dgm:prSet/>
      <dgm:spPr/>
      <dgm:t>
        <a:bodyPr/>
        <a:lstStyle/>
        <a:p>
          <a:endParaRPr lang="ru-RU" sz="1400" b="1"/>
        </a:p>
      </dgm:t>
    </dgm:pt>
    <dgm:pt modelId="{5061FB68-281C-4A07-8F34-C0AE101D5473}">
      <dgm:prSet phldrT="[Текст]" custT="1"/>
      <dgm:spPr/>
      <dgm:t>
        <a:bodyPr/>
        <a:lstStyle/>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2022 год</a:t>
          </a:r>
        </a:p>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Всего 30021,3 тыс. руб.</a:t>
          </a:r>
          <a:endParaRPr lang="ru-RU" sz="1800" b="1" dirty="0">
            <a:latin typeface="Times New Roman" panose="02020603050405020304" pitchFamily="18" charset="0"/>
            <a:cs typeface="Times New Roman" panose="02020603050405020304" pitchFamily="18" charset="0"/>
          </a:endParaRPr>
        </a:p>
      </dgm:t>
    </dgm:pt>
    <dgm:pt modelId="{A4FF7BDB-7327-4536-B434-1A29E36795C5}" type="parTrans" cxnId="{4454CD33-A0F9-4617-8726-D5583F486E80}">
      <dgm:prSet/>
      <dgm:spPr/>
      <dgm:t>
        <a:bodyPr/>
        <a:lstStyle/>
        <a:p>
          <a:endParaRPr lang="ru-RU" sz="1400" b="1"/>
        </a:p>
      </dgm:t>
    </dgm:pt>
    <dgm:pt modelId="{364DC548-AE14-4532-B475-E54F96AF9CF4}" type="sibTrans" cxnId="{4454CD33-A0F9-4617-8726-D5583F486E80}">
      <dgm:prSet/>
      <dgm:spPr/>
      <dgm:t>
        <a:bodyPr/>
        <a:lstStyle/>
        <a:p>
          <a:endParaRPr lang="ru-RU" sz="1400" b="1"/>
        </a:p>
      </dgm:t>
    </dgm:pt>
    <dgm:pt modelId="{2602B5C5-EBE9-47B0-9E78-BDC1AF7FF497}">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Сельское хозяйство и рыболовство 840,0 тыс. руб.</a:t>
          </a:r>
          <a:endParaRPr lang="ru-RU" sz="1600" b="1" dirty="0">
            <a:latin typeface="Times New Roman" panose="02020603050405020304" pitchFamily="18" charset="0"/>
            <a:cs typeface="Times New Roman" panose="02020603050405020304" pitchFamily="18" charset="0"/>
          </a:endParaRPr>
        </a:p>
      </dgm:t>
    </dgm:pt>
    <dgm:pt modelId="{51154C94-4FCD-42B1-BBC7-6E5A103679D1}" type="parTrans" cxnId="{6A0B379E-24FB-4AAC-8D37-8A65E4CFDAF7}">
      <dgm:prSet/>
      <dgm:spPr/>
      <dgm:t>
        <a:bodyPr/>
        <a:lstStyle/>
        <a:p>
          <a:endParaRPr lang="ru-RU" sz="1400" b="1"/>
        </a:p>
      </dgm:t>
    </dgm:pt>
    <dgm:pt modelId="{0815DBB6-B3DE-4ACB-A9FD-5D3046893064}" type="sibTrans" cxnId="{6A0B379E-24FB-4AAC-8D37-8A65E4CFDAF7}">
      <dgm:prSet/>
      <dgm:spPr/>
      <dgm:t>
        <a:bodyPr/>
        <a:lstStyle/>
        <a:p>
          <a:endParaRPr lang="ru-RU" sz="1400" b="1"/>
        </a:p>
      </dgm:t>
    </dgm:pt>
    <dgm:pt modelId="{FD6F26AE-9731-459C-944A-004CEE405C76}">
      <dgm:prSet phldrT="[Текст]"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 29223,8 тыс.руб.</a:t>
          </a:r>
          <a:endParaRPr lang="ru-RU" sz="1600" b="1" dirty="0">
            <a:latin typeface="Times New Roman" panose="02020603050405020304" pitchFamily="18" charset="0"/>
            <a:cs typeface="Times New Roman" panose="02020603050405020304" pitchFamily="18" charset="0"/>
          </a:endParaRPr>
        </a:p>
      </dgm:t>
    </dgm:pt>
    <dgm:pt modelId="{242464D1-466A-4D03-9E40-1A16215DE68B}" type="parTrans" cxnId="{CB8834DE-B07B-4B60-AD9B-2CF520D26190}">
      <dgm:prSet/>
      <dgm:spPr/>
      <dgm:t>
        <a:bodyPr/>
        <a:lstStyle/>
        <a:p>
          <a:endParaRPr lang="ru-RU" sz="1400" b="1"/>
        </a:p>
      </dgm:t>
    </dgm:pt>
    <dgm:pt modelId="{EEE8CFD8-1E7B-4E43-AC90-3CB8A989410A}" type="sibTrans" cxnId="{CB8834DE-B07B-4B60-AD9B-2CF520D26190}">
      <dgm:prSet/>
      <dgm:spPr/>
      <dgm:t>
        <a:bodyPr/>
        <a:lstStyle/>
        <a:p>
          <a:endParaRPr lang="ru-RU" sz="1400" b="1"/>
        </a:p>
      </dgm:t>
    </dgm:pt>
    <dgm:pt modelId="{55E120EE-2DB6-4AA6-B553-9BB8FFD6E48E}">
      <dgm:prSet phldrT="[Текст]" custT="1"/>
      <dgm:spPr/>
      <dgm:t>
        <a:bodyPr/>
        <a:lstStyle/>
        <a:p>
          <a:endParaRPr lang="ru-RU" sz="1400" b="1" dirty="0"/>
        </a:p>
      </dgm:t>
    </dgm:pt>
    <dgm:pt modelId="{6DA53BB8-1C40-4727-8CA9-4F36414AEE5D}" type="parTrans" cxnId="{66390CC3-DBE2-4358-87FC-1181233E319A}">
      <dgm:prSet/>
      <dgm:spPr/>
      <dgm:t>
        <a:bodyPr/>
        <a:lstStyle/>
        <a:p>
          <a:endParaRPr lang="ru-RU" sz="1400" b="1"/>
        </a:p>
      </dgm:t>
    </dgm:pt>
    <dgm:pt modelId="{AFC78C38-E7AC-41BA-8216-47FAFF57A726}" type="sibTrans" cxnId="{66390CC3-DBE2-4358-87FC-1181233E319A}">
      <dgm:prSet/>
      <dgm:spPr/>
      <dgm:t>
        <a:bodyPr/>
        <a:lstStyle/>
        <a:p>
          <a:endParaRPr lang="ru-RU" sz="1400" b="1"/>
        </a:p>
      </dgm:t>
    </dgm:pt>
    <dgm:pt modelId="{83F49A24-3A5A-4328-83B9-6FA063197651}">
      <dgm:prSet custT="1"/>
      <dgm:spPr/>
      <dgm:t>
        <a:bodyPr/>
        <a:lstStyle/>
        <a:p>
          <a:r>
            <a:rPr lang="ru-RU" sz="1600" b="1" dirty="0" smtClean="0">
              <a:latin typeface="Times New Roman" panose="02020603050405020304" pitchFamily="18" charset="0"/>
              <a:cs typeface="Times New Roman" panose="02020603050405020304" pitchFamily="18" charset="0"/>
            </a:rPr>
            <a:t>Транспорт 1080,0 тыс. руб.</a:t>
          </a:r>
          <a:endParaRPr lang="ru-RU" sz="1600" b="1" dirty="0">
            <a:latin typeface="Times New Roman" panose="02020603050405020304" pitchFamily="18" charset="0"/>
            <a:cs typeface="Times New Roman" panose="02020603050405020304" pitchFamily="18" charset="0"/>
          </a:endParaRPr>
        </a:p>
      </dgm:t>
    </dgm:pt>
    <dgm:pt modelId="{02FFE3A6-CE9E-4A56-980D-AC5EB8BE4DC6}" type="parTrans" cxnId="{60867A53-195D-460C-9B9E-6179E91165E5}">
      <dgm:prSet/>
      <dgm:spPr/>
      <dgm:t>
        <a:bodyPr/>
        <a:lstStyle/>
        <a:p>
          <a:endParaRPr lang="ru-RU" sz="1400" b="1"/>
        </a:p>
      </dgm:t>
    </dgm:pt>
    <dgm:pt modelId="{343F7114-62E7-459D-B199-0EB66D4C1152}" type="sibTrans" cxnId="{60867A53-195D-460C-9B9E-6179E91165E5}">
      <dgm:prSet/>
      <dgm:spPr/>
      <dgm:t>
        <a:bodyPr/>
        <a:lstStyle/>
        <a:p>
          <a:endParaRPr lang="ru-RU" sz="1400" b="1"/>
        </a:p>
      </dgm:t>
    </dgm:pt>
    <dgm:pt modelId="{5D07FA19-A057-4C5B-A635-0B9665C5A2C7}">
      <dgm:prSet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 27790,1 </a:t>
          </a:r>
          <a:r>
            <a:rPr lang="ru-RU" sz="1600" b="1" dirty="0" err="1" smtClean="0">
              <a:latin typeface="Times New Roman" panose="02020603050405020304" pitchFamily="18" charset="0"/>
              <a:cs typeface="Times New Roman" panose="02020603050405020304" pitchFamily="18" charset="0"/>
            </a:rPr>
            <a:t>тыс.руб</a:t>
          </a: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C33E9C24-F0AD-4BB0-9004-FC38BB5149B5}" type="parTrans" cxnId="{ADBEEE48-A4B2-4333-B0F0-546E602E1691}">
      <dgm:prSet/>
      <dgm:spPr/>
      <dgm:t>
        <a:bodyPr/>
        <a:lstStyle/>
        <a:p>
          <a:endParaRPr lang="ru-RU" sz="1400" b="1"/>
        </a:p>
      </dgm:t>
    </dgm:pt>
    <dgm:pt modelId="{60C25FBC-2A90-44F1-9E43-5B0031FE11CD}" type="sibTrans" cxnId="{ADBEEE48-A4B2-4333-B0F0-546E602E1691}">
      <dgm:prSet/>
      <dgm:spPr/>
      <dgm:t>
        <a:bodyPr/>
        <a:lstStyle/>
        <a:p>
          <a:endParaRPr lang="ru-RU" sz="1400" b="1"/>
        </a:p>
      </dgm:t>
    </dgm:pt>
    <dgm:pt modelId="{A0A34596-6FAB-4B12-BA7C-E67C67A89104}">
      <dgm:prSet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Дорожное хозяйство (дорожные фонды) 28021,3 </a:t>
          </a:r>
          <a:r>
            <a:rPr lang="ru-RU" sz="1600" b="1" dirty="0" err="1" smtClean="0">
              <a:latin typeface="Times New Roman" panose="02020603050405020304" pitchFamily="18" charset="0"/>
              <a:cs typeface="Times New Roman" panose="02020603050405020304" pitchFamily="18" charset="0"/>
            </a:rPr>
            <a:t>тыс.руб</a:t>
          </a: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5547ADA0-7492-4435-AFE9-A0445B4B8C23}" type="parTrans" cxnId="{3D409B01-1002-4D13-BABA-8BCBEA282786}">
      <dgm:prSet/>
      <dgm:spPr/>
      <dgm:t>
        <a:bodyPr/>
        <a:lstStyle/>
        <a:p>
          <a:endParaRPr lang="ru-RU" sz="1400" b="1"/>
        </a:p>
      </dgm:t>
    </dgm:pt>
    <dgm:pt modelId="{BDAE42F1-F442-425F-A39B-310A1CBCACD2}" type="sibTrans" cxnId="{3D409B01-1002-4D13-BABA-8BCBEA282786}">
      <dgm:prSet/>
      <dgm:spPr/>
      <dgm:t>
        <a:bodyPr/>
        <a:lstStyle/>
        <a:p>
          <a:endParaRPr lang="ru-RU" sz="1400" b="1"/>
        </a:p>
      </dgm:t>
    </dgm:pt>
    <dgm:pt modelId="{69A33A32-7719-4D40-85A5-0F35DEEE9BD3}">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Транспорт1080,0тыс.руб.</a:t>
          </a:r>
          <a:endParaRPr lang="ru-RU" sz="1600" b="1" dirty="0">
            <a:latin typeface="Times New Roman" panose="02020603050405020304" pitchFamily="18" charset="0"/>
            <a:cs typeface="Times New Roman" panose="02020603050405020304" pitchFamily="18" charset="0"/>
          </a:endParaRPr>
        </a:p>
      </dgm:t>
    </dgm:pt>
    <dgm:pt modelId="{243FB817-D918-41E4-9F06-0BF00F017ADA}" type="parTrans" cxnId="{4CDB7B7E-A245-4E43-8C15-43E1098A814C}">
      <dgm:prSet/>
      <dgm:spPr/>
      <dgm:t>
        <a:bodyPr/>
        <a:lstStyle/>
        <a:p>
          <a:endParaRPr lang="ru-RU" sz="1400" b="1"/>
        </a:p>
      </dgm:t>
    </dgm:pt>
    <dgm:pt modelId="{5FE8654F-337A-4594-B21B-0CEA1C08B6BD}" type="sibTrans" cxnId="{4CDB7B7E-A245-4E43-8C15-43E1098A814C}">
      <dgm:prSet/>
      <dgm:spPr/>
      <dgm:t>
        <a:bodyPr/>
        <a:lstStyle/>
        <a:p>
          <a:endParaRPr lang="ru-RU" sz="1400" b="1"/>
        </a:p>
      </dgm:t>
    </dgm:pt>
    <dgm:pt modelId="{38B4F11C-4250-465E-B526-68341FB53DFF}">
      <dgm:prSet phldrT="[Текст]"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80,0тыс. руб.</a:t>
          </a:r>
          <a:endParaRPr lang="ru-RU" sz="1600" b="1" dirty="0">
            <a:latin typeface="Times New Roman" panose="02020603050405020304" pitchFamily="18" charset="0"/>
            <a:cs typeface="Times New Roman" panose="02020603050405020304" pitchFamily="18" charset="0"/>
          </a:endParaRPr>
        </a:p>
      </dgm:t>
    </dgm:pt>
    <dgm:pt modelId="{44650F50-9AC2-47E5-BC35-9646CCAFCB45}" type="parTrans" cxnId="{4F58CDAD-FF2C-460E-BA38-4854900C4C8A}">
      <dgm:prSet/>
      <dgm:spPr/>
      <dgm:t>
        <a:bodyPr/>
        <a:lstStyle/>
        <a:p>
          <a:endParaRPr lang="ru-RU" sz="1400" b="1"/>
        </a:p>
      </dgm:t>
    </dgm:pt>
    <dgm:pt modelId="{13900C16-5A99-4E6A-9BE4-C361E3A8EC7A}" type="sibTrans" cxnId="{4F58CDAD-FF2C-460E-BA38-4854900C4C8A}">
      <dgm:prSet/>
      <dgm:spPr/>
      <dgm:t>
        <a:bodyPr/>
        <a:lstStyle/>
        <a:p>
          <a:endParaRPr lang="ru-RU" sz="1400" b="1"/>
        </a:p>
      </dgm:t>
    </dgm:pt>
    <dgm:pt modelId="{DC78CAE6-0F94-4536-9B73-F96A5B6D10C9}">
      <dgm:prSet phldrT="[Текст]"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100,0 тыс. руб</a:t>
          </a:r>
          <a:r>
            <a:rPr lang="ru-RU" sz="1400" b="1" dirty="0" smtClean="0"/>
            <a:t>.</a:t>
          </a:r>
          <a:endParaRPr lang="ru-RU" sz="1400" b="1" dirty="0"/>
        </a:p>
      </dgm:t>
    </dgm:pt>
    <dgm:pt modelId="{E1707003-4613-4767-9167-E923270E1F09}" type="parTrans" cxnId="{187ED415-BB00-4C11-B4A9-AD1E4BD0C4EF}">
      <dgm:prSet/>
      <dgm:spPr/>
      <dgm:t>
        <a:bodyPr/>
        <a:lstStyle/>
        <a:p>
          <a:endParaRPr lang="ru-RU" sz="1400" b="1"/>
        </a:p>
      </dgm:t>
    </dgm:pt>
    <dgm:pt modelId="{8D3D9E59-72A5-44C3-A469-AE88E4FC98E9}" type="sibTrans" cxnId="{187ED415-BB00-4C11-B4A9-AD1E4BD0C4EF}">
      <dgm:prSet/>
      <dgm:spPr/>
      <dgm:t>
        <a:bodyPr/>
        <a:lstStyle/>
        <a:p>
          <a:endParaRPr lang="ru-RU" sz="1400" b="1"/>
        </a:p>
      </dgm:t>
    </dgm:pt>
    <dgm:pt modelId="{69BC893F-55E7-4E87-8F80-19A20091BEBC}">
      <dgm:prSet custT="1"/>
      <dgm:spPr/>
      <dgm:t>
        <a:bodyPr/>
        <a:lstStyle/>
        <a:p>
          <a:endParaRPr lang="ru-RU" sz="1600" b="1" dirty="0">
            <a:latin typeface="Times New Roman" panose="02020603050405020304" pitchFamily="18" charset="0"/>
            <a:cs typeface="Times New Roman" panose="02020603050405020304" pitchFamily="18" charset="0"/>
          </a:endParaRPr>
        </a:p>
      </dgm:t>
    </dgm:pt>
    <dgm:pt modelId="{BEC62C3F-DFA5-475B-BB1A-CF0945ED94AF}" type="parTrans" cxnId="{296A6B57-D8B4-4E03-8E4A-86D889BEC278}">
      <dgm:prSet/>
      <dgm:spPr/>
      <dgm:t>
        <a:bodyPr/>
        <a:lstStyle/>
        <a:p>
          <a:endParaRPr lang="ru-RU"/>
        </a:p>
      </dgm:t>
    </dgm:pt>
    <dgm:pt modelId="{8B5878E5-D07C-401B-9C18-F3CFD205CAB3}" type="sibTrans" cxnId="{296A6B57-D8B4-4E03-8E4A-86D889BEC278}">
      <dgm:prSet/>
      <dgm:spPr/>
      <dgm:t>
        <a:bodyPr/>
        <a:lstStyle/>
        <a:p>
          <a:endParaRPr lang="ru-RU"/>
        </a:p>
      </dgm:t>
    </dgm:pt>
    <dgm:pt modelId="{AF180786-66FF-4CC1-A7DF-60D605DCA00B}">
      <dgm:prSet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80,0тыс. руб.</a:t>
          </a:r>
          <a:endParaRPr lang="ru-RU" sz="1600" b="1" dirty="0">
            <a:latin typeface="Times New Roman" panose="02020603050405020304" pitchFamily="18" charset="0"/>
            <a:cs typeface="Times New Roman" panose="02020603050405020304" pitchFamily="18" charset="0"/>
          </a:endParaRPr>
        </a:p>
      </dgm:t>
    </dgm:pt>
    <dgm:pt modelId="{A131EFBF-04A4-4CF7-8A38-DEC8C31B16F6}" type="parTrans" cxnId="{ED313B59-46BD-41FA-9B9D-F8B5090528F2}">
      <dgm:prSet/>
      <dgm:spPr/>
      <dgm:t>
        <a:bodyPr/>
        <a:lstStyle/>
        <a:p>
          <a:endParaRPr lang="ru-RU"/>
        </a:p>
      </dgm:t>
    </dgm:pt>
    <dgm:pt modelId="{0240A812-8A28-4A9B-BC40-BECCFA43C862}" type="sibTrans" cxnId="{ED313B59-46BD-41FA-9B9D-F8B5090528F2}">
      <dgm:prSet/>
      <dgm:spPr/>
      <dgm:t>
        <a:bodyPr/>
        <a:lstStyle/>
        <a:p>
          <a:endParaRPr lang="ru-RU"/>
        </a:p>
      </dgm:t>
    </dgm:pt>
    <dgm:pt modelId="{163A1820-B737-4D65-898B-B0B0D0C0F4C6}">
      <dgm:prSet custT="1"/>
      <dgm:spPr/>
      <dgm:t>
        <a:bodyPr/>
        <a:lstStyle/>
        <a:p>
          <a:endParaRPr lang="ru-RU" sz="1600" b="1" dirty="0">
            <a:latin typeface="Times New Roman" panose="02020603050405020304" pitchFamily="18" charset="0"/>
            <a:cs typeface="Times New Roman" panose="02020603050405020304" pitchFamily="18" charset="0"/>
          </a:endParaRPr>
        </a:p>
      </dgm:t>
    </dgm:pt>
    <dgm:pt modelId="{E89194D7-B82A-47AD-8C3B-E51BC859BC84}" type="parTrans" cxnId="{7655B479-F7E0-4F6B-8F0F-FDB28BED4230}">
      <dgm:prSet/>
      <dgm:spPr/>
      <dgm:t>
        <a:bodyPr/>
        <a:lstStyle/>
        <a:p>
          <a:endParaRPr lang="ru-RU"/>
        </a:p>
      </dgm:t>
    </dgm:pt>
    <dgm:pt modelId="{5D5F576F-EDB1-4B24-B8A7-41CEFE1740E0}" type="sibTrans" cxnId="{7655B479-F7E0-4F6B-8F0F-FDB28BED4230}">
      <dgm:prSet/>
      <dgm:spPr/>
      <dgm:t>
        <a:bodyPr/>
        <a:lstStyle/>
        <a:p>
          <a:endParaRPr lang="ru-RU"/>
        </a:p>
      </dgm:t>
    </dgm:pt>
    <dgm:pt modelId="{70073017-4A61-4D5B-A339-3CFA42E43BDB}" type="pres">
      <dgm:prSet presAssocID="{33837536-C23D-437A-89B3-535062ACDBAB}" presName="vert0" presStyleCnt="0">
        <dgm:presLayoutVars>
          <dgm:dir/>
          <dgm:animOne val="branch"/>
          <dgm:animLvl val="lvl"/>
        </dgm:presLayoutVars>
      </dgm:prSet>
      <dgm:spPr/>
      <dgm:t>
        <a:bodyPr/>
        <a:lstStyle/>
        <a:p>
          <a:endParaRPr lang="ru-RU"/>
        </a:p>
      </dgm:t>
    </dgm:pt>
    <dgm:pt modelId="{9C89E7B8-8957-41F4-BC49-A1DEF43C43F7}" type="pres">
      <dgm:prSet presAssocID="{E648EF53-3F69-4E49-A902-59B28C5E33AD}" presName="thickLine" presStyleLbl="alignNode1" presStyleIdx="0" presStyleCnt="3"/>
      <dgm:spPr/>
    </dgm:pt>
    <dgm:pt modelId="{8A31E826-FC3D-4457-9D14-2BAAE61585CC}" type="pres">
      <dgm:prSet presAssocID="{E648EF53-3F69-4E49-A902-59B28C5E33AD}" presName="horz1" presStyleCnt="0"/>
      <dgm:spPr/>
    </dgm:pt>
    <dgm:pt modelId="{05C1867D-FC77-4E08-85C4-474F755A59A7}" type="pres">
      <dgm:prSet presAssocID="{E648EF53-3F69-4E49-A902-59B28C5E33AD}" presName="tx1" presStyleLbl="revTx" presStyleIdx="0" presStyleCnt="18"/>
      <dgm:spPr/>
      <dgm:t>
        <a:bodyPr/>
        <a:lstStyle/>
        <a:p>
          <a:endParaRPr lang="ru-RU"/>
        </a:p>
      </dgm:t>
    </dgm:pt>
    <dgm:pt modelId="{710D05F9-E26D-4A88-B58A-110C2E56A352}" type="pres">
      <dgm:prSet presAssocID="{E648EF53-3F69-4E49-A902-59B28C5E33AD}" presName="vert1" presStyleCnt="0"/>
      <dgm:spPr/>
    </dgm:pt>
    <dgm:pt modelId="{A32D3D5C-5C9A-4543-B3E3-9B0E8463A00B}" type="pres">
      <dgm:prSet presAssocID="{9BCBFFDF-1101-4D01-AB42-24BF29E2259D}" presName="vertSpace2a" presStyleCnt="0"/>
      <dgm:spPr/>
    </dgm:pt>
    <dgm:pt modelId="{F4679F19-2CF4-439C-9BAB-2DBE883C15AF}" type="pres">
      <dgm:prSet presAssocID="{9BCBFFDF-1101-4D01-AB42-24BF29E2259D}" presName="horz2" presStyleCnt="0"/>
      <dgm:spPr/>
    </dgm:pt>
    <dgm:pt modelId="{29CB7F22-8D1E-4462-BB29-A03E15143253}" type="pres">
      <dgm:prSet presAssocID="{9BCBFFDF-1101-4D01-AB42-24BF29E2259D}" presName="horzSpace2" presStyleCnt="0"/>
      <dgm:spPr/>
    </dgm:pt>
    <dgm:pt modelId="{ED578F26-7F57-41B4-8F47-CDE398D7F8A1}" type="pres">
      <dgm:prSet presAssocID="{9BCBFFDF-1101-4D01-AB42-24BF29E2259D}" presName="tx2" presStyleLbl="revTx" presStyleIdx="1" presStyleCnt="18"/>
      <dgm:spPr/>
      <dgm:t>
        <a:bodyPr/>
        <a:lstStyle/>
        <a:p>
          <a:endParaRPr lang="ru-RU"/>
        </a:p>
      </dgm:t>
    </dgm:pt>
    <dgm:pt modelId="{07ECA453-E676-4752-B32E-ACD888672C1C}" type="pres">
      <dgm:prSet presAssocID="{9BCBFFDF-1101-4D01-AB42-24BF29E2259D}" presName="vert2" presStyleCnt="0"/>
      <dgm:spPr/>
    </dgm:pt>
    <dgm:pt modelId="{04782E46-AE3F-4964-9B9B-575F185754FC}" type="pres">
      <dgm:prSet presAssocID="{9BCBFFDF-1101-4D01-AB42-24BF29E2259D}" presName="thinLine2b" presStyleLbl="callout" presStyleIdx="0" presStyleCnt="15"/>
      <dgm:spPr/>
    </dgm:pt>
    <dgm:pt modelId="{D83756B7-FEC2-48F9-BF79-B27625D0DB33}" type="pres">
      <dgm:prSet presAssocID="{9BCBFFDF-1101-4D01-AB42-24BF29E2259D}" presName="vertSpace2b" presStyleCnt="0"/>
      <dgm:spPr/>
    </dgm:pt>
    <dgm:pt modelId="{CA666131-E416-45F4-9D9B-85C632B3D98F}" type="pres">
      <dgm:prSet presAssocID="{DC78CAE6-0F94-4536-9B73-F96A5B6D10C9}" presName="horz2" presStyleCnt="0"/>
      <dgm:spPr/>
    </dgm:pt>
    <dgm:pt modelId="{243167D8-AEED-4B6A-859D-DA33C651528F}" type="pres">
      <dgm:prSet presAssocID="{DC78CAE6-0F94-4536-9B73-F96A5B6D10C9}" presName="horzSpace2" presStyleCnt="0"/>
      <dgm:spPr/>
    </dgm:pt>
    <dgm:pt modelId="{C31E27B9-D6AF-4A61-B44A-24ED98CAEAC6}" type="pres">
      <dgm:prSet presAssocID="{DC78CAE6-0F94-4536-9B73-F96A5B6D10C9}" presName="tx2" presStyleLbl="revTx" presStyleIdx="2" presStyleCnt="18"/>
      <dgm:spPr/>
      <dgm:t>
        <a:bodyPr/>
        <a:lstStyle/>
        <a:p>
          <a:endParaRPr lang="ru-RU"/>
        </a:p>
      </dgm:t>
    </dgm:pt>
    <dgm:pt modelId="{4A974C82-BA63-451C-8A30-468DF29CAD53}" type="pres">
      <dgm:prSet presAssocID="{DC78CAE6-0F94-4536-9B73-F96A5B6D10C9}" presName="vert2" presStyleCnt="0"/>
      <dgm:spPr/>
    </dgm:pt>
    <dgm:pt modelId="{151FB3E8-3740-4EA1-8F96-C30E4CF601F3}" type="pres">
      <dgm:prSet presAssocID="{DC78CAE6-0F94-4536-9B73-F96A5B6D10C9}" presName="thinLine2b" presStyleLbl="callout" presStyleIdx="1" presStyleCnt="15"/>
      <dgm:spPr/>
    </dgm:pt>
    <dgm:pt modelId="{7531BEDE-4687-4758-A0B0-374C4E54BCD3}" type="pres">
      <dgm:prSet presAssocID="{DC78CAE6-0F94-4536-9B73-F96A5B6D10C9}" presName="vertSpace2b" presStyleCnt="0"/>
      <dgm:spPr/>
    </dgm:pt>
    <dgm:pt modelId="{65CBD2F9-8AC3-4054-8605-D04E2742060A}" type="pres">
      <dgm:prSet presAssocID="{475CD6C4-64E5-4E47-8A8C-1D55696865F2}" presName="horz2" presStyleCnt="0"/>
      <dgm:spPr/>
    </dgm:pt>
    <dgm:pt modelId="{6A460E60-D10A-45F5-99DC-2DAAA4481EEA}" type="pres">
      <dgm:prSet presAssocID="{475CD6C4-64E5-4E47-8A8C-1D55696865F2}" presName="horzSpace2" presStyleCnt="0"/>
      <dgm:spPr/>
    </dgm:pt>
    <dgm:pt modelId="{CDD1C978-8A87-42D6-BF32-1A1927E64AE7}" type="pres">
      <dgm:prSet presAssocID="{475CD6C4-64E5-4E47-8A8C-1D55696865F2}" presName="tx2" presStyleLbl="revTx" presStyleIdx="3" presStyleCnt="18"/>
      <dgm:spPr/>
      <dgm:t>
        <a:bodyPr/>
        <a:lstStyle/>
        <a:p>
          <a:endParaRPr lang="ru-RU"/>
        </a:p>
      </dgm:t>
    </dgm:pt>
    <dgm:pt modelId="{9C0761E5-A055-4B8D-8612-5B35C870E9C2}" type="pres">
      <dgm:prSet presAssocID="{475CD6C4-64E5-4E47-8A8C-1D55696865F2}" presName="vert2" presStyleCnt="0"/>
      <dgm:spPr/>
    </dgm:pt>
    <dgm:pt modelId="{7B030B45-3854-4D05-A72B-0E674ED0F7DC}" type="pres">
      <dgm:prSet presAssocID="{475CD6C4-64E5-4E47-8A8C-1D55696865F2}" presName="thinLine2b" presStyleLbl="callout" presStyleIdx="2" presStyleCnt="15"/>
      <dgm:spPr/>
    </dgm:pt>
    <dgm:pt modelId="{D3E7F6AD-80D7-49FE-A904-539ED8B6EF53}" type="pres">
      <dgm:prSet presAssocID="{475CD6C4-64E5-4E47-8A8C-1D55696865F2}" presName="vertSpace2b" presStyleCnt="0"/>
      <dgm:spPr/>
    </dgm:pt>
    <dgm:pt modelId="{73A9B810-0EDF-4B65-8C26-A63518181E34}" type="pres">
      <dgm:prSet presAssocID="{FD6F26AE-9731-459C-944A-004CEE405C76}" presName="horz2" presStyleCnt="0"/>
      <dgm:spPr/>
    </dgm:pt>
    <dgm:pt modelId="{CE006EED-DEFF-45FB-BFC9-EC692CE7A166}" type="pres">
      <dgm:prSet presAssocID="{FD6F26AE-9731-459C-944A-004CEE405C76}" presName="horzSpace2" presStyleCnt="0"/>
      <dgm:spPr/>
    </dgm:pt>
    <dgm:pt modelId="{BF02D0C1-FF81-4ACC-A943-4D39B8052E36}" type="pres">
      <dgm:prSet presAssocID="{FD6F26AE-9731-459C-944A-004CEE405C76}" presName="tx2" presStyleLbl="revTx" presStyleIdx="4" presStyleCnt="18"/>
      <dgm:spPr/>
      <dgm:t>
        <a:bodyPr/>
        <a:lstStyle/>
        <a:p>
          <a:endParaRPr lang="ru-RU"/>
        </a:p>
      </dgm:t>
    </dgm:pt>
    <dgm:pt modelId="{3B218C3E-D0E5-413F-AFA1-97ED4E6EEDE2}" type="pres">
      <dgm:prSet presAssocID="{FD6F26AE-9731-459C-944A-004CEE405C76}" presName="vert2" presStyleCnt="0"/>
      <dgm:spPr/>
    </dgm:pt>
    <dgm:pt modelId="{BB737FAA-EDA6-4AF9-8D8F-B6776090C40E}" type="pres">
      <dgm:prSet presAssocID="{FD6F26AE-9731-459C-944A-004CEE405C76}" presName="thinLine2b" presStyleLbl="callout" presStyleIdx="3" presStyleCnt="15"/>
      <dgm:spPr/>
    </dgm:pt>
    <dgm:pt modelId="{56C7E91E-F811-42E9-9B04-C3DE5A419F62}" type="pres">
      <dgm:prSet presAssocID="{FD6F26AE-9731-459C-944A-004CEE405C76}" presName="vertSpace2b" presStyleCnt="0"/>
      <dgm:spPr/>
    </dgm:pt>
    <dgm:pt modelId="{CECFD2B7-7253-4D52-834C-30E21BD94629}" type="pres">
      <dgm:prSet presAssocID="{55E120EE-2DB6-4AA6-B553-9BB8FFD6E48E}" presName="horz2" presStyleCnt="0"/>
      <dgm:spPr/>
    </dgm:pt>
    <dgm:pt modelId="{4425CC4E-7BAC-4B64-808A-D97E0FA3C5C2}" type="pres">
      <dgm:prSet presAssocID="{55E120EE-2DB6-4AA6-B553-9BB8FFD6E48E}" presName="horzSpace2" presStyleCnt="0"/>
      <dgm:spPr/>
    </dgm:pt>
    <dgm:pt modelId="{0CA8DE18-481D-451C-B09D-634AD6275E8D}" type="pres">
      <dgm:prSet presAssocID="{55E120EE-2DB6-4AA6-B553-9BB8FFD6E48E}" presName="tx2" presStyleLbl="revTx" presStyleIdx="5" presStyleCnt="18"/>
      <dgm:spPr/>
      <dgm:t>
        <a:bodyPr/>
        <a:lstStyle/>
        <a:p>
          <a:endParaRPr lang="ru-RU"/>
        </a:p>
      </dgm:t>
    </dgm:pt>
    <dgm:pt modelId="{9EBB0C3E-CA52-4DF0-891F-A474465730BE}" type="pres">
      <dgm:prSet presAssocID="{55E120EE-2DB6-4AA6-B553-9BB8FFD6E48E}" presName="vert2" presStyleCnt="0"/>
      <dgm:spPr/>
    </dgm:pt>
    <dgm:pt modelId="{71972F4A-CFF9-4B49-B09D-6B11829FA68E}" type="pres">
      <dgm:prSet presAssocID="{55E120EE-2DB6-4AA6-B553-9BB8FFD6E48E}" presName="thinLine2b" presStyleLbl="callout" presStyleIdx="4" presStyleCnt="15"/>
      <dgm:spPr/>
    </dgm:pt>
    <dgm:pt modelId="{E3183B7C-003B-4C23-B2CE-D20AE236CADA}" type="pres">
      <dgm:prSet presAssocID="{55E120EE-2DB6-4AA6-B553-9BB8FFD6E48E}" presName="vertSpace2b" presStyleCnt="0"/>
      <dgm:spPr/>
    </dgm:pt>
    <dgm:pt modelId="{3BBD33D9-876F-49F6-985E-ACC499FAD4F7}" type="pres">
      <dgm:prSet presAssocID="{CE9F5581-E416-4B55-A4D1-0BAE8D844D94}" presName="thickLine" presStyleLbl="alignNode1" presStyleIdx="1" presStyleCnt="3"/>
      <dgm:spPr/>
    </dgm:pt>
    <dgm:pt modelId="{4335064C-0259-4783-A05E-338882412EB5}" type="pres">
      <dgm:prSet presAssocID="{CE9F5581-E416-4B55-A4D1-0BAE8D844D94}" presName="horz1" presStyleCnt="0"/>
      <dgm:spPr/>
    </dgm:pt>
    <dgm:pt modelId="{2A1CC8C8-BD9C-4F12-B574-A40421BEBEDB}" type="pres">
      <dgm:prSet presAssocID="{CE9F5581-E416-4B55-A4D1-0BAE8D844D94}" presName="tx1" presStyleLbl="revTx" presStyleIdx="6" presStyleCnt="18"/>
      <dgm:spPr/>
      <dgm:t>
        <a:bodyPr/>
        <a:lstStyle/>
        <a:p>
          <a:endParaRPr lang="ru-RU"/>
        </a:p>
      </dgm:t>
    </dgm:pt>
    <dgm:pt modelId="{BFA23A13-00F7-4A65-8B46-F65650BCAD96}" type="pres">
      <dgm:prSet presAssocID="{CE9F5581-E416-4B55-A4D1-0BAE8D844D94}" presName="vert1" presStyleCnt="0"/>
      <dgm:spPr/>
    </dgm:pt>
    <dgm:pt modelId="{A1E2A209-B757-4E1A-87D4-FAB4F112DFC4}" type="pres">
      <dgm:prSet presAssocID="{4B0946E2-62DF-441B-8ABA-CB941382E447}" presName="vertSpace2a" presStyleCnt="0"/>
      <dgm:spPr/>
    </dgm:pt>
    <dgm:pt modelId="{AD72A855-D223-43F3-B96B-7E49B554FEBC}" type="pres">
      <dgm:prSet presAssocID="{4B0946E2-62DF-441B-8ABA-CB941382E447}" presName="horz2" presStyleCnt="0"/>
      <dgm:spPr/>
    </dgm:pt>
    <dgm:pt modelId="{B8DE535D-8E88-4FB1-A495-797899D6DD64}" type="pres">
      <dgm:prSet presAssocID="{4B0946E2-62DF-441B-8ABA-CB941382E447}" presName="horzSpace2" presStyleCnt="0"/>
      <dgm:spPr/>
    </dgm:pt>
    <dgm:pt modelId="{01C4D632-03CB-4197-9EE3-7C0DA3CC53EF}" type="pres">
      <dgm:prSet presAssocID="{4B0946E2-62DF-441B-8ABA-CB941382E447}" presName="tx2" presStyleLbl="revTx" presStyleIdx="7" presStyleCnt="18"/>
      <dgm:spPr/>
      <dgm:t>
        <a:bodyPr/>
        <a:lstStyle/>
        <a:p>
          <a:endParaRPr lang="ru-RU"/>
        </a:p>
      </dgm:t>
    </dgm:pt>
    <dgm:pt modelId="{FFB41F91-D52E-4D40-9EAD-0459F28051B4}" type="pres">
      <dgm:prSet presAssocID="{4B0946E2-62DF-441B-8ABA-CB941382E447}" presName="vert2" presStyleCnt="0"/>
      <dgm:spPr/>
    </dgm:pt>
    <dgm:pt modelId="{A75CDA17-3EBF-428D-BAF2-07B83FEB3904}" type="pres">
      <dgm:prSet presAssocID="{4B0946E2-62DF-441B-8ABA-CB941382E447}" presName="thinLine2b" presStyleLbl="callout" presStyleIdx="5" presStyleCnt="15"/>
      <dgm:spPr/>
    </dgm:pt>
    <dgm:pt modelId="{FDFD079C-75F7-4326-BD6C-68C9C84467BA}" type="pres">
      <dgm:prSet presAssocID="{4B0946E2-62DF-441B-8ABA-CB941382E447}" presName="vertSpace2b" presStyleCnt="0"/>
      <dgm:spPr/>
    </dgm:pt>
    <dgm:pt modelId="{6796983E-5B5D-45E5-B132-3B52F6EEEF4A}" type="pres">
      <dgm:prSet presAssocID="{38B4F11C-4250-465E-B526-68341FB53DFF}" presName="horz2" presStyleCnt="0"/>
      <dgm:spPr/>
    </dgm:pt>
    <dgm:pt modelId="{AC4E9B7F-8924-4432-AF65-7F94D3ADFB2A}" type="pres">
      <dgm:prSet presAssocID="{38B4F11C-4250-465E-B526-68341FB53DFF}" presName="horzSpace2" presStyleCnt="0"/>
      <dgm:spPr/>
    </dgm:pt>
    <dgm:pt modelId="{CBDB0006-AFA9-45B7-A28A-BB5A821411C6}" type="pres">
      <dgm:prSet presAssocID="{38B4F11C-4250-465E-B526-68341FB53DFF}" presName="tx2" presStyleLbl="revTx" presStyleIdx="8" presStyleCnt="18"/>
      <dgm:spPr/>
      <dgm:t>
        <a:bodyPr/>
        <a:lstStyle/>
        <a:p>
          <a:endParaRPr lang="ru-RU"/>
        </a:p>
      </dgm:t>
    </dgm:pt>
    <dgm:pt modelId="{91D909B3-4F3C-4567-AD65-5C4A77966ACA}" type="pres">
      <dgm:prSet presAssocID="{38B4F11C-4250-465E-B526-68341FB53DFF}" presName="vert2" presStyleCnt="0"/>
      <dgm:spPr/>
    </dgm:pt>
    <dgm:pt modelId="{53F4BB71-ED31-4DCB-B67E-7011F09798EF}" type="pres">
      <dgm:prSet presAssocID="{38B4F11C-4250-465E-B526-68341FB53DFF}" presName="thinLine2b" presStyleLbl="callout" presStyleIdx="6" presStyleCnt="15"/>
      <dgm:spPr/>
    </dgm:pt>
    <dgm:pt modelId="{F56D686D-94F2-4086-9EC9-6DBBA839A4BE}" type="pres">
      <dgm:prSet presAssocID="{38B4F11C-4250-465E-B526-68341FB53DFF}" presName="vertSpace2b" presStyleCnt="0"/>
      <dgm:spPr/>
    </dgm:pt>
    <dgm:pt modelId="{EA4E656A-45E2-424A-B58B-396B2D20B0DC}" type="pres">
      <dgm:prSet presAssocID="{83F49A24-3A5A-4328-83B9-6FA063197651}" presName="horz2" presStyleCnt="0"/>
      <dgm:spPr/>
    </dgm:pt>
    <dgm:pt modelId="{DDF220BF-1191-49A1-97A2-E4D7416BC04E}" type="pres">
      <dgm:prSet presAssocID="{83F49A24-3A5A-4328-83B9-6FA063197651}" presName="horzSpace2" presStyleCnt="0"/>
      <dgm:spPr/>
    </dgm:pt>
    <dgm:pt modelId="{4F812557-A2B6-4A2A-A408-B69CA28955B3}" type="pres">
      <dgm:prSet presAssocID="{83F49A24-3A5A-4328-83B9-6FA063197651}" presName="tx2" presStyleLbl="revTx" presStyleIdx="9" presStyleCnt="18"/>
      <dgm:spPr/>
      <dgm:t>
        <a:bodyPr/>
        <a:lstStyle/>
        <a:p>
          <a:endParaRPr lang="ru-RU"/>
        </a:p>
      </dgm:t>
    </dgm:pt>
    <dgm:pt modelId="{D2166BA6-7AF1-4C74-BE8F-A742F6617598}" type="pres">
      <dgm:prSet presAssocID="{83F49A24-3A5A-4328-83B9-6FA063197651}" presName="vert2" presStyleCnt="0"/>
      <dgm:spPr/>
    </dgm:pt>
    <dgm:pt modelId="{1B15F7E9-92B0-4FCA-876B-DA93BC493E8C}" type="pres">
      <dgm:prSet presAssocID="{83F49A24-3A5A-4328-83B9-6FA063197651}" presName="thinLine2b" presStyleLbl="callout" presStyleIdx="7" presStyleCnt="15"/>
      <dgm:spPr/>
    </dgm:pt>
    <dgm:pt modelId="{FA92A89A-C0D7-4DA0-8F58-8531D84621FD}" type="pres">
      <dgm:prSet presAssocID="{83F49A24-3A5A-4328-83B9-6FA063197651}" presName="vertSpace2b" presStyleCnt="0"/>
      <dgm:spPr/>
    </dgm:pt>
    <dgm:pt modelId="{1DFD29C6-83AB-49B9-A5C7-50F234600602}" type="pres">
      <dgm:prSet presAssocID="{5D07FA19-A057-4C5B-A635-0B9665C5A2C7}" presName="horz2" presStyleCnt="0"/>
      <dgm:spPr/>
    </dgm:pt>
    <dgm:pt modelId="{7E049BBD-A3AC-489B-A1C8-BF68B0453C8C}" type="pres">
      <dgm:prSet presAssocID="{5D07FA19-A057-4C5B-A635-0B9665C5A2C7}" presName="horzSpace2" presStyleCnt="0"/>
      <dgm:spPr/>
    </dgm:pt>
    <dgm:pt modelId="{227173C0-A35E-45B0-9CC1-9A190A22BB24}" type="pres">
      <dgm:prSet presAssocID="{5D07FA19-A057-4C5B-A635-0B9665C5A2C7}" presName="tx2" presStyleLbl="revTx" presStyleIdx="10" presStyleCnt="18"/>
      <dgm:spPr/>
      <dgm:t>
        <a:bodyPr/>
        <a:lstStyle/>
        <a:p>
          <a:endParaRPr lang="ru-RU"/>
        </a:p>
      </dgm:t>
    </dgm:pt>
    <dgm:pt modelId="{FAE6C9F4-65E2-4F59-9022-3F7A229CCA35}" type="pres">
      <dgm:prSet presAssocID="{5D07FA19-A057-4C5B-A635-0B9665C5A2C7}" presName="vert2" presStyleCnt="0"/>
      <dgm:spPr/>
    </dgm:pt>
    <dgm:pt modelId="{B70E6341-79D6-4CAC-8F7D-FB310B567711}" type="pres">
      <dgm:prSet presAssocID="{5D07FA19-A057-4C5B-A635-0B9665C5A2C7}" presName="thinLine2b" presStyleLbl="callout" presStyleIdx="8" presStyleCnt="15"/>
      <dgm:spPr/>
    </dgm:pt>
    <dgm:pt modelId="{1552942D-F8AB-4169-AAEB-78BE7C064AC4}" type="pres">
      <dgm:prSet presAssocID="{5D07FA19-A057-4C5B-A635-0B9665C5A2C7}" presName="vertSpace2b" presStyleCnt="0"/>
      <dgm:spPr/>
    </dgm:pt>
    <dgm:pt modelId="{2D4712EF-F878-44FF-8024-9A0D70BA9CF0}" type="pres">
      <dgm:prSet presAssocID="{69BC893F-55E7-4E87-8F80-19A20091BEBC}" presName="horz2" presStyleCnt="0"/>
      <dgm:spPr/>
    </dgm:pt>
    <dgm:pt modelId="{ED4761A4-9DA1-4E01-9474-20946C8D94B2}" type="pres">
      <dgm:prSet presAssocID="{69BC893F-55E7-4E87-8F80-19A20091BEBC}" presName="horzSpace2" presStyleCnt="0"/>
      <dgm:spPr/>
    </dgm:pt>
    <dgm:pt modelId="{A2C5F19F-765F-415A-97C9-782D10EF3E43}" type="pres">
      <dgm:prSet presAssocID="{69BC893F-55E7-4E87-8F80-19A20091BEBC}" presName="tx2" presStyleLbl="revTx" presStyleIdx="11" presStyleCnt="18"/>
      <dgm:spPr/>
      <dgm:t>
        <a:bodyPr/>
        <a:lstStyle/>
        <a:p>
          <a:endParaRPr lang="ru-RU"/>
        </a:p>
      </dgm:t>
    </dgm:pt>
    <dgm:pt modelId="{896F043A-ACFC-4A31-9F8F-8F245A63FC69}" type="pres">
      <dgm:prSet presAssocID="{69BC893F-55E7-4E87-8F80-19A20091BEBC}" presName="vert2" presStyleCnt="0"/>
      <dgm:spPr/>
    </dgm:pt>
    <dgm:pt modelId="{3FDD11DC-4A6F-469B-9C16-2C69DE18922A}" type="pres">
      <dgm:prSet presAssocID="{69BC893F-55E7-4E87-8F80-19A20091BEBC}" presName="thinLine2b" presStyleLbl="callout" presStyleIdx="9" presStyleCnt="15"/>
      <dgm:spPr/>
    </dgm:pt>
    <dgm:pt modelId="{763CF6F3-6AC1-416E-8949-8D9AADF25097}" type="pres">
      <dgm:prSet presAssocID="{69BC893F-55E7-4E87-8F80-19A20091BEBC}" presName="vertSpace2b" presStyleCnt="0"/>
      <dgm:spPr/>
    </dgm:pt>
    <dgm:pt modelId="{4FD39C8C-9190-4C5B-A09D-6AC7531EE6FF}" type="pres">
      <dgm:prSet presAssocID="{5061FB68-281C-4A07-8F34-C0AE101D5473}" presName="thickLine" presStyleLbl="alignNode1" presStyleIdx="2" presStyleCnt="3"/>
      <dgm:spPr/>
    </dgm:pt>
    <dgm:pt modelId="{AE1803AC-4030-4996-9281-2AD070DDE951}" type="pres">
      <dgm:prSet presAssocID="{5061FB68-281C-4A07-8F34-C0AE101D5473}" presName="horz1" presStyleCnt="0"/>
      <dgm:spPr/>
    </dgm:pt>
    <dgm:pt modelId="{740C367F-42F2-4D4E-89BB-7A2C5EEAE7D8}" type="pres">
      <dgm:prSet presAssocID="{5061FB68-281C-4A07-8F34-C0AE101D5473}" presName="tx1" presStyleLbl="revTx" presStyleIdx="12" presStyleCnt="18"/>
      <dgm:spPr/>
      <dgm:t>
        <a:bodyPr/>
        <a:lstStyle/>
        <a:p>
          <a:endParaRPr lang="ru-RU"/>
        </a:p>
      </dgm:t>
    </dgm:pt>
    <dgm:pt modelId="{1571CC21-8680-4212-8379-2E4D50CADD3A}" type="pres">
      <dgm:prSet presAssocID="{5061FB68-281C-4A07-8F34-C0AE101D5473}" presName="vert1" presStyleCnt="0"/>
      <dgm:spPr/>
    </dgm:pt>
    <dgm:pt modelId="{1C159163-A776-414B-B576-924E0AAF92EE}" type="pres">
      <dgm:prSet presAssocID="{2602B5C5-EBE9-47B0-9E78-BDC1AF7FF497}" presName="vertSpace2a" presStyleCnt="0"/>
      <dgm:spPr/>
    </dgm:pt>
    <dgm:pt modelId="{03FC8B0E-0FC1-4037-A874-31517FCD26CC}" type="pres">
      <dgm:prSet presAssocID="{2602B5C5-EBE9-47B0-9E78-BDC1AF7FF497}" presName="horz2" presStyleCnt="0"/>
      <dgm:spPr/>
    </dgm:pt>
    <dgm:pt modelId="{C0AA307E-BA77-4550-A9FC-7DF8D4DB71FF}" type="pres">
      <dgm:prSet presAssocID="{2602B5C5-EBE9-47B0-9E78-BDC1AF7FF497}" presName="horzSpace2" presStyleCnt="0"/>
      <dgm:spPr/>
    </dgm:pt>
    <dgm:pt modelId="{2DBB2766-FF75-4191-AD78-F69C7B009B0F}" type="pres">
      <dgm:prSet presAssocID="{2602B5C5-EBE9-47B0-9E78-BDC1AF7FF497}" presName="tx2" presStyleLbl="revTx" presStyleIdx="13" presStyleCnt="18"/>
      <dgm:spPr/>
      <dgm:t>
        <a:bodyPr/>
        <a:lstStyle/>
        <a:p>
          <a:endParaRPr lang="ru-RU"/>
        </a:p>
      </dgm:t>
    </dgm:pt>
    <dgm:pt modelId="{34DD6215-4076-4EF8-8408-EFDA2EC244C8}" type="pres">
      <dgm:prSet presAssocID="{2602B5C5-EBE9-47B0-9E78-BDC1AF7FF497}" presName="vert2" presStyleCnt="0"/>
      <dgm:spPr/>
    </dgm:pt>
    <dgm:pt modelId="{0F38CF4A-26D0-49D5-827C-3EF4AF6A439F}" type="pres">
      <dgm:prSet presAssocID="{2602B5C5-EBE9-47B0-9E78-BDC1AF7FF497}" presName="thinLine2b" presStyleLbl="callout" presStyleIdx="10" presStyleCnt="15"/>
      <dgm:spPr/>
    </dgm:pt>
    <dgm:pt modelId="{CA42D60A-FCCA-41F1-8B2A-56DAAA13543F}" type="pres">
      <dgm:prSet presAssocID="{2602B5C5-EBE9-47B0-9E78-BDC1AF7FF497}" presName="vertSpace2b" presStyleCnt="0"/>
      <dgm:spPr/>
    </dgm:pt>
    <dgm:pt modelId="{F4F5A78D-5502-4A31-ADF5-962F3B198D73}" type="pres">
      <dgm:prSet presAssocID="{69A33A32-7719-4D40-85A5-0F35DEEE9BD3}" presName="horz2" presStyleCnt="0"/>
      <dgm:spPr/>
    </dgm:pt>
    <dgm:pt modelId="{D1EF3C47-0A93-40C4-85AD-460715F83AC9}" type="pres">
      <dgm:prSet presAssocID="{69A33A32-7719-4D40-85A5-0F35DEEE9BD3}" presName="horzSpace2" presStyleCnt="0"/>
      <dgm:spPr/>
    </dgm:pt>
    <dgm:pt modelId="{4E132212-53B5-44D6-989C-283CE0E2AD74}" type="pres">
      <dgm:prSet presAssocID="{69A33A32-7719-4D40-85A5-0F35DEEE9BD3}" presName="tx2" presStyleLbl="revTx" presStyleIdx="14" presStyleCnt="18"/>
      <dgm:spPr/>
      <dgm:t>
        <a:bodyPr/>
        <a:lstStyle/>
        <a:p>
          <a:endParaRPr lang="ru-RU"/>
        </a:p>
      </dgm:t>
    </dgm:pt>
    <dgm:pt modelId="{1788B6BE-4888-43B5-8D78-3229C6CA64F8}" type="pres">
      <dgm:prSet presAssocID="{69A33A32-7719-4D40-85A5-0F35DEEE9BD3}" presName="vert2" presStyleCnt="0"/>
      <dgm:spPr/>
    </dgm:pt>
    <dgm:pt modelId="{EB739BE3-312E-42BB-8AF5-EE11FD2B1B28}" type="pres">
      <dgm:prSet presAssocID="{69A33A32-7719-4D40-85A5-0F35DEEE9BD3}" presName="thinLine2b" presStyleLbl="callout" presStyleIdx="11" presStyleCnt="15"/>
      <dgm:spPr/>
    </dgm:pt>
    <dgm:pt modelId="{756C2A10-4A58-4A8A-8DDC-ABDD3AADFA82}" type="pres">
      <dgm:prSet presAssocID="{69A33A32-7719-4D40-85A5-0F35DEEE9BD3}" presName="vertSpace2b" presStyleCnt="0"/>
      <dgm:spPr/>
    </dgm:pt>
    <dgm:pt modelId="{55233CDC-DC66-412F-BF91-47FC7225F7B5}" type="pres">
      <dgm:prSet presAssocID="{A0A34596-6FAB-4B12-BA7C-E67C67A89104}" presName="horz2" presStyleCnt="0"/>
      <dgm:spPr/>
    </dgm:pt>
    <dgm:pt modelId="{61443034-F814-4F92-A013-7C7BE0DD6213}" type="pres">
      <dgm:prSet presAssocID="{A0A34596-6FAB-4B12-BA7C-E67C67A89104}" presName="horzSpace2" presStyleCnt="0"/>
      <dgm:spPr/>
    </dgm:pt>
    <dgm:pt modelId="{F8025FF2-F5CA-43F9-9391-CF53EADBB4C2}" type="pres">
      <dgm:prSet presAssocID="{A0A34596-6FAB-4B12-BA7C-E67C67A89104}" presName="tx2" presStyleLbl="revTx" presStyleIdx="15" presStyleCnt="18"/>
      <dgm:spPr/>
      <dgm:t>
        <a:bodyPr/>
        <a:lstStyle/>
        <a:p>
          <a:endParaRPr lang="ru-RU"/>
        </a:p>
      </dgm:t>
    </dgm:pt>
    <dgm:pt modelId="{B0359AAF-45A0-40C8-A3B1-D890A6370154}" type="pres">
      <dgm:prSet presAssocID="{A0A34596-6FAB-4B12-BA7C-E67C67A89104}" presName="vert2" presStyleCnt="0"/>
      <dgm:spPr/>
    </dgm:pt>
    <dgm:pt modelId="{BC9F5ABA-98D3-469B-8FC6-CD2249880A6D}" type="pres">
      <dgm:prSet presAssocID="{A0A34596-6FAB-4B12-BA7C-E67C67A89104}" presName="thinLine2b" presStyleLbl="callout" presStyleIdx="12" presStyleCnt="15"/>
      <dgm:spPr/>
    </dgm:pt>
    <dgm:pt modelId="{6A4A7EEC-1A1A-49DB-9C73-117F0AFE8825}" type="pres">
      <dgm:prSet presAssocID="{A0A34596-6FAB-4B12-BA7C-E67C67A89104}" presName="vertSpace2b" presStyleCnt="0"/>
      <dgm:spPr/>
    </dgm:pt>
    <dgm:pt modelId="{EAB50BEA-AC95-492A-9419-C8B152E7ACEE}" type="pres">
      <dgm:prSet presAssocID="{AF180786-66FF-4CC1-A7DF-60D605DCA00B}" presName="horz2" presStyleCnt="0"/>
      <dgm:spPr/>
    </dgm:pt>
    <dgm:pt modelId="{952E4E03-E593-4D57-9FEE-FBA4AB13DAD9}" type="pres">
      <dgm:prSet presAssocID="{AF180786-66FF-4CC1-A7DF-60D605DCA00B}" presName="horzSpace2" presStyleCnt="0"/>
      <dgm:spPr/>
    </dgm:pt>
    <dgm:pt modelId="{725DD9F3-DA42-473D-8194-C81296D57C74}" type="pres">
      <dgm:prSet presAssocID="{AF180786-66FF-4CC1-A7DF-60D605DCA00B}" presName="tx2" presStyleLbl="revTx" presStyleIdx="16" presStyleCnt="18"/>
      <dgm:spPr/>
      <dgm:t>
        <a:bodyPr/>
        <a:lstStyle/>
        <a:p>
          <a:endParaRPr lang="ru-RU"/>
        </a:p>
      </dgm:t>
    </dgm:pt>
    <dgm:pt modelId="{58B7ACAF-57FD-49FD-94C1-6DA590CD362D}" type="pres">
      <dgm:prSet presAssocID="{AF180786-66FF-4CC1-A7DF-60D605DCA00B}" presName="vert2" presStyleCnt="0"/>
      <dgm:spPr/>
    </dgm:pt>
    <dgm:pt modelId="{3AC4BD43-61CC-4F7C-990C-4095BD6F6CD8}" type="pres">
      <dgm:prSet presAssocID="{AF180786-66FF-4CC1-A7DF-60D605DCA00B}" presName="thinLine2b" presStyleLbl="callout" presStyleIdx="13" presStyleCnt="15"/>
      <dgm:spPr/>
    </dgm:pt>
    <dgm:pt modelId="{8B3C9F9E-84E7-479F-8AB2-65E3D7B20187}" type="pres">
      <dgm:prSet presAssocID="{AF180786-66FF-4CC1-A7DF-60D605DCA00B}" presName="vertSpace2b" presStyleCnt="0"/>
      <dgm:spPr/>
    </dgm:pt>
    <dgm:pt modelId="{F185F85B-52BB-4B3C-8A0E-FA014BD92523}" type="pres">
      <dgm:prSet presAssocID="{163A1820-B737-4D65-898B-B0B0D0C0F4C6}" presName="horz2" presStyleCnt="0"/>
      <dgm:spPr/>
    </dgm:pt>
    <dgm:pt modelId="{AD074A29-798A-4F12-8A81-71BEDF8249CF}" type="pres">
      <dgm:prSet presAssocID="{163A1820-B737-4D65-898B-B0B0D0C0F4C6}" presName="horzSpace2" presStyleCnt="0"/>
      <dgm:spPr/>
    </dgm:pt>
    <dgm:pt modelId="{2D2F49DA-F846-4F4C-AC7F-5BDD4C81594C}" type="pres">
      <dgm:prSet presAssocID="{163A1820-B737-4D65-898B-B0B0D0C0F4C6}" presName="tx2" presStyleLbl="revTx" presStyleIdx="17" presStyleCnt="18"/>
      <dgm:spPr/>
      <dgm:t>
        <a:bodyPr/>
        <a:lstStyle/>
        <a:p>
          <a:endParaRPr lang="ru-RU"/>
        </a:p>
      </dgm:t>
    </dgm:pt>
    <dgm:pt modelId="{E4370D1E-382F-4A19-82D8-C8F2970491F3}" type="pres">
      <dgm:prSet presAssocID="{163A1820-B737-4D65-898B-B0B0D0C0F4C6}" presName="vert2" presStyleCnt="0"/>
      <dgm:spPr/>
    </dgm:pt>
    <dgm:pt modelId="{74735A8D-8F98-4262-BA44-FCF2A576E79D}" type="pres">
      <dgm:prSet presAssocID="{163A1820-B737-4D65-898B-B0B0D0C0F4C6}" presName="thinLine2b" presStyleLbl="callout" presStyleIdx="14" presStyleCnt="15"/>
      <dgm:spPr/>
    </dgm:pt>
    <dgm:pt modelId="{3D7BF075-B35C-44C1-83AE-584A2023F8CA}" type="pres">
      <dgm:prSet presAssocID="{163A1820-B737-4D65-898B-B0B0D0C0F4C6}" presName="vertSpace2b" presStyleCnt="0"/>
      <dgm:spPr/>
    </dgm:pt>
  </dgm:ptLst>
  <dgm:cxnLst>
    <dgm:cxn modelId="{30326D56-9FE0-4614-9026-DCD46FAB3E64}" srcId="{E648EF53-3F69-4E49-A902-59B28C5E33AD}" destId="{9BCBFFDF-1101-4D01-AB42-24BF29E2259D}" srcOrd="0" destOrd="0" parTransId="{E5B07F8B-E8EF-42EE-B1DF-5608C4FFF8EA}" sibTransId="{B3CD0CC7-353D-4109-AEAA-FA9AE171B9D2}"/>
    <dgm:cxn modelId="{0B807E88-8956-4D6E-A596-79FC24C3109B}" type="presOf" srcId="{FD6F26AE-9731-459C-944A-004CEE405C76}" destId="{BF02D0C1-FF81-4ACC-A943-4D39B8052E36}" srcOrd="0" destOrd="0" presId="urn:microsoft.com/office/officeart/2008/layout/LinedList"/>
    <dgm:cxn modelId="{296A6B57-D8B4-4E03-8E4A-86D889BEC278}" srcId="{CE9F5581-E416-4B55-A4D1-0BAE8D844D94}" destId="{69BC893F-55E7-4E87-8F80-19A20091BEBC}" srcOrd="4" destOrd="0" parTransId="{BEC62C3F-DFA5-475B-BB1A-CF0945ED94AF}" sibTransId="{8B5878E5-D07C-401B-9C18-F3CFD205CAB3}"/>
    <dgm:cxn modelId="{4454CD33-A0F9-4617-8726-D5583F486E80}" srcId="{33837536-C23D-437A-89B3-535062ACDBAB}" destId="{5061FB68-281C-4A07-8F34-C0AE101D5473}" srcOrd="2" destOrd="0" parTransId="{A4FF7BDB-7327-4536-B434-1A29E36795C5}" sibTransId="{364DC548-AE14-4532-B475-E54F96AF9CF4}"/>
    <dgm:cxn modelId="{D929C5A2-FA6B-44D7-A54E-4F995737F439}" type="presOf" srcId="{5D07FA19-A057-4C5B-A635-0B9665C5A2C7}" destId="{227173C0-A35E-45B0-9CC1-9A190A22BB24}" srcOrd="0" destOrd="0" presId="urn:microsoft.com/office/officeart/2008/layout/LinedList"/>
    <dgm:cxn modelId="{0CABD156-39AD-4DBE-9AEA-AF7D3DD797B2}" type="presOf" srcId="{9BCBFFDF-1101-4D01-AB42-24BF29E2259D}" destId="{ED578F26-7F57-41B4-8F47-CDE398D7F8A1}" srcOrd="0" destOrd="0" presId="urn:microsoft.com/office/officeart/2008/layout/LinedList"/>
    <dgm:cxn modelId="{CF485FE2-A9C3-453B-A65B-AD7698353F58}" type="presOf" srcId="{38B4F11C-4250-465E-B526-68341FB53DFF}" destId="{CBDB0006-AFA9-45B7-A28A-BB5A821411C6}" srcOrd="0" destOrd="0" presId="urn:microsoft.com/office/officeart/2008/layout/LinedList"/>
    <dgm:cxn modelId="{7655B479-F7E0-4F6B-8F0F-FDB28BED4230}" srcId="{5061FB68-281C-4A07-8F34-C0AE101D5473}" destId="{163A1820-B737-4D65-898B-B0B0D0C0F4C6}" srcOrd="4" destOrd="0" parTransId="{E89194D7-B82A-47AD-8C3B-E51BC859BC84}" sibTransId="{5D5F576F-EDB1-4B24-B8A7-41CEFE1740E0}"/>
    <dgm:cxn modelId="{AB2BAAFE-EF75-400F-98EE-CAEBDC828F48}" type="presOf" srcId="{2602B5C5-EBE9-47B0-9E78-BDC1AF7FF497}" destId="{2DBB2766-FF75-4191-AD78-F69C7B009B0F}" srcOrd="0" destOrd="0" presId="urn:microsoft.com/office/officeart/2008/layout/LinedList"/>
    <dgm:cxn modelId="{8E6B02CB-4F76-4783-B2F7-947EB4E239C8}" type="presOf" srcId="{69BC893F-55E7-4E87-8F80-19A20091BEBC}" destId="{A2C5F19F-765F-415A-97C9-782D10EF3E43}" srcOrd="0" destOrd="0" presId="urn:microsoft.com/office/officeart/2008/layout/LinedList"/>
    <dgm:cxn modelId="{FEF45654-616B-41CF-A1BD-4D3BB21CE0BF}" srcId="{CE9F5581-E416-4B55-A4D1-0BAE8D844D94}" destId="{4B0946E2-62DF-441B-8ABA-CB941382E447}" srcOrd="0" destOrd="0" parTransId="{8C64E073-F9F9-49DB-AC92-27B3EB5746BB}" sibTransId="{1963CA7E-E99F-4362-A8B6-0B3EF83F9D7A}"/>
    <dgm:cxn modelId="{C7D89B4A-07C9-4DBE-BCBA-91A19885C701}" type="presOf" srcId="{69A33A32-7719-4D40-85A5-0F35DEEE9BD3}" destId="{4E132212-53B5-44D6-989C-283CE0E2AD74}" srcOrd="0" destOrd="0" presId="urn:microsoft.com/office/officeart/2008/layout/LinedList"/>
    <dgm:cxn modelId="{187ED415-BB00-4C11-B4A9-AD1E4BD0C4EF}" srcId="{E648EF53-3F69-4E49-A902-59B28C5E33AD}" destId="{DC78CAE6-0F94-4536-9B73-F96A5B6D10C9}" srcOrd="1" destOrd="0" parTransId="{E1707003-4613-4767-9167-E923270E1F09}" sibTransId="{8D3D9E59-72A5-44C3-A469-AE88E4FC98E9}"/>
    <dgm:cxn modelId="{60867A53-195D-460C-9B9E-6179E91165E5}" srcId="{CE9F5581-E416-4B55-A4D1-0BAE8D844D94}" destId="{83F49A24-3A5A-4328-83B9-6FA063197651}" srcOrd="2" destOrd="0" parTransId="{02FFE3A6-CE9E-4A56-980D-AC5EB8BE4DC6}" sibTransId="{343F7114-62E7-459D-B199-0EB66D4C1152}"/>
    <dgm:cxn modelId="{ED313B59-46BD-41FA-9B9D-F8B5090528F2}" srcId="{5061FB68-281C-4A07-8F34-C0AE101D5473}" destId="{AF180786-66FF-4CC1-A7DF-60D605DCA00B}" srcOrd="3" destOrd="0" parTransId="{A131EFBF-04A4-4CF7-8A38-DEC8C31B16F6}" sibTransId="{0240A812-8A28-4A9B-BC40-BECCFA43C862}"/>
    <dgm:cxn modelId="{66390CC3-DBE2-4358-87FC-1181233E319A}" srcId="{E648EF53-3F69-4E49-A902-59B28C5E33AD}" destId="{55E120EE-2DB6-4AA6-B553-9BB8FFD6E48E}" srcOrd="4" destOrd="0" parTransId="{6DA53BB8-1C40-4727-8CA9-4F36414AEE5D}" sibTransId="{AFC78C38-E7AC-41BA-8216-47FAFF57A726}"/>
    <dgm:cxn modelId="{10B2B5FA-0BEC-483C-8A0C-1B6EB02F32FC}" type="presOf" srcId="{A0A34596-6FAB-4B12-BA7C-E67C67A89104}" destId="{F8025FF2-F5CA-43F9-9391-CF53EADBB4C2}" srcOrd="0" destOrd="0" presId="urn:microsoft.com/office/officeart/2008/layout/LinedList"/>
    <dgm:cxn modelId="{6A0B379E-24FB-4AAC-8D37-8A65E4CFDAF7}" srcId="{5061FB68-281C-4A07-8F34-C0AE101D5473}" destId="{2602B5C5-EBE9-47B0-9E78-BDC1AF7FF497}" srcOrd="0" destOrd="0" parTransId="{51154C94-4FCD-42B1-BBC7-6E5A103679D1}" sibTransId="{0815DBB6-B3DE-4ACB-A9FD-5D3046893064}"/>
    <dgm:cxn modelId="{ABBEF65F-0AD8-4943-A6AE-BED2AB68BC1C}" type="presOf" srcId="{4B0946E2-62DF-441B-8ABA-CB941382E447}" destId="{01C4D632-03CB-4197-9EE3-7C0DA3CC53EF}" srcOrd="0" destOrd="0" presId="urn:microsoft.com/office/officeart/2008/layout/LinedList"/>
    <dgm:cxn modelId="{ADBEEE48-A4B2-4333-B0F0-546E602E1691}" srcId="{CE9F5581-E416-4B55-A4D1-0BAE8D844D94}" destId="{5D07FA19-A057-4C5B-A635-0B9665C5A2C7}" srcOrd="3" destOrd="0" parTransId="{C33E9C24-F0AD-4BB0-9004-FC38BB5149B5}" sibTransId="{60C25FBC-2A90-44F1-9E43-5B0031FE11CD}"/>
    <dgm:cxn modelId="{3D409B01-1002-4D13-BABA-8BCBEA282786}" srcId="{5061FB68-281C-4A07-8F34-C0AE101D5473}" destId="{A0A34596-6FAB-4B12-BA7C-E67C67A89104}" srcOrd="2" destOrd="0" parTransId="{5547ADA0-7492-4435-AFE9-A0445B4B8C23}" sibTransId="{BDAE42F1-F442-425F-A39B-310A1CBCACD2}"/>
    <dgm:cxn modelId="{CB8834DE-B07B-4B60-AD9B-2CF520D26190}" srcId="{E648EF53-3F69-4E49-A902-59B28C5E33AD}" destId="{FD6F26AE-9731-459C-944A-004CEE405C76}" srcOrd="3" destOrd="0" parTransId="{242464D1-466A-4D03-9E40-1A16215DE68B}" sibTransId="{EEE8CFD8-1E7B-4E43-AC90-3CB8A989410A}"/>
    <dgm:cxn modelId="{11868A5B-D021-4843-B5C0-4E86F3C950C9}" srcId="{33837536-C23D-437A-89B3-535062ACDBAB}" destId="{E648EF53-3F69-4E49-A902-59B28C5E33AD}" srcOrd="0" destOrd="0" parTransId="{47B4136B-069C-4699-B568-11B6625F11EA}" sibTransId="{5199225A-BAD4-410B-981B-873571F46B8C}"/>
    <dgm:cxn modelId="{056F8A80-2490-4207-9536-779A80355BEC}" type="presOf" srcId="{E648EF53-3F69-4E49-A902-59B28C5E33AD}" destId="{05C1867D-FC77-4E08-85C4-474F755A59A7}" srcOrd="0" destOrd="0" presId="urn:microsoft.com/office/officeart/2008/layout/LinedList"/>
    <dgm:cxn modelId="{4CDB7B7E-A245-4E43-8C15-43E1098A814C}" srcId="{5061FB68-281C-4A07-8F34-C0AE101D5473}" destId="{69A33A32-7719-4D40-85A5-0F35DEEE9BD3}" srcOrd="1" destOrd="0" parTransId="{243FB817-D918-41E4-9F06-0BF00F017ADA}" sibTransId="{5FE8654F-337A-4594-B21B-0CEA1C08B6BD}"/>
    <dgm:cxn modelId="{FE72CB55-AF0A-428F-96D2-E7B5D0559BDF}" type="presOf" srcId="{83F49A24-3A5A-4328-83B9-6FA063197651}" destId="{4F812557-A2B6-4A2A-A408-B69CA28955B3}" srcOrd="0" destOrd="0" presId="urn:microsoft.com/office/officeart/2008/layout/LinedList"/>
    <dgm:cxn modelId="{093B48A0-D701-4DBB-855A-FA56BFE87DB2}" type="presOf" srcId="{33837536-C23D-437A-89B3-535062ACDBAB}" destId="{70073017-4A61-4D5B-A339-3CFA42E43BDB}" srcOrd="0" destOrd="0" presId="urn:microsoft.com/office/officeart/2008/layout/LinedList"/>
    <dgm:cxn modelId="{0892E5B4-414E-4114-B7F9-CF682F26CBC4}" type="presOf" srcId="{163A1820-B737-4D65-898B-B0B0D0C0F4C6}" destId="{2D2F49DA-F846-4F4C-AC7F-5BDD4C81594C}" srcOrd="0" destOrd="0" presId="urn:microsoft.com/office/officeart/2008/layout/LinedList"/>
    <dgm:cxn modelId="{4F58CDAD-FF2C-460E-BA38-4854900C4C8A}" srcId="{CE9F5581-E416-4B55-A4D1-0BAE8D844D94}" destId="{38B4F11C-4250-465E-B526-68341FB53DFF}" srcOrd="1" destOrd="0" parTransId="{44650F50-9AC2-47E5-BC35-9646CCAFCB45}" sibTransId="{13900C16-5A99-4E6A-9BE4-C361E3A8EC7A}"/>
    <dgm:cxn modelId="{2D04313C-4220-4046-9084-E54B9EFDBB97}" type="presOf" srcId="{475CD6C4-64E5-4E47-8A8C-1D55696865F2}" destId="{CDD1C978-8A87-42D6-BF32-1A1927E64AE7}" srcOrd="0" destOrd="0" presId="urn:microsoft.com/office/officeart/2008/layout/LinedList"/>
    <dgm:cxn modelId="{761DE723-E117-44E2-9785-9AFB7A5A2883}" srcId="{33837536-C23D-437A-89B3-535062ACDBAB}" destId="{CE9F5581-E416-4B55-A4D1-0BAE8D844D94}" srcOrd="1" destOrd="0" parTransId="{7ECE240E-7C57-42E6-9A7A-06C1BB61CF95}" sibTransId="{BF265846-5BF5-4E07-BB9E-9EAE4F4A22A8}"/>
    <dgm:cxn modelId="{FA7ACF5F-2A70-4EA7-8405-DBD120824057}" type="presOf" srcId="{5061FB68-281C-4A07-8F34-C0AE101D5473}" destId="{740C367F-42F2-4D4E-89BB-7A2C5EEAE7D8}" srcOrd="0" destOrd="0" presId="urn:microsoft.com/office/officeart/2008/layout/LinedList"/>
    <dgm:cxn modelId="{0A1644D1-7C8F-449E-9B2E-E2B12A815A55}" type="presOf" srcId="{AF180786-66FF-4CC1-A7DF-60D605DCA00B}" destId="{725DD9F3-DA42-473D-8194-C81296D57C74}" srcOrd="0" destOrd="0" presId="urn:microsoft.com/office/officeart/2008/layout/LinedList"/>
    <dgm:cxn modelId="{C7FB168F-C1F3-45AF-A93F-09F86C9650F9}" type="presOf" srcId="{55E120EE-2DB6-4AA6-B553-9BB8FFD6E48E}" destId="{0CA8DE18-481D-451C-B09D-634AD6275E8D}" srcOrd="0" destOrd="0" presId="urn:microsoft.com/office/officeart/2008/layout/LinedList"/>
    <dgm:cxn modelId="{DDD30442-93EA-40BA-923A-522AAC9F4AD0}" srcId="{E648EF53-3F69-4E49-A902-59B28C5E33AD}" destId="{475CD6C4-64E5-4E47-8A8C-1D55696865F2}" srcOrd="2" destOrd="0" parTransId="{B9609A78-557C-45DA-85F0-FEE05DC56D4F}" sibTransId="{4A45AA5D-9BD3-4707-9649-3E50F54ED6CE}"/>
    <dgm:cxn modelId="{584A3B6A-1576-483E-B5E4-C73D879EA99B}" type="presOf" srcId="{CE9F5581-E416-4B55-A4D1-0BAE8D844D94}" destId="{2A1CC8C8-BD9C-4F12-B574-A40421BEBEDB}" srcOrd="0" destOrd="0" presId="urn:microsoft.com/office/officeart/2008/layout/LinedList"/>
    <dgm:cxn modelId="{A58EED48-C94B-43C0-ABDF-0D594892C6A0}" type="presOf" srcId="{DC78CAE6-0F94-4536-9B73-F96A5B6D10C9}" destId="{C31E27B9-D6AF-4A61-B44A-24ED98CAEAC6}" srcOrd="0" destOrd="0" presId="urn:microsoft.com/office/officeart/2008/layout/LinedList"/>
    <dgm:cxn modelId="{B6B151D8-C89B-4DBD-8A34-500B97B94FE2}" type="presParOf" srcId="{70073017-4A61-4D5B-A339-3CFA42E43BDB}" destId="{9C89E7B8-8957-41F4-BC49-A1DEF43C43F7}" srcOrd="0" destOrd="0" presId="urn:microsoft.com/office/officeart/2008/layout/LinedList"/>
    <dgm:cxn modelId="{D524D52D-5C46-46C9-A1C9-658052A94868}" type="presParOf" srcId="{70073017-4A61-4D5B-A339-3CFA42E43BDB}" destId="{8A31E826-FC3D-4457-9D14-2BAAE61585CC}" srcOrd="1" destOrd="0" presId="urn:microsoft.com/office/officeart/2008/layout/LinedList"/>
    <dgm:cxn modelId="{A1B8E0A8-4AD7-4D0C-BCFF-63F9E7B359C5}" type="presParOf" srcId="{8A31E826-FC3D-4457-9D14-2BAAE61585CC}" destId="{05C1867D-FC77-4E08-85C4-474F755A59A7}" srcOrd="0" destOrd="0" presId="urn:microsoft.com/office/officeart/2008/layout/LinedList"/>
    <dgm:cxn modelId="{1A5200D7-6967-4EBD-B82E-B4908B47DB7C}" type="presParOf" srcId="{8A31E826-FC3D-4457-9D14-2BAAE61585CC}" destId="{710D05F9-E26D-4A88-B58A-110C2E56A352}" srcOrd="1" destOrd="0" presId="urn:microsoft.com/office/officeart/2008/layout/LinedList"/>
    <dgm:cxn modelId="{D06FF6B9-C5DC-4530-92BD-9C7DC1AA1340}" type="presParOf" srcId="{710D05F9-E26D-4A88-B58A-110C2E56A352}" destId="{A32D3D5C-5C9A-4543-B3E3-9B0E8463A00B}" srcOrd="0" destOrd="0" presId="urn:microsoft.com/office/officeart/2008/layout/LinedList"/>
    <dgm:cxn modelId="{A0C5E685-C2C7-4B5A-822E-72E8075A213D}" type="presParOf" srcId="{710D05F9-E26D-4A88-B58A-110C2E56A352}" destId="{F4679F19-2CF4-439C-9BAB-2DBE883C15AF}" srcOrd="1" destOrd="0" presId="urn:microsoft.com/office/officeart/2008/layout/LinedList"/>
    <dgm:cxn modelId="{A4FA245A-7407-45A6-AC3D-9D9A7FA3F4DC}" type="presParOf" srcId="{F4679F19-2CF4-439C-9BAB-2DBE883C15AF}" destId="{29CB7F22-8D1E-4462-BB29-A03E15143253}" srcOrd="0" destOrd="0" presId="urn:microsoft.com/office/officeart/2008/layout/LinedList"/>
    <dgm:cxn modelId="{3772AEC0-E1FE-488D-8F45-6D00E4B3CC10}" type="presParOf" srcId="{F4679F19-2CF4-439C-9BAB-2DBE883C15AF}" destId="{ED578F26-7F57-41B4-8F47-CDE398D7F8A1}" srcOrd="1" destOrd="0" presId="urn:microsoft.com/office/officeart/2008/layout/LinedList"/>
    <dgm:cxn modelId="{3FD3917F-8E10-45ED-90C3-E10103DA5351}" type="presParOf" srcId="{F4679F19-2CF4-439C-9BAB-2DBE883C15AF}" destId="{07ECA453-E676-4752-B32E-ACD888672C1C}" srcOrd="2" destOrd="0" presId="urn:microsoft.com/office/officeart/2008/layout/LinedList"/>
    <dgm:cxn modelId="{875D9962-3D2D-49DF-8BCF-23E018B0F411}" type="presParOf" srcId="{710D05F9-E26D-4A88-B58A-110C2E56A352}" destId="{04782E46-AE3F-4964-9B9B-575F185754FC}" srcOrd="2" destOrd="0" presId="urn:microsoft.com/office/officeart/2008/layout/LinedList"/>
    <dgm:cxn modelId="{F5C78AFB-C5F3-41F7-B570-15F9FCA94AA8}" type="presParOf" srcId="{710D05F9-E26D-4A88-B58A-110C2E56A352}" destId="{D83756B7-FEC2-48F9-BF79-B27625D0DB33}" srcOrd="3" destOrd="0" presId="urn:microsoft.com/office/officeart/2008/layout/LinedList"/>
    <dgm:cxn modelId="{F1B5C5B1-E210-4458-8862-78A3B44E422C}" type="presParOf" srcId="{710D05F9-E26D-4A88-B58A-110C2E56A352}" destId="{CA666131-E416-45F4-9D9B-85C632B3D98F}" srcOrd="4" destOrd="0" presId="urn:microsoft.com/office/officeart/2008/layout/LinedList"/>
    <dgm:cxn modelId="{E52786B9-3272-4245-BE9E-776B9E45DAC4}" type="presParOf" srcId="{CA666131-E416-45F4-9D9B-85C632B3D98F}" destId="{243167D8-AEED-4B6A-859D-DA33C651528F}" srcOrd="0" destOrd="0" presId="urn:microsoft.com/office/officeart/2008/layout/LinedList"/>
    <dgm:cxn modelId="{047D5A1B-6C6E-4986-B962-B8845263EE7A}" type="presParOf" srcId="{CA666131-E416-45F4-9D9B-85C632B3D98F}" destId="{C31E27B9-D6AF-4A61-B44A-24ED98CAEAC6}" srcOrd="1" destOrd="0" presId="urn:microsoft.com/office/officeart/2008/layout/LinedList"/>
    <dgm:cxn modelId="{68282D40-929B-49CD-95EC-D55C7D4228AD}" type="presParOf" srcId="{CA666131-E416-45F4-9D9B-85C632B3D98F}" destId="{4A974C82-BA63-451C-8A30-468DF29CAD53}" srcOrd="2" destOrd="0" presId="urn:microsoft.com/office/officeart/2008/layout/LinedList"/>
    <dgm:cxn modelId="{B0F5DF67-5B69-4E9C-9ED7-9D56041CE608}" type="presParOf" srcId="{710D05F9-E26D-4A88-B58A-110C2E56A352}" destId="{151FB3E8-3740-4EA1-8F96-C30E4CF601F3}" srcOrd="5" destOrd="0" presId="urn:microsoft.com/office/officeart/2008/layout/LinedList"/>
    <dgm:cxn modelId="{B115E34D-D1D0-4B86-A008-31FBD99CCCC8}" type="presParOf" srcId="{710D05F9-E26D-4A88-B58A-110C2E56A352}" destId="{7531BEDE-4687-4758-A0B0-374C4E54BCD3}" srcOrd="6" destOrd="0" presId="urn:microsoft.com/office/officeart/2008/layout/LinedList"/>
    <dgm:cxn modelId="{2A95CB1B-2DD1-4097-92EF-158ABAEF60B5}" type="presParOf" srcId="{710D05F9-E26D-4A88-B58A-110C2E56A352}" destId="{65CBD2F9-8AC3-4054-8605-D04E2742060A}" srcOrd="7" destOrd="0" presId="urn:microsoft.com/office/officeart/2008/layout/LinedList"/>
    <dgm:cxn modelId="{7E21B648-A14A-4A7B-A34F-8B2C832E603C}" type="presParOf" srcId="{65CBD2F9-8AC3-4054-8605-D04E2742060A}" destId="{6A460E60-D10A-45F5-99DC-2DAAA4481EEA}" srcOrd="0" destOrd="0" presId="urn:microsoft.com/office/officeart/2008/layout/LinedList"/>
    <dgm:cxn modelId="{32F28049-A129-4ED0-ACBD-B2242815E15F}" type="presParOf" srcId="{65CBD2F9-8AC3-4054-8605-D04E2742060A}" destId="{CDD1C978-8A87-42D6-BF32-1A1927E64AE7}" srcOrd="1" destOrd="0" presId="urn:microsoft.com/office/officeart/2008/layout/LinedList"/>
    <dgm:cxn modelId="{1442B89B-65F6-4DA2-A288-17EF05D8064C}" type="presParOf" srcId="{65CBD2F9-8AC3-4054-8605-D04E2742060A}" destId="{9C0761E5-A055-4B8D-8612-5B35C870E9C2}" srcOrd="2" destOrd="0" presId="urn:microsoft.com/office/officeart/2008/layout/LinedList"/>
    <dgm:cxn modelId="{BDA477BF-6B3E-4CB6-812E-5E9F8DADEA8E}" type="presParOf" srcId="{710D05F9-E26D-4A88-B58A-110C2E56A352}" destId="{7B030B45-3854-4D05-A72B-0E674ED0F7DC}" srcOrd="8" destOrd="0" presId="urn:microsoft.com/office/officeart/2008/layout/LinedList"/>
    <dgm:cxn modelId="{083EEB35-DB3A-4745-BC0F-1A0A1BA4F44D}" type="presParOf" srcId="{710D05F9-E26D-4A88-B58A-110C2E56A352}" destId="{D3E7F6AD-80D7-49FE-A904-539ED8B6EF53}" srcOrd="9" destOrd="0" presId="urn:microsoft.com/office/officeart/2008/layout/LinedList"/>
    <dgm:cxn modelId="{39970E9B-C900-415C-81CF-ECA385B2CC48}" type="presParOf" srcId="{710D05F9-E26D-4A88-B58A-110C2E56A352}" destId="{73A9B810-0EDF-4B65-8C26-A63518181E34}" srcOrd="10" destOrd="0" presId="urn:microsoft.com/office/officeart/2008/layout/LinedList"/>
    <dgm:cxn modelId="{08BA5EAB-D24A-464D-AD90-441930CF7D25}" type="presParOf" srcId="{73A9B810-0EDF-4B65-8C26-A63518181E34}" destId="{CE006EED-DEFF-45FB-BFC9-EC692CE7A166}" srcOrd="0" destOrd="0" presId="urn:microsoft.com/office/officeart/2008/layout/LinedList"/>
    <dgm:cxn modelId="{D5F1DFA6-F98C-40BF-9C95-D5C8D3A071A6}" type="presParOf" srcId="{73A9B810-0EDF-4B65-8C26-A63518181E34}" destId="{BF02D0C1-FF81-4ACC-A943-4D39B8052E36}" srcOrd="1" destOrd="0" presId="urn:microsoft.com/office/officeart/2008/layout/LinedList"/>
    <dgm:cxn modelId="{0838D8BC-4905-41E6-9C41-1AD17082DECB}" type="presParOf" srcId="{73A9B810-0EDF-4B65-8C26-A63518181E34}" destId="{3B218C3E-D0E5-413F-AFA1-97ED4E6EEDE2}" srcOrd="2" destOrd="0" presId="urn:microsoft.com/office/officeart/2008/layout/LinedList"/>
    <dgm:cxn modelId="{6A86E482-D8B5-46B4-B30F-6FAC91E92968}" type="presParOf" srcId="{710D05F9-E26D-4A88-B58A-110C2E56A352}" destId="{BB737FAA-EDA6-4AF9-8D8F-B6776090C40E}" srcOrd="11" destOrd="0" presId="urn:microsoft.com/office/officeart/2008/layout/LinedList"/>
    <dgm:cxn modelId="{9C786565-CBF7-4A3E-B0C2-A3A655CC74D9}" type="presParOf" srcId="{710D05F9-E26D-4A88-B58A-110C2E56A352}" destId="{56C7E91E-F811-42E9-9B04-C3DE5A419F62}" srcOrd="12" destOrd="0" presId="urn:microsoft.com/office/officeart/2008/layout/LinedList"/>
    <dgm:cxn modelId="{3D60A34D-9D58-4EB1-B456-798DECB0BE16}" type="presParOf" srcId="{710D05F9-E26D-4A88-B58A-110C2E56A352}" destId="{CECFD2B7-7253-4D52-834C-30E21BD94629}" srcOrd="13" destOrd="0" presId="urn:microsoft.com/office/officeart/2008/layout/LinedList"/>
    <dgm:cxn modelId="{0581EC4E-28ED-4D05-A35E-B74F9E8CF218}" type="presParOf" srcId="{CECFD2B7-7253-4D52-834C-30E21BD94629}" destId="{4425CC4E-7BAC-4B64-808A-D97E0FA3C5C2}" srcOrd="0" destOrd="0" presId="urn:microsoft.com/office/officeart/2008/layout/LinedList"/>
    <dgm:cxn modelId="{3E88C236-ED40-4A3C-8CB9-F5C3EBB4A5B3}" type="presParOf" srcId="{CECFD2B7-7253-4D52-834C-30E21BD94629}" destId="{0CA8DE18-481D-451C-B09D-634AD6275E8D}" srcOrd="1" destOrd="0" presId="urn:microsoft.com/office/officeart/2008/layout/LinedList"/>
    <dgm:cxn modelId="{004C877A-AC9F-4A50-AEA9-DF8624D89B7F}" type="presParOf" srcId="{CECFD2B7-7253-4D52-834C-30E21BD94629}" destId="{9EBB0C3E-CA52-4DF0-891F-A474465730BE}" srcOrd="2" destOrd="0" presId="urn:microsoft.com/office/officeart/2008/layout/LinedList"/>
    <dgm:cxn modelId="{15972C86-35A3-42E2-B74F-7E808A252F87}" type="presParOf" srcId="{710D05F9-E26D-4A88-B58A-110C2E56A352}" destId="{71972F4A-CFF9-4B49-B09D-6B11829FA68E}" srcOrd="14" destOrd="0" presId="urn:microsoft.com/office/officeart/2008/layout/LinedList"/>
    <dgm:cxn modelId="{04B8BC2B-3002-4DD8-A648-967AAA55D41C}" type="presParOf" srcId="{710D05F9-E26D-4A88-B58A-110C2E56A352}" destId="{E3183B7C-003B-4C23-B2CE-D20AE236CADA}" srcOrd="15" destOrd="0" presId="urn:microsoft.com/office/officeart/2008/layout/LinedList"/>
    <dgm:cxn modelId="{15209276-CF00-483B-AD4A-55E56F026E6C}" type="presParOf" srcId="{70073017-4A61-4D5B-A339-3CFA42E43BDB}" destId="{3BBD33D9-876F-49F6-985E-ACC499FAD4F7}" srcOrd="2" destOrd="0" presId="urn:microsoft.com/office/officeart/2008/layout/LinedList"/>
    <dgm:cxn modelId="{5FD401F6-9BE7-4D44-899F-33422F27B7AE}" type="presParOf" srcId="{70073017-4A61-4D5B-A339-3CFA42E43BDB}" destId="{4335064C-0259-4783-A05E-338882412EB5}" srcOrd="3" destOrd="0" presId="urn:microsoft.com/office/officeart/2008/layout/LinedList"/>
    <dgm:cxn modelId="{EF3662B0-C4F6-4757-B117-67F9F4F99075}" type="presParOf" srcId="{4335064C-0259-4783-A05E-338882412EB5}" destId="{2A1CC8C8-BD9C-4F12-B574-A40421BEBEDB}" srcOrd="0" destOrd="0" presId="urn:microsoft.com/office/officeart/2008/layout/LinedList"/>
    <dgm:cxn modelId="{3132D298-39EF-451C-9238-0A41C41FD4FF}" type="presParOf" srcId="{4335064C-0259-4783-A05E-338882412EB5}" destId="{BFA23A13-00F7-4A65-8B46-F65650BCAD96}" srcOrd="1" destOrd="0" presId="urn:microsoft.com/office/officeart/2008/layout/LinedList"/>
    <dgm:cxn modelId="{F4C81EBE-2540-4040-AC0B-DDAADC7E53B1}" type="presParOf" srcId="{BFA23A13-00F7-4A65-8B46-F65650BCAD96}" destId="{A1E2A209-B757-4E1A-87D4-FAB4F112DFC4}" srcOrd="0" destOrd="0" presId="urn:microsoft.com/office/officeart/2008/layout/LinedList"/>
    <dgm:cxn modelId="{BA9F3273-6FF0-47DE-AA37-838D77DD242E}" type="presParOf" srcId="{BFA23A13-00F7-4A65-8B46-F65650BCAD96}" destId="{AD72A855-D223-43F3-B96B-7E49B554FEBC}" srcOrd="1" destOrd="0" presId="urn:microsoft.com/office/officeart/2008/layout/LinedList"/>
    <dgm:cxn modelId="{A1CB7D97-FF67-4F2B-BC6E-1FD9F00880D4}" type="presParOf" srcId="{AD72A855-D223-43F3-B96B-7E49B554FEBC}" destId="{B8DE535D-8E88-4FB1-A495-797899D6DD64}" srcOrd="0" destOrd="0" presId="urn:microsoft.com/office/officeart/2008/layout/LinedList"/>
    <dgm:cxn modelId="{3C34CD5A-6733-40AF-98CB-B0EFE5B91961}" type="presParOf" srcId="{AD72A855-D223-43F3-B96B-7E49B554FEBC}" destId="{01C4D632-03CB-4197-9EE3-7C0DA3CC53EF}" srcOrd="1" destOrd="0" presId="urn:microsoft.com/office/officeart/2008/layout/LinedList"/>
    <dgm:cxn modelId="{BBE68DF4-C219-4BC5-99C9-33423525C121}" type="presParOf" srcId="{AD72A855-D223-43F3-B96B-7E49B554FEBC}" destId="{FFB41F91-D52E-4D40-9EAD-0459F28051B4}" srcOrd="2" destOrd="0" presId="urn:microsoft.com/office/officeart/2008/layout/LinedList"/>
    <dgm:cxn modelId="{E3ED395E-8F24-4383-AD9B-4001F28B5C9B}" type="presParOf" srcId="{BFA23A13-00F7-4A65-8B46-F65650BCAD96}" destId="{A75CDA17-3EBF-428D-BAF2-07B83FEB3904}" srcOrd="2" destOrd="0" presId="urn:microsoft.com/office/officeart/2008/layout/LinedList"/>
    <dgm:cxn modelId="{7EA8E981-AF06-4252-9B0C-707C3BF60CB4}" type="presParOf" srcId="{BFA23A13-00F7-4A65-8B46-F65650BCAD96}" destId="{FDFD079C-75F7-4326-BD6C-68C9C84467BA}" srcOrd="3" destOrd="0" presId="urn:microsoft.com/office/officeart/2008/layout/LinedList"/>
    <dgm:cxn modelId="{6ADBEBEF-A965-4558-82BF-BE8F0757C06C}" type="presParOf" srcId="{BFA23A13-00F7-4A65-8B46-F65650BCAD96}" destId="{6796983E-5B5D-45E5-B132-3B52F6EEEF4A}" srcOrd="4" destOrd="0" presId="urn:microsoft.com/office/officeart/2008/layout/LinedList"/>
    <dgm:cxn modelId="{8CB00D1A-C853-4C4A-8E56-04434A44A6EC}" type="presParOf" srcId="{6796983E-5B5D-45E5-B132-3B52F6EEEF4A}" destId="{AC4E9B7F-8924-4432-AF65-7F94D3ADFB2A}" srcOrd="0" destOrd="0" presId="urn:microsoft.com/office/officeart/2008/layout/LinedList"/>
    <dgm:cxn modelId="{115E3108-1546-4871-BFE2-901BB9F049C4}" type="presParOf" srcId="{6796983E-5B5D-45E5-B132-3B52F6EEEF4A}" destId="{CBDB0006-AFA9-45B7-A28A-BB5A821411C6}" srcOrd="1" destOrd="0" presId="urn:microsoft.com/office/officeart/2008/layout/LinedList"/>
    <dgm:cxn modelId="{5FF8B0A3-1ED8-49AF-8DA1-09980649588D}" type="presParOf" srcId="{6796983E-5B5D-45E5-B132-3B52F6EEEF4A}" destId="{91D909B3-4F3C-4567-AD65-5C4A77966ACA}" srcOrd="2" destOrd="0" presId="urn:microsoft.com/office/officeart/2008/layout/LinedList"/>
    <dgm:cxn modelId="{1D98894C-5127-46F3-98C7-41FAE5D5880A}" type="presParOf" srcId="{BFA23A13-00F7-4A65-8B46-F65650BCAD96}" destId="{53F4BB71-ED31-4DCB-B67E-7011F09798EF}" srcOrd="5" destOrd="0" presId="urn:microsoft.com/office/officeart/2008/layout/LinedList"/>
    <dgm:cxn modelId="{31062550-05FB-4FCA-9685-86E4809CF4FC}" type="presParOf" srcId="{BFA23A13-00F7-4A65-8B46-F65650BCAD96}" destId="{F56D686D-94F2-4086-9EC9-6DBBA839A4BE}" srcOrd="6" destOrd="0" presId="urn:microsoft.com/office/officeart/2008/layout/LinedList"/>
    <dgm:cxn modelId="{15F7FED8-FC4A-4CE7-9D82-E8446B9D88F2}" type="presParOf" srcId="{BFA23A13-00F7-4A65-8B46-F65650BCAD96}" destId="{EA4E656A-45E2-424A-B58B-396B2D20B0DC}" srcOrd="7" destOrd="0" presId="urn:microsoft.com/office/officeart/2008/layout/LinedList"/>
    <dgm:cxn modelId="{07536EAA-2BD1-43FE-8DBA-22FCB224848D}" type="presParOf" srcId="{EA4E656A-45E2-424A-B58B-396B2D20B0DC}" destId="{DDF220BF-1191-49A1-97A2-E4D7416BC04E}" srcOrd="0" destOrd="0" presId="urn:microsoft.com/office/officeart/2008/layout/LinedList"/>
    <dgm:cxn modelId="{1E1D8733-313A-4F4B-9277-F40EA8F86CEF}" type="presParOf" srcId="{EA4E656A-45E2-424A-B58B-396B2D20B0DC}" destId="{4F812557-A2B6-4A2A-A408-B69CA28955B3}" srcOrd="1" destOrd="0" presId="urn:microsoft.com/office/officeart/2008/layout/LinedList"/>
    <dgm:cxn modelId="{FE459AE6-6FA1-4952-8115-B51D983D4B9E}" type="presParOf" srcId="{EA4E656A-45E2-424A-B58B-396B2D20B0DC}" destId="{D2166BA6-7AF1-4C74-BE8F-A742F6617598}" srcOrd="2" destOrd="0" presId="urn:microsoft.com/office/officeart/2008/layout/LinedList"/>
    <dgm:cxn modelId="{EE4DF02C-6113-40A6-84E3-C4841268B89F}" type="presParOf" srcId="{BFA23A13-00F7-4A65-8B46-F65650BCAD96}" destId="{1B15F7E9-92B0-4FCA-876B-DA93BC493E8C}" srcOrd="8" destOrd="0" presId="urn:microsoft.com/office/officeart/2008/layout/LinedList"/>
    <dgm:cxn modelId="{37E4067B-F176-420D-8EEA-3EB19DAC80D8}" type="presParOf" srcId="{BFA23A13-00F7-4A65-8B46-F65650BCAD96}" destId="{FA92A89A-C0D7-4DA0-8F58-8531D84621FD}" srcOrd="9" destOrd="0" presId="urn:microsoft.com/office/officeart/2008/layout/LinedList"/>
    <dgm:cxn modelId="{97144895-F86D-41FB-B5CD-A00E90CA8992}" type="presParOf" srcId="{BFA23A13-00F7-4A65-8B46-F65650BCAD96}" destId="{1DFD29C6-83AB-49B9-A5C7-50F234600602}" srcOrd="10" destOrd="0" presId="urn:microsoft.com/office/officeart/2008/layout/LinedList"/>
    <dgm:cxn modelId="{62FCA533-6A67-403B-96C0-AB29ADBB5530}" type="presParOf" srcId="{1DFD29C6-83AB-49B9-A5C7-50F234600602}" destId="{7E049BBD-A3AC-489B-A1C8-BF68B0453C8C}" srcOrd="0" destOrd="0" presId="urn:microsoft.com/office/officeart/2008/layout/LinedList"/>
    <dgm:cxn modelId="{94057844-333C-4F43-9977-6F2131AC96CD}" type="presParOf" srcId="{1DFD29C6-83AB-49B9-A5C7-50F234600602}" destId="{227173C0-A35E-45B0-9CC1-9A190A22BB24}" srcOrd="1" destOrd="0" presId="urn:microsoft.com/office/officeart/2008/layout/LinedList"/>
    <dgm:cxn modelId="{1D465925-E844-47AA-AE7B-CB9B88D1ED60}" type="presParOf" srcId="{1DFD29C6-83AB-49B9-A5C7-50F234600602}" destId="{FAE6C9F4-65E2-4F59-9022-3F7A229CCA35}" srcOrd="2" destOrd="0" presId="urn:microsoft.com/office/officeart/2008/layout/LinedList"/>
    <dgm:cxn modelId="{AE6C7BAD-1CEC-479B-8B33-71815A90C58F}" type="presParOf" srcId="{BFA23A13-00F7-4A65-8B46-F65650BCAD96}" destId="{B70E6341-79D6-4CAC-8F7D-FB310B567711}" srcOrd="11" destOrd="0" presId="urn:microsoft.com/office/officeart/2008/layout/LinedList"/>
    <dgm:cxn modelId="{1AB54187-03C3-4859-9CF7-115C75D7DC81}" type="presParOf" srcId="{BFA23A13-00F7-4A65-8B46-F65650BCAD96}" destId="{1552942D-F8AB-4169-AAEB-78BE7C064AC4}" srcOrd="12" destOrd="0" presId="urn:microsoft.com/office/officeart/2008/layout/LinedList"/>
    <dgm:cxn modelId="{D575C26A-2DDD-4A7F-98EC-D721C099E981}" type="presParOf" srcId="{BFA23A13-00F7-4A65-8B46-F65650BCAD96}" destId="{2D4712EF-F878-44FF-8024-9A0D70BA9CF0}" srcOrd="13" destOrd="0" presId="urn:microsoft.com/office/officeart/2008/layout/LinedList"/>
    <dgm:cxn modelId="{8543D401-BCA4-4782-A988-0B1E11DDFDAD}" type="presParOf" srcId="{2D4712EF-F878-44FF-8024-9A0D70BA9CF0}" destId="{ED4761A4-9DA1-4E01-9474-20946C8D94B2}" srcOrd="0" destOrd="0" presId="urn:microsoft.com/office/officeart/2008/layout/LinedList"/>
    <dgm:cxn modelId="{200FD4A4-6EEE-467E-AAC3-17F0D7FD325D}" type="presParOf" srcId="{2D4712EF-F878-44FF-8024-9A0D70BA9CF0}" destId="{A2C5F19F-765F-415A-97C9-782D10EF3E43}" srcOrd="1" destOrd="0" presId="urn:microsoft.com/office/officeart/2008/layout/LinedList"/>
    <dgm:cxn modelId="{A9DAC62C-48ED-40A0-BDDC-0AC3C55ED7E3}" type="presParOf" srcId="{2D4712EF-F878-44FF-8024-9A0D70BA9CF0}" destId="{896F043A-ACFC-4A31-9F8F-8F245A63FC69}" srcOrd="2" destOrd="0" presId="urn:microsoft.com/office/officeart/2008/layout/LinedList"/>
    <dgm:cxn modelId="{880EA103-E132-4ABD-99AC-5DA41CBE4A07}" type="presParOf" srcId="{BFA23A13-00F7-4A65-8B46-F65650BCAD96}" destId="{3FDD11DC-4A6F-469B-9C16-2C69DE18922A}" srcOrd="14" destOrd="0" presId="urn:microsoft.com/office/officeart/2008/layout/LinedList"/>
    <dgm:cxn modelId="{9DD46DC9-E291-4C74-B1D1-2DC8DA36D841}" type="presParOf" srcId="{BFA23A13-00F7-4A65-8B46-F65650BCAD96}" destId="{763CF6F3-6AC1-416E-8949-8D9AADF25097}" srcOrd="15" destOrd="0" presId="urn:microsoft.com/office/officeart/2008/layout/LinedList"/>
    <dgm:cxn modelId="{A37EAE4F-A7FE-471D-A86F-FFAAD15002F0}" type="presParOf" srcId="{70073017-4A61-4D5B-A339-3CFA42E43BDB}" destId="{4FD39C8C-9190-4C5B-A09D-6AC7531EE6FF}" srcOrd="4" destOrd="0" presId="urn:microsoft.com/office/officeart/2008/layout/LinedList"/>
    <dgm:cxn modelId="{EA44CD41-AF72-4175-B0B9-19DE6B7028C1}" type="presParOf" srcId="{70073017-4A61-4D5B-A339-3CFA42E43BDB}" destId="{AE1803AC-4030-4996-9281-2AD070DDE951}" srcOrd="5" destOrd="0" presId="urn:microsoft.com/office/officeart/2008/layout/LinedList"/>
    <dgm:cxn modelId="{4F751117-C5B7-494F-B304-593CE1979B14}" type="presParOf" srcId="{AE1803AC-4030-4996-9281-2AD070DDE951}" destId="{740C367F-42F2-4D4E-89BB-7A2C5EEAE7D8}" srcOrd="0" destOrd="0" presId="urn:microsoft.com/office/officeart/2008/layout/LinedList"/>
    <dgm:cxn modelId="{507F9395-720D-46C7-A6BC-B96BAB9D3322}" type="presParOf" srcId="{AE1803AC-4030-4996-9281-2AD070DDE951}" destId="{1571CC21-8680-4212-8379-2E4D50CADD3A}" srcOrd="1" destOrd="0" presId="urn:microsoft.com/office/officeart/2008/layout/LinedList"/>
    <dgm:cxn modelId="{24CAD340-04AF-4A24-A7CA-92A2E2509670}" type="presParOf" srcId="{1571CC21-8680-4212-8379-2E4D50CADD3A}" destId="{1C159163-A776-414B-B576-924E0AAF92EE}" srcOrd="0" destOrd="0" presId="urn:microsoft.com/office/officeart/2008/layout/LinedList"/>
    <dgm:cxn modelId="{0B1DE6D5-E93E-4F47-88C5-1D68E50F3E09}" type="presParOf" srcId="{1571CC21-8680-4212-8379-2E4D50CADD3A}" destId="{03FC8B0E-0FC1-4037-A874-31517FCD26CC}" srcOrd="1" destOrd="0" presId="urn:microsoft.com/office/officeart/2008/layout/LinedList"/>
    <dgm:cxn modelId="{EE962E59-0275-4E2D-B92B-6FFB7450F84B}" type="presParOf" srcId="{03FC8B0E-0FC1-4037-A874-31517FCD26CC}" destId="{C0AA307E-BA77-4550-A9FC-7DF8D4DB71FF}" srcOrd="0" destOrd="0" presId="urn:microsoft.com/office/officeart/2008/layout/LinedList"/>
    <dgm:cxn modelId="{89C9BC3D-E901-4BA2-9C15-DFAEA2B1DC9A}" type="presParOf" srcId="{03FC8B0E-0FC1-4037-A874-31517FCD26CC}" destId="{2DBB2766-FF75-4191-AD78-F69C7B009B0F}" srcOrd="1" destOrd="0" presId="urn:microsoft.com/office/officeart/2008/layout/LinedList"/>
    <dgm:cxn modelId="{5A9B3B42-3729-4B16-BE2B-5C8172F2DD6F}" type="presParOf" srcId="{03FC8B0E-0FC1-4037-A874-31517FCD26CC}" destId="{34DD6215-4076-4EF8-8408-EFDA2EC244C8}" srcOrd="2" destOrd="0" presId="urn:microsoft.com/office/officeart/2008/layout/LinedList"/>
    <dgm:cxn modelId="{A8D0A90D-D63F-4952-8DA1-5454AB264A47}" type="presParOf" srcId="{1571CC21-8680-4212-8379-2E4D50CADD3A}" destId="{0F38CF4A-26D0-49D5-827C-3EF4AF6A439F}" srcOrd="2" destOrd="0" presId="urn:microsoft.com/office/officeart/2008/layout/LinedList"/>
    <dgm:cxn modelId="{DA43C81D-D5EB-404D-99F3-F775A8B826F6}" type="presParOf" srcId="{1571CC21-8680-4212-8379-2E4D50CADD3A}" destId="{CA42D60A-FCCA-41F1-8B2A-56DAAA13543F}" srcOrd="3" destOrd="0" presId="urn:microsoft.com/office/officeart/2008/layout/LinedList"/>
    <dgm:cxn modelId="{0D64EA2E-6D2A-4F80-BAE2-3E5DFA0AD458}" type="presParOf" srcId="{1571CC21-8680-4212-8379-2E4D50CADD3A}" destId="{F4F5A78D-5502-4A31-ADF5-962F3B198D73}" srcOrd="4" destOrd="0" presId="urn:microsoft.com/office/officeart/2008/layout/LinedList"/>
    <dgm:cxn modelId="{8D36A988-6FE5-4169-A5BA-88B8F6B7E97D}" type="presParOf" srcId="{F4F5A78D-5502-4A31-ADF5-962F3B198D73}" destId="{D1EF3C47-0A93-40C4-85AD-460715F83AC9}" srcOrd="0" destOrd="0" presId="urn:microsoft.com/office/officeart/2008/layout/LinedList"/>
    <dgm:cxn modelId="{6EFBFF23-3CB7-4FE8-BEE0-659A1E0B664D}" type="presParOf" srcId="{F4F5A78D-5502-4A31-ADF5-962F3B198D73}" destId="{4E132212-53B5-44D6-989C-283CE0E2AD74}" srcOrd="1" destOrd="0" presId="urn:microsoft.com/office/officeart/2008/layout/LinedList"/>
    <dgm:cxn modelId="{D3B8C47F-8D7A-4BCE-A484-46B771E0C3CD}" type="presParOf" srcId="{F4F5A78D-5502-4A31-ADF5-962F3B198D73}" destId="{1788B6BE-4888-43B5-8D78-3229C6CA64F8}" srcOrd="2" destOrd="0" presId="urn:microsoft.com/office/officeart/2008/layout/LinedList"/>
    <dgm:cxn modelId="{E5017313-4C52-41CB-8C6E-026F6243BD80}" type="presParOf" srcId="{1571CC21-8680-4212-8379-2E4D50CADD3A}" destId="{EB739BE3-312E-42BB-8AF5-EE11FD2B1B28}" srcOrd="5" destOrd="0" presId="urn:microsoft.com/office/officeart/2008/layout/LinedList"/>
    <dgm:cxn modelId="{E544AAC3-B8E4-406C-A72D-CAD479925731}" type="presParOf" srcId="{1571CC21-8680-4212-8379-2E4D50CADD3A}" destId="{756C2A10-4A58-4A8A-8DDC-ABDD3AADFA82}" srcOrd="6" destOrd="0" presId="urn:microsoft.com/office/officeart/2008/layout/LinedList"/>
    <dgm:cxn modelId="{680EE3B1-F1D5-4A61-AEB9-BE1BAE2584CD}" type="presParOf" srcId="{1571CC21-8680-4212-8379-2E4D50CADD3A}" destId="{55233CDC-DC66-412F-BF91-47FC7225F7B5}" srcOrd="7" destOrd="0" presId="urn:microsoft.com/office/officeart/2008/layout/LinedList"/>
    <dgm:cxn modelId="{EB0FC11D-B858-4DF4-A3C7-0AF2E68B987C}" type="presParOf" srcId="{55233CDC-DC66-412F-BF91-47FC7225F7B5}" destId="{61443034-F814-4F92-A013-7C7BE0DD6213}" srcOrd="0" destOrd="0" presId="urn:microsoft.com/office/officeart/2008/layout/LinedList"/>
    <dgm:cxn modelId="{50C94B16-64FE-4ADB-85F4-4AD50976F98E}" type="presParOf" srcId="{55233CDC-DC66-412F-BF91-47FC7225F7B5}" destId="{F8025FF2-F5CA-43F9-9391-CF53EADBB4C2}" srcOrd="1" destOrd="0" presId="urn:microsoft.com/office/officeart/2008/layout/LinedList"/>
    <dgm:cxn modelId="{767A6D3D-C7C7-4921-9FC5-128D472F1D53}" type="presParOf" srcId="{55233CDC-DC66-412F-BF91-47FC7225F7B5}" destId="{B0359AAF-45A0-40C8-A3B1-D890A6370154}" srcOrd="2" destOrd="0" presId="urn:microsoft.com/office/officeart/2008/layout/LinedList"/>
    <dgm:cxn modelId="{1392D6AD-282D-4778-9433-46242B1AFCC0}" type="presParOf" srcId="{1571CC21-8680-4212-8379-2E4D50CADD3A}" destId="{BC9F5ABA-98D3-469B-8FC6-CD2249880A6D}" srcOrd="8" destOrd="0" presId="urn:microsoft.com/office/officeart/2008/layout/LinedList"/>
    <dgm:cxn modelId="{E0C9BD34-E8C9-4C4B-8DA2-C7880329BA8B}" type="presParOf" srcId="{1571CC21-8680-4212-8379-2E4D50CADD3A}" destId="{6A4A7EEC-1A1A-49DB-9C73-117F0AFE8825}" srcOrd="9" destOrd="0" presId="urn:microsoft.com/office/officeart/2008/layout/LinedList"/>
    <dgm:cxn modelId="{B869012D-10F7-4792-9641-78B41BEEAA3C}" type="presParOf" srcId="{1571CC21-8680-4212-8379-2E4D50CADD3A}" destId="{EAB50BEA-AC95-492A-9419-C8B152E7ACEE}" srcOrd="10" destOrd="0" presId="urn:microsoft.com/office/officeart/2008/layout/LinedList"/>
    <dgm:cxn modelId="{48681E9C-F06C-4239-A2DA-CFBFB501F058}" type="presParOf" srcId="{EAB50BEA-AC95-492A-9419-C8B152E7ACEE}" destId="{952E4E03-E593-4D57-9FEE-FBA4AB13DAD9}" srcOrd="0" destOrd="0" presId="urn:microsoft.com/office/officeart/2008/layout/LinedList"/>
    <dgm:cxn modelId="{1826B72F-A97C-4218-9632-4C5A02108E26}" type="presParOf" srcId="{EAB50BEA-AC95-492A-9419-C8B152E7ACEE}" destId="{725DD9F3-DA42-473D-8194-C81296D57C74}" srcOrd="1" destOrd="0" presId="urn:microsoft.com/office/officeart/2008/layout/LinedList"/>
    <dgm:cxn modelId="{50B0D3EF-7B92-4205-A91A-FD3D90524410}" type="presParOf" srcId="{EAB50BEA-AC95-492A-9419-C8B152E7ACEE}" destId="{58B7ACAF-57FD-49FD-94C1-6DA590CD362D}" srcOrd="2" destOrd="0" presId="urn:microsoft.com/office/officeart/2008/layout/LinedList"/>
    <dgm:cxn modelId="{7F26B045-5485-4FB5-BF9B-0333CB8B005C}" type="presParOf" srcId="{1571CC21-8680-4212-8379-2E4D50CADD3A}" destId="{3AC4BD43-61CC-4F7C-990C-4095BD6F6CD8}" srcOrd="11" destOrd="0" presId="urn:microsoft.com/office/officeart/2008/layout/LinedList"/>
    <dgm:cxn modelId="{68ABDE9C-ACEC-47FA-B994-5AEEA95562E3}" type="presParOf" srcId="{1571CC21-8680-4212-8379-2E4D50CADD3A}" destId="{8B3C9F9E-84E7-479F-8AB2-65E3D7B20187}" srcOrd="12" destOrd="0" presId="urn:microsoft.com/office/officeart/2008/layout/LinedList"/>
    <dgm:cxn modelId="{26746B4A-5EF1-4192-9746-F3CF4DABF500}" type="presParOf" srcId="{1571CC21-8680-4212-8379-2E4D50CADD3A}" destId="{F185F85B-52BB-4B3C-8A0E-FA014BD92523}" srcOrd="13" destOrd="0" presId="urn:microsoft.com/office/officeart/2008/layout/LinedList"/>
    <dgm:cxn modelId="{64CF6A48-CF66-4734-B9AD-226BC668D148}" type="presParOf" srcId="{F185F85B-52BB-4B3C-8A0E-FA014BD92523}" destId="{AD074A29-798A-4F12-8A81-71BEDF8249CF}" srcOrd="0" destOrd="0" presId="urn:microsoft.com/office/officeart/2008/layout/LinedList"/>
    <dgm:cxn modelId="{E02352A4-BD74-4EE9-B206-60472EFC1E63}" type="presParOf" srcId="{F185F85B-52BB-4B3C-8A0E-FA014BD92523}" destId="{2D2F49DA-F846-4F4C-AC7F-5BDD4C81594C}" srcOrd="1" destOrd="0" presId="urn:microsoft.com/office/officeart/2008/layout/LinedList"/>
    <dgm:cxn modelId="{7FD4843F-76A3-4502-82A3-786C21F684E1}" type="presParOf" srcId="{F185F85B-52BB-4B3C-8A0E-FA014BD92523}" destId="{E4370D1E-382F-4A19-82D8-C8F2970491F3}" srcOrd="2" destOrd="0" presId="urn:microsoft.com/office/officeart/2008/layout/LinedList"/>
    <dgm:cxn modelId="{DB51452F-2AFE-404C-96C5-65E47E681BAF}" type="presParOf" srcId="{1571CC21-8680-4212-8379-2E4D50CADD3A}" destId="{74735A8D-8F98-4262-BA44-FCF2A576E79D}" srcOrd="14" destOrd="0" presId="urn:microsoft.com/office/officeart/2008/layout/LinedList"/>
    <dgm:cxn modelId="{A415C790-5F97-4ABC-9D0A-162428A81B14}" type="presParOf" srcId="{1571CC21-8680-4212-8379-2E4D50CADD3A}" destId="{3D7BF075-B35C-44C1-83AE-584A2023F8C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8FFE1FD-EE7C-4C87-A903-3061F476DA5D}" type="doc">
      <dgm:prSet loTypeId="urn:microsoft.com/office/officeart/2005/8/layout/lProcess2" loCatId="relationship" qsTypeId="urn:microsoft.com/office/officeart/2005/8/quickstyle/3d2" qsCatId="3D" csTypeId="urn:microsoft.com/office/officeart/2005/8/colors/colorful3" csCatId="colorful" phldr="1"/>
      <dgm:spPr/>
      <dgm:t>
        <a:bodyPr/>
        <a:lstStyle/>
        <a:p>
          <a:endParaRPr lang="ru-RU"/>
        </a:p>
      </dgm:t>
    </dgm:pt>
    <dgm:pt modelId="{BD02D2EA-936F-43D8-9861-49E15DFCC004}">
      <dgm:prSet phldrT="[Текст]" custT="1"/>
      <dgm:spPr/>
      <dgm:t>
        <a:bodyPr tIns="0" bIns="0"/>
        <a:lstStyle/>
        <a:p>
          <a:r>
            <a:rPr lang="ru-RU" sz="1400" dirty="0" smtClean="0"/>
            <a:t>2020 год</a:t>
          </a:r>
        </a:p>
      </dgm:t>
    </dgm:pt>
    <dgm:pt modelId="{D1BC17E2-AAD6-4590-ADF9-730097BC1CE0}" type="parTrans" cxnId="{34A975B0-389E-45C1-9A97-743726F2C54E}">
      <dgm:prSet/>
      <dgm:spPr/>
      <dgm:t>
        <a:bodyPr/>
        <a:lstStyle/>
        <a:p>
          <a:endParaRPr lang="ru-RU"/>
        </a:p>
      </dgm:t>
    </dgm:pt>
    <dgm:pt modelId="{070433B5-577C-481B-83C8-C64378C54EEE}" type="sibTrans" cxnId="{34A975B0-389E-45C1-9A97-743726F2C54E}">
      <dgm:prSet/>
      <dgm:spPr/>
      <dgm:t>
        <a:bodyPr/>
        <a:lstStyle/>
        <a:p>
          <a:endParaRPr lang="ru-RU"/>
        </a:p>
      </dgm:t>
    </dgm:pt>
    <dgm:pt modelId="{8392FDD0-C033-450E-8A3A-A5922579631A}">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29223,8 </a:t>
          </a:r>
          <a:r>
            <a:rPr lang="ru-RU" sz="1600" dirty="0" err="1" smtClean="0">
              <a:latin typeface="Times New Roman" panose="02020603050405020304" pitchFamily="18" charset="0"/>
              <a:cs typeface="Times New Roman" panose="02020603050405020304" pitchFamily="18" charset="0"/>
            </a:rPr>
            <a:t>тыс.руб</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6E2DAB07-4A89-4C7A-A9BB-0B7EBE24B7DD}" type="parTrans" cxnId="{697FEF95-D037-473D-95AE-21FCF85476D0}">
      <dgm:prSet/>
      <dgm:spPr/>
      <dgm:t>
        <a:bodyPr/>
        <a:lstStyle/>
        <a:p>
          <a:endParaRPr lang="ru-RU"/>
        </a:p>
      </dgm:t>
    </dgm:pt>
    <dgm:pt modelId="{FBA896FD-7766-4553-8D15-36D810DB83E2}" type="sibTrans" cxnId="{697FEF95-D037-473D-95AE-21FCF85476D0}">
      <dgm:prSet/>
      <dgm:spPr/>
      <dgm:t>
        <a:bodyPr/>
        <a:lstStyle/>
        <a:p>
          <a:endParaRPr lang="ru-RU"/>
        </a:p>
      </dgm:t>
    </dgm:pt>
    <dgm:pt modelId="{EDA2FE59-723A-40F4-A0C8-A0D50F27295B}">
      <dgm:prSet phldrT="[Текст]" custT="1"/>
      <dgm:spPr/>
      <dgm:t>
        <a:bodyPr tIns="0" bIns="0"/>
        <a:lstStyle/>
        <a:p>
          <a:r>
            <a:rPr lang="ru-RU" sz="1400" dirty="0" smtClean="0"/>
            <a:t>2021 год</a:t>
          </a:r>
          <a:endParaRPr lang="ru-RU" sz="1400" dirty="0"/>
        </a:p>
      </dgm:t>
    </dgm:pt>
    <dgm:pt modelId="{A0C23D45-C0F1-45C5-BD93-5726F03129C0}" type="parTrans" cxnId="{4DB60234-CF28-453E-A406-CAD729C3AC27}">
      <dgm:prSet/>
      <dgm:spPr/>
      <dgm:t>
        <a:bodyPr/>
        <a:lstStyle/>
        <a:p>
          <a:endParaRPr lang="ru-RU"/>
        </a:p>
      </dgm:t>
    </dgm:pt>
    <dgm:pt modelId="{E5704C1D-C528-40E5-A086-0A417D2AB46A}" type="sibTrans" cxnId="{4DB60234-CF28-453E-A406-CAD729C3AC27}">
      <dgm:prSet/>
      <dgm:spPr/>
      <dgm:t>
        <a:bodyPr/>
        <a:lstStyle/>
        <a:p>
          <a:endParaRPr lang="ru-RU"/>
        </a:p>
      </dgm:t>
    </dgm:pt>
    <dgm:pt modelId="{16C26B6C-17BC-4F2E-B0CE-5F2DB843F26B}">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27790,1 </a:t>
          </a:r>
          <a:r>
            <a:rPr lang="ru-RU" sz="1600" dirty="0" err="1" smtClean="0">
              <a:latin typeface="Times New Roman" panose="02020603050405020304" pitchFamily="18" charset="0"/>
              <a:cs typeface="Times New Roman" panose="02020603050405020304" pitchFamily="18" charset="0"/>
            </a:rPr>
            <a:t>тыс.руб</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78CF8DE9-C706-4014-A4B5-7699A863416F}" type="parTrans" cxnId="{A43CA6AE-A416-4181-80E7-1B5E3C223A9D}">
      <dgm:prSet/>
      <dgm:spPr/>
      <dgm:t>
        <a:bodyPr/>
        <a:lstStyle/>
        <a:p>
          <a:endParaRPr lang="ru-RU"/>
        </a:p>
      </dgm:t>
    </dgm:pt>
    <dgm:pt modelId="{B09EE4DC-D097-4420-A639-7AB4D18B1D3E}" type="sibTrans" cxnId="{A43CA6AE-A416-4181-80E7-1B5E3C223A9D}">
      <dgm:prSet/>
      <dgm:spPr/>
      <dgm:t>
        <a:bodyPr/>
        <a:lstStyle/>
        <a:p>
          <a:endParaRPr lang="ru-RU"/>
        </a:p>
      </dgm:t>
    </dgm:pt>
    <dgm:pt modelId="{EE3E1A58-0C88-4811-BE7D-F42AABB2C5A5}">
      <dgm:prSet phldrT="[Текст]" custT="1"/>
      <dgm:spPr/>
      <dgm:t>
        <a:bodyPr tIns="0" bIns="0"/>
        <a:lstStyle/>
        <a:p>
          <a:r>
            <a:rPr lang="ru-RU" sz="1400" dirty="0" smtClean="0"/>
            <a:t>2022 год.</a:t>
          </a:r>
          <a:endParaRPr lang="ru-RU" sz="1400" dirty="0"/>
        </a:p>
      </dgm:t>
    </dgm:pt>
    <dgm:pt modelId="{40947FD0-9820-4278-8993-10C1F92E4F53}" type="parTrans" cxnId="{9D7DD6B8-9CBC-4D4A-8286-324B9AD9E94F}">
      <dgm:prSet/>
      <dgm:spPr/>
      <dgm:t>
        <a:bodyPr/>
        <a:lstStyle/>
        <a:p>
          <a:endParaRPr lang="ru-RU"/>
        </a:p>
      </dgm:t>
    </dgm:pt>
    <dgm:pt modelId="{CDF74A14-9580-453A-9667-E578E40AA6B4}" type="sibTrans" cxnId="{9D7DD6B8-9CBC-4D4A-8286-324B9AD9E94F}">
      <dgm:prSet/>
      <dgm:spPr/>
      <dgm:t>
        <a:bodyPr/>
        <a:lstStyle/>
        <a:p>
          <a:endParaRPr lang="ru-RU"/>
        </a:p>
      </dgm:t>
    </dgm:pt>
    <dgm:pt modelId="{CFB9C557-4DDD-40BC-A846-19340E4B9131}">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28021,3 тыс.руб.</a:t>
          </a:r>
          <a:endParaRPr lang="ru-RU" sz="1600" dirty="0">
            <a:latin typeface="Times New Roman" panose="02020603050405020304" pitchFamily="18" charset="0"/>
            <a:cs typeface="Times New Roman" panose="02020603050405020304" pitchFamily="18" charset="0"/>
          </a:endParaRPr>
        </a:p>
      </dgm:t>
    </dgm:pt>
    <dgm:pt modelId="{E5980CB5-115F-44AF-B179-4D59119D8549}" type="parTrans" cxnId="{58BC3947-4559-4254-A432-F0FE7C7FC924}">
      <dgm:prSet/>
      <dgm:spPr/>
      <dgm:t>
        <a:bodyPr/>
        <a:lstStyle/>
        <a:p>
          <a:endParaRPr lang="ru-RU"/>
        </a:p>
      </dgm:t>
    </dgm:pt>
    <dgm:pt modelId="{DAFF0A4A-E7A0-4908-882E-4C2F3605E046}" type="sibTrans" cxnId="{58BC3947-4559-4254-A432-F0FE7C7FC924}">
      <dgm:prSet/>
      <dgm:spPr/>
      <dgm:t>
        <a:bodyPr/>
        <a:lstStyle/>
        <a:p>
          <a:endParaRPr lang="ru-RU"/>
        </a:p>
      </dgm:t>
    </dgm:pt>
    <dgm:pt modelId="{EA6F817A-27D3-4335-ADF5-0F44520FBD17}" type="pres">
      <dgm:prSet presAssocID="{B8FFE1FD-EE7C-4C87-A903-3061F476DA5D}" presName="theList" presStyleCnt="0">
        <dgm:presLayoutVars>
          <dgm:dir/>
          <dgm:animLvl val="lvl"/>
          <dgm:resizeHandles val="exact"/>
        </dgm:presLayoutVars>
      </dgm:prSet>
      <dgm:spPr/>
      <dgm:t>
        <a:bodyPr/>
        <a:lstStyle/>
        <a:p>
          <a:endParaRPr lang="ru-RU"/>
        </a:p>
      </dgm:t>
    </dgm:pt>
    <dgm:pt modelId="{2A7D50E8-146C-4F34-97D9-BF9305EFA901}" type="pres">
      <dgm:prSet presAssocID="{BD02D2EA-936F-43D8-9861-49E15DFCC004}" presName="compNode" presStyleCnt="0"/>
      <dgm:spPr/>
    </dgm:pt>
    <dgm:pt modelId="{B2423BB7-B9D1-4C15-B88B-344BBDE8D302}" type="pres">
      <dgm:prSet presAssocID="{BD02D2EA-936F-43D8-9861-49E15DFCC004}" presName="aNode" presStyleLbl="bgShp" presStyleIdx="0" presStyleCnt="3"/>
      <dgm:spPr/>
      <dgm:t>
        <a:bodyPr/>
        <a:lstStyle/>
        <a:p>
          <a:endParaRPr lang="ru-RU"/>
        </a:p>
      </dgm:t>
    </dgm:pt>
    <dgm:pt modelId="{48AF0949-445B-4F96-8E41-AF9B47330B20}" type="pres">
      <dgm:prSet presAssocID="{BD02D2EA-936F-43D8-9861-49E15DFCC004}" presName="textNode" presStyleLbl="bgShp" presStyleIdx="0" presStyleCnt="3"/>
      <dgm:spPr/>
      <dgm:t>
        <a:bodyPr/>
        <a:lstStyle/>
        <a:p>
          <a:endParaRPr lang="ru-RU"/>
        </a:p>
      </dgm:t>
    </dgm:pt>
    <dgm:pt modelId="{8E46F4E8-0DE6-42E5-A26B-74861968C1B2}" type="pres">
      <dgm:prSet presAssocID="{BD02D2EA-936F-43D8-9861-49E15DFCC004}" presName="compChildNode" presStyleCnt="0"/>
      <dgm:spPr/>
    </dgm:pt>
    <dgm:pt modelId="{26A21046-BAEF-42BD-A61F-24366218929B}" type="pres">
      <dgm:prSet presAssocID="{BD02D2EA-936F-43D8-9861-49E15DFCC004}" presName="theInnerList" presStyleCnt="0"/>
      <dgm:spPr/>
    </dgm:pt>
    <dgm:pt modelId="{D92DFDD3-9E7D-42B6-AFD9-9B7F868B50D8}" type="pres">
      <dgm:prSet presAssocID="{8392FDD0-C033-450E-8A3A-A5922579631A}" presName="childNode" presStyleLbl="node1" presStyleIdx="0" presStyleCnt="3" custScaleY="180432" custLinFactNeighborX="-1608" custLinFactNeighborY="758">
        <dgm:presLayoutVars>
          <dgm:bulletEnabled val="1"/>
        </dgm:presLayoutVars>
      </dgm:prSet>
      <dgm:spPr/>
      <dgm:t>
        <a:bodyPr/>
        <a:lstStyle/>
        <a:p>
          <a:endParaRPr lang="ru-RU"/>
        </a:p>
      </dgm:t>
    </dgm:pt>
    <dgm:pt modelId="{010B2FB9-2F69-4EE3-86BD-191B990F8810}" type="pres">
      <dgm:prSet presAssocID="{BD02D2EA-936F-43D8-9861-49E15DFCC004}" presName="aSpace" presStyleCnt="0"/>
      <dgm:spPr/>
    </dgm:pt>
    <dgm:pt modelId="{389DC289-6A31-48E8-95DE-822AC2499471}" type="pres">
      <dgm:prSet presAssocID="{EDA2FE59-723A-40F4-A0C8-A0D50F27295B}" presName="compNode" presStyleCnt="0"/>
      <dgm:spPr/>
    </dgm:pt>
    <dgm:pt modelId="{8355016F-A6CB-4396-8950-9E4AE3344E69}" type="pres">
      <dgm:prSet presAssocID="{EDA2FE59-723A-40F4-A0C8-A0D50F27295B}" presName="aNode" presStyleLbl="bgShp" presStyleIdx="1" presStyleCnt="3"/>
      <dgm:spPr/>
      <dgm:t>
        <a:bodyPr/>
        <a:lstStyle/>
        <a:p>
          <a:endParaRPr lang="ru-RU"/>
        </a:p>
      </dgm:t>
    </dgm:pt>
    <dgm:pt modelId="{356C020D-4268-4DB3-999B-777DBBD881CD}" type="pres">
      <dgm:prSet presAssocID="{EDA2FE59-723A-40F4-A0C8-A0D50F27295B}" presName="textNode" presStyleLbl="bgShp" presStyleIdx="1" presStyleCnt="3"/>
      <dgm:spPr/>
      <dgm:t>
        <a:bodyPr/>
        <a:lstStyle/>
        <a:p>
          <a:endParaRPr lang="ru-RU"/>
        </a:p>
      </dgm:t>
    </dgm:pt>
    <dgm:pt modelId="{68EA0C37-96ED-42F4-BA1E-246FF79643FB}" type="pres">
      <dgm:prSet presAssocID="{EDA2FE59-723A-40F4-A0C8-A0D50F27295B}" presName="compChildNode" presStyleCnt="0"/>
      <dgm:spPr/>
    </dgm:pt>
    <dgm:pt modelId="{6D36F3B3-763A-4CEC-AA12-D487BFDE8295}" type="pres">
      <dgm:prSet presAssocID="{EDA2FE59-723A-40F4-A0C8-A0D50F27295B}" presName="theInnerList" presStyleCnt="0"/>
      <dgm:spPr/>
    </dgm:pt>
    <dgm:pt modelId="{CAFE524D-C683-4A95-B9ED-5493133FE8C7}" type="pres">
      <dgm:prSet presAssocID="{16C26B6C-17BC-4F2E-B0CE-5F2DB843F26B}" presName="childNode" presStyleLbl="node1" presStyleIdx="1" presStyleCnt="3">
        <dgm:presLayoutVars>
          <dgm:bulletEnabled val="1"/>
        </dgm:presLayoutVars>
      </dgm:prSet>
      <dgm:spPr/>
      <dgm:t>
        <a:bodyPr/>
        <a:lstStyle/>
        <a:p>
          <a:endParaRPr lang="ru-RU"/>
        </a:p>
      </dgm:t>
    </dgm:pt>
    <dgm:pt modelId="{01BBB45F-E5E8-40B8-8D0A-E3134EB80CA3}" type="pres">
      <dgm:prSet presAssocID="{EDA2FE59-723A-40F4-A0C8-A0D50F27295B}" presName="aSpace" presStyleCnt="0"/>
      <dgm:spPr/>
    </dgm:pt>
    <dgm:pt modelId="{CD20B52C-CF95-4622-A22A-4A417B07CE90}" type="pres">
      <dgm:prSet presAssocID="{EE3E1A58-0C88-4811-BE7D-F42AABB2C5A5}" presName="compNode" presStyleCnt="0"/>
      <dgm:spPr/>
    </dgm:pt>
    <dgm:pt modelId="{39D7885B-3FAD-4F4E-B194-DD0B46061527}" type="pres">
      <dgm:prSet presAssocID="{EE3E1A58-0C88-4811-BE7D-F42AABB2C5A5}" presName="aNode" presStyleLbl="bgShp" presStyleIdx="2" presStyleCnt="3"/>
      <dgm:spPr/>
      <dgm:t>
        <a:bodyPr/>
        <a:lstStyle/>
        <a:p>
          <a:endParaRPr lang="ru-RU"/>
        </a:p>
      </dgm:t>
    </dgm:pt>
    <dgm:pt modelId="{D284BF07-A21F-4CF3-BD9C-27BA8F2E0025}" type="pres">
      <dgm:prSet presAssocID="{EE3E1A58-0C88-4811-BE7D-F42AABB2C5A5}" presName="textNode" presStyleLbl="bgShp" presStyleIdx="2" presStyleCnt="3"/>
      <dgm:spPr/>
      <dgm:t>
        <a:bodyPr/>
        <a:lstStyle/>
        <a:p>
          <a:endParaRPr lang="ru-RU"/>
        </a:p>
      </dgm:t>
    </dgm:pt>
    <dgm:pt modelId="{55B68AE3-2E9B-43EF-BEDB-68CF070F122B}" type="pres">
      <dgm:prSet presAssocID="{EE3E1A58-0C88-4811-BE7D-F42AABB2C5A5}" presName="compChildNode" presStyleCnt="0"/>
      <dgm:spPr/>
    </dgm:pt>
    <dgm:pt modelId="{E2E5B31F-B52C-4C7C-BAE6-83003AFEE59A}" type="pres">
      <dgm:prSet presAssocID="{EE3E1A58-0C88-4811-BE7D-F42AABB2C5A5}" presName="theInnerList" presStyleCnt="0"/>
      <dgm:spPr/>
    </dgm:pt>
    <dgm:pt modelId="{D0FA05AC-770D-4FEE-B9B6-924D429C0536}" type="pres">
      <dgm:prSet presAssocID="{CFB9C557-4DDD-40BC-A846-19340E4B9131}" presName="childNode" presStyleLbl="node1" presStyleIdx="2" presStyleCnt="3" custLinFactNeighborX="-500" custLinFactNeighborY="-1865">
        <dgm:presLayoutVars>
          <dgm:bulletEnabled val="1"/>
        </dgm:presLayoutVars>
      </dgm:prSet>
      <dgm:spPr/>
      <dgm:t>
        <a:bodyPr/>
        <a:lstStyle/>
        <a:p>
          <a:endParaRPr lang="ru-RU"/>
        </a:p>
      </dgm:t>
    </dgm:pt>
  </dgm:ptLst>
  <dgm:cxnLst>
    <dgm:cxn modelId="{A43CA6AE-A416-4181-80E7-1B5E3C223A9D}" srcId="{EDA2FE59-723A-40F4-A0C8-A0D50F27295B}" destId="{16C26B6C-17BC-4F2E-B0CE-5F2DB843F26B}" srcOrd="0" destOrd="0" parTransId="{78CF8DE9-C706-4014-A4B5-7699A863416F}" sibTransId="{B09EE4DC-D097-4420-A639-7AB4D18B1D3E}"/>
    <dgm:cxn modelId="{D4B51885-FE36-4BA3-84CD-364C0BB7FC67}" type="presOf" srcId="{EE3E1A58-0C88-4811-BE7D-F42AABB2C5A5}" destId="{D284BF07-A21F-4CF3-BD9C-27BA8F2E0025}" srcOrd="1" destOrd="0" presId="urn:microsoft.com/office/officeart/2005/8/layout/lProcess2"/>
    <dgm:cxn modelId="{697FEF95-D037-473D-95AE-21FCF85476D0}" srcId="{BD02D2EA-936F-43D8-9861-49E15DFCC004}" destId="{8392FDD0-C033-450E-8A3A-A5922579631A}" srcOrd="0" destOrd="0" parTransId="{6E2DAB07-4A89-4C7A-A9BB-0B7EBE24B7DD}" sibTransId="{FBA896FD-7766-4553-8D15-36D810DB83E2}"/>
    <dgm:cxn modelId="{4D475F66-7BB1-4F59-91EB-7BF81A02BC3F}" type="presOf" srcId="{BD02D2EA-936F-43D8-9861-49E15DFCC004}" destId="{B2423BB7-B9D1-4C15-B88B-344BBDE8D302}" srcOrd="0" destOrd="0" presId="urn:microsoft.com/office/officeart/2005/8/layout/lProcess2"/>
    <dgm:cxn modelId="{4F8D37FE-82BB-4665-8855-98F0C4A5D1E7}" type="presOf" srcId="{BD02D2EA-936F-43D8-9861-49E15DFCC004}" destId="{48AF0949-445B-4F96-8E41-AF9B47330B20}" srcOrd="1" destOrd="0" presId="urn:microsoft.com/office/officeart/2005/8/layout/lProcess2"/>
    <dgm:cxn modelId="{D6AAFFE9-3A87-4B58-BAC8-8639F1821057}" type="presOf" srcId="{EDA2FE59-723A-40F4-A0C8-A0D50F27295B}" destId="{8355016F-A6CB-4396-8950-9E4AE3344E69}" srcOrd="0" destOrd="0" presId="urn:microsoft.com/office/officeart/2005/8/layout/lProcess2"/>
    <dgm:cxn modelId="{A82B81B5-B037-4F57-8D51-C52FFAE06A66}" type="presOf" srcId="{EE3E1A58-0C88-4811-BE7D-F42AABB2C5A5}" destId="{39D7885B-3FAD-4F4E-B194-DD0B46061527}" srcOrd="0" destOrd="0" presId="urn:microsoft.com/office/officeart/2005/8/layout/lProcess2"/>
    <dgm:cxn modelId="{34A975B0-389E-45C1-9A97-743726F2C54E}" srcId="{B8FFE1FD-EE7C-4C87-A903-3061F476DA5D}" destId="{BD02D2EA-936F-43D8-9861-49E15DFCC004}" srcOrd="0" destOrd="0" parTransId="{D1BC17E2-AAD6-4590-ADF9-730097BC1CE0}" sibTransId="{070433B5-577C-481B-83C8-C64378C54EEE}"/>
    <dgm:cxn modelId="{3E9F53B5-3056-43D1-99D2-F69CAED7271A}" type="presOf" srcId="{EDA2FE59-723A-40F4-A0C8-A0D50F27295B}" destId="{356C020D-4268-4DB3-999B-777DBBD881CD}" srcOrd="1" destOrd="0" presId="urn:microsoft.com/office/officeart/2005/8/layout/lProcess2"/>
    <dgm:cxn modelId="{58BC3947-4559-4254-A432-F0FE7C7FC924}" srcId="{EE3E1A58-0C88-4811-BE7D-F42AABB2C5A5}" destId="{CFB9C557-4DDD-40BC-A846-19340E4B9131}" srcOrd="0" destOrd="0" parTransId="{E5980CB5-115F-44AF-B179-4D59119D8549}" sibTransId="{DAFF0A4A-E7A0-4908-882E-4C2F3605E046}"/>
    <dgm:cxn modelId="{4DB60234-CF28-453E-A406-CAD729C3AC27}" srcId="{B8FFE1FD-EE7C-4C87-A903-3061F476DA5D}" destId="{EDA2FE59-723A-40F4-A0C8-A0D50F27295B}" srcOrd="1" destOrd="0" parTransId="{A0C23D45-C0F1-45C5-BD93-5726F03129C0}" sibTransId="{E5704C1D-C528-40E5-A086-0A417D2AB46A}"/>
    <dgm:cxn modelId="{9D7DD6B8-9CBC-4D4A-8286-324B9AD9E94F}" srcId="{B8FFE1FD-EE7C-4C87-A903-3061F476DA5D}" destId="{EE3E1A58-0C88-4811-BE7D-F42AABB2C5A5}" srcOrd="2" destOrd="0" parTransId="{40947FD0-9820-4278-8993-10C1F92E4F53}" sibTransId="{CDF74A14-9580-453A-9667-E578E40AA6B4}"/>
    <dgm:cxn modelId="{4175E4C4-CCFC-4C06-B98D-5E194C6B70CB}" type="presOf" srcId="{8392FDD0-C033-450E-8A3A-A5922579631A}" destId="{D92DFDD3-9E7D-42B6-AFD9-9B7F868B50D8}" srcOrd="0" destOrd="0" presId="urn:microsoft.com/office/officeart/2005/8/layout/lProcess2"/>
    <dgm:cxn modelId="{C1CD2BB8-067F-4291-9C18-2953B6C042DC}" type="presOf" srcId="{B8FFE1FD-EE7C-4C87-A903-3061F476DA5D}" destId="{EA6F817A-27D3-4335-ADF5-0F44520FBD17}" srcOrd="0" destOrd="0" presId="urn:microsoft.com/office/officeart/2005/8/layout/lProcess2"/>
    <dgm:cxn modelId="{95D447E8-0CA6-4113-A74D-B213C5D382AA}" type="presOf" srcId="{16C26B6C-17BC-4F2E-B0CE-5F2DB843F26B}" destId="{CAFE524D-C683-4A95-B9ED-5493133FE8C7}" srcOrd="0" destOrd="0" presId="urn:microsoft.com/office/officeart/2005/8/layout/lProcess2"/>
    <dgm:cxn modelId="{5A230B79-AB0A-4A79-82D0-8C78A81B6559}" type="presOf" srcId="{CFB9C557-4DDD-40BC-A846-19340E4B9131}" destId="{D0FA05AC-770D-4FEE-B9B6-924D429C0536}" srcOrd="0" destOrd="0" presId="urn:microsoft.com/office/officeart/2005/8/layout/lProcess2"/>
    <dgm:cxn modelId="{EADDF135-2403-43EE-B287-84E7A026EDCD}" type="presParOf" srcId="{EA6F817A-27D3-4335-ADF5-0F44520FBD17}" destId="{2A7D50E8-146C-4F34-97D9-BF9305EFA901}" srcOrd="0" destOrd="0" presId="urn:microsoft.com/office/officeart/2005/8/layout/lProcess2"/>
    <dgm:cxn modelId="{A2223F48-A3E6-418F-9A4E-A767F97216F3}" type="presParOf" srcId="{2A7D50E8-146C-4F34-97D9-BF9305EFA901}" destId="{B2423BB7-B9D1-4C15-B88B-344BBDE8D302}" srcOrd="0" destOrd="0" presId="urn:microsoft.com/office/officeart/2005/8/layout/lProcess2"/>
    <dgm:cxn modelId="{8B185C1F-A7EF-45DC-8B65-9E30B2E6DB16}" type="presParOf" srcId="{2A7D50E8-146C-4F34-97D9-BF9305EFA901}" destId="{48AF0949-445B-4F96-8E41-AF9B47330B20}" srcOrd="1" destOrd="0" presId="urn:microsoft.com/office/officeart/2005/8/layout/lProcess2"/>
    <dgm:cxn modelId="{F0EC3DF6-BEB6-4AC6-8759-6E648B16EAF4}" type="presParOf" srcId="{2A7D50E8-146C-4F34-97D9-BF9305EFA901}" destId="{8E46F4E8-0DE6-42E5-A26B-74861968C1B2}" srcOrd="2" destOrd="0" presId="urn:microsoft.com/office/officeart/2005/8/layout/lProcess2"/>
    <dgm:cxn modelId="{E0DD050D-1C59-4C24-BA9D-F8750B11BCC3}" type="presParOf" srcId="{8E46F4E8-0DE6-42E5-A26B-74861968C1B2}" destId="{26A21046-BAEF-42BD-A61F-24366218929B}" srcOrd="0" destOrd="0" presId="urn:microsoft.com/office/officeart/2005/8/layout/lProcess2"/>
    <dgm:cxn modelId="{91CB838A-773A-4451-93B0-6CF87FD21741}" type="presParOf" srcId="{26A21046-BAEF-42BD-A61F-24366218929B}" destId="{D92DFDD3-9E7D-42B6-AFD9-9B7F868B50D8}" srcOrd="0" destOrd="0" presId="urn:microsoft.com/office/officeart/2005/8/layout/lProcess2"/>
    <dgm:cxn modelId="{51C925D3-C6B7-4B8C-BF9C-44D628F7F8EA}" type="presParOf" srcId="{EA6F817A-27D3-4335-ADF5-0F44520FBD17}" destId="{010B2FB9-2F69-4EE3-86BD-191B990F8810}" srcOrd="1" destOrd="0" presId="urn:microsoft.com/office/officeart/2005/8/layout/lProcess2"/>
    <dgm:cxn modelId="{65148D00-9119-432F-931D-8398E8547341}" type="presParOf" srcId="{EA6F817A-27D3-4335-ADF5-0F44520FBD17}" destId="{389DC289-6A31-48E8-95DE-822AC2499471}" srcOrd="2" destOrd="0" presId="urn:microsoft.com/office/officeart/2005/8/layout/lProcess2"/>
    <dgm:cxn modelId="{2C1AB84C-A331-4F3D-88C5-B4B574E3CF3C}" type="presParOf" srcId="{389DC289-6A31-48E8-95DE-822AC2499471}" destId="{8355016F-A6CB-4396-8950-9E4AE3344E69}" srcOrd="0" destOrd="0" presId="urn:microsoft.com/office/officeart/2005/8/layout/lProcess2"/>
    <dgm:cxn modelId="{7F3F1A70-E08C-40D5-A2A6-59EB3D4CE390}" type="presParOf" srcId="{389DC289-6A31-48E8-95DE-822AC2499471}" destId="{356C020D-4268-4DB3-999B-777DBBD881CD}" srcOrd="1" destOrd="0" presId="urn:microsoft.com/office/officeart/2005/8/layout/lProcess2"/>
    <dgm:cxn modelId="{AA408575-74CA-484B-B9EF-C51C10DCEC68}" type="presParOf" srcId="{389DC289-6A31-48E8-95DE-822AC2499471}" destId="{68EA0C37-96ED-42F4-BA1E-246FF79643FB}" srcOrd="2" destOrd="0" presId="urn:microsoft.com/office/officeart/2005/8/layout/lProcess2"/>
    <dgm:cxn modelId="{4CCF8E03-4AFC-4505-B5B5-12B1AEA63F34}" type="presParOf" srcId="{68EA0C37-96ED-42F4-BA1E-246FF79643FB}" destId="{6D36F3B3-763A-4CEC-AA12-D487BFDE8295}" srcOrd="0" destOrd="0" presId="urn:microsoft.com/office/officeart/2005/8/layout/lProcess2"/>
    <dgm:cxn modelId="{7A8630F1-ED2C-4576-8ACA-A627E4F103DF}" type="presParOf" srcId="{6D36F3B3-763A-4CEC-AA12-D487BFDE8295}" destId="{CAFE524D-C683-4A95-B9ED-5493133FE8C7}" srcOrd="0" destOrd="0" presId="urn:microsoft.com/office/officeart/2005/8/layout/lProcess2"/>
    <dgm:cxn modelId="{190CD76E-C671-4A9B-8BCB-C6B125086CB5}" type="presParOf" srcId="{EA6F817A-27D3-4335-ADF5-0F44520FBD17}" destId="{01BBB45F-E5E8-40B8-8D0A-E3134EB80CA3}" srcOrd="3" destOrd="0" presId="urn:microsoft.com/office/officeart/2005/8/layout/lProcess2"/>
    <dgm:cxn modelId="{2E6871E3-D565-4144-A2B7-EEAE5FA3E49A}" type="presParOf" srcId="{EA6F817A-27D3-4335-ADF5-0F44520FBD17}" destId="{CD20B52C-CF95-4622-A22A-4A417B07CE90}" srcOrd="4" destOrd="0" presId="urn:microsoft.com/office/officeart/2005/8/layout/lProcess2"/>
    <dgm:cxn modelId="{C7E36E8C-B59E-4281-B389-82E19D529B5D}" type="presParOf" srcId="{CD20B52C-CF95-4622-A22A-4A417B07CE90}" destId="{39D7885B-3FAD-4F4E-B194-DD0B46061527}" srcOrd="0" destOrd="0" presId="urn:microsoft.com/office/officeart/2005/8/layout/lProcess2"/>
    <dgm:cxn modelId="{7DA85401-207E-4D97-BACD-385B7C0001CE}" type="presParOf" srcId="{CD20B52C-CF95-4622-A22A-4A417B07CE90}" destId="{D284BF07-A21F-4CF3-BD9C-27BA8F2E0025}" srcOrd="1" destOrd="0" presId="urn:microsoft.com/office/officeart/2005/8/layout/lProcess2"/>
    <dgm:cxn modelId="{78D73823-CC28-4F69-BDF8-D0AEB14FC13C}" type="presParOf" srcId="{CD20B52C-CF95-4622-A22A-4A417B07CE90}" destId="{55B68AE3-2E9B-43EF-BEDB-68CF070F122B}" srcOrd="2" destOrd="0" presId="urn:microsoft.com/office/officeart/2005/8/layout/lProcess2"/>
    <dgm:cxn modelId="{C94D3393-1D6B-41F4-B298-603154B5DEFE}" type="presParOf" srcId="{55B68AE3-2E9B-43EF-BEDB-68CF070F122B}" destId="{E2E5B31F-B52C-4C7C-BAE6-83003AFEE59A}" srcOrd="0" destOrd="0" presId="urn:microsoft.com/office/officeart/2005/8/layout/lProcess2"/>
    <dgm:cxn modelId="{7B339BF3-3D41-4DC8-A96F-550D61510927}" type="presParOf" srcId="{E2E5B31F-B52C-4C7C-BAE6-83003AFEE59A}" destId="{D0FA05AC-770D-4FEE-B9B6-924D429C053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EF70CF-3D03-4781-9CD5-9E17AFD6425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ru-RU"/>
        </a:p>
      </dgm:t>
    </dgm:pt>
    <dgm:pt modelId="{6FE598D0-E9E8-4AF3-BAFC-037C3AEA9CAC}">
      <dgm:prSet phldrT="[Текст]"/>
      <dgm:spPr>
        <a:effectLst>
          <a:softEdge rad="635000"/>
        </a:effectLst>
      </dgm:spPr>
      <dgm:t>
        <a:bodyPr/>
        <a:lstStyle/>
        <a:p>
          <a:r>
            <a:rPr lang="ru-RU" dirty="0" smtClean="0">
              <a:latin typeface="Times New Roman" panose="02020603050405020304" pitchFamily="18" charset="0"/>
              <a:cs typeface="Times New Roman" panose="02020603050405020304" pitchFamily="18" charset="0"/>
            </a:rPr>
            <a:t>Муниципальный долг (бюджетный кредит, коммерческий кредит)</a:t>
          </a:r>
          <a:endParaRPr lang="ru-RU" dirty="0">
            <a:latin typeface="Times New Roman" panose="02020603050405020304" pitchFamily="18" charset="0"/>
            <a:cs typeface="Times New Roman" panose="02020603050405020304" pitchFamily="18" charset="0"/>
          </a:endParaRPr>
        </a:p>
      </dgm:t>
    </dgm:pt>
    <dgm:pt modelId="{E72C95D3-CA54-4EFD-B6E4-D64DDC67FCC8}" type="parTrans" cxnId="{8577CB10-FA92-4D14-9896-4FB39156CE38}">
      <dgm:prSet/>
      <dgm:spPr/>
      <dgm:t>
        <a:bodyPr/>
        <a:lstStyle/>
        <a:p>
          <a:endParaRPr lang="ru-RU"/>
        </a:p>
      </dgm:t>
    </dgm:pt>
    <dgm:pt modelId="{0771171C-23A4-4D9D-B42D-E09B7D945A8E}" type="sibTrans" cxnId="{8577CB10-FA92-4D14-9896-4FB39156CE38}">
      <dgm:prSet/>
      <dgm:spPr/>
      <dgm:t>
        <a:bodyPr/>
        <a:lstStyle/>
        <a:p>
          <a:endParaRPr lang="ru-RU"/>
        </a:p>
      </dgm:t>
    </dgm:pt>
    <dgm:pt modelId="{F6FD1E08-BF4D-4F99-BCD8-E8BA07034D81}">
      <dgm:prSet phldrT="[Текст]"/>
      <dgm:spPr/>
      <dgm:t>
        <a:bodyPr/>
        <a:lstStyle/>
        <a:p>
          <a:r>
            <a:rPr lang="ru-RU" dirty="0" smtClean="0">
              <a:latin typeface="Times New Roman" panose="02020603050405020304" pitchFamily="18" charset="0"/>
              <a:cs typeface="Times New Roman" panose="02020603050405020304" pitchFamily="18" charset="0"/>
            </a:rPr>
            <a:t>Обслуживание муниципального долга в 2020 году составит 260,0 тыс. руб.</a:t>
          </a:r>
          <a:endParaRPr lang="ru-RU" dirty="0">
            <a:latin typeface="Times New Roman" panose="02020603050405020304" pitchFamily="18" charset="0"/>
            <a:cs typeface="Times New Roman" panose="02020603050405020304" pitchFamily="18" charset="0"/>
          </a:endParaRPr>
        </a:p>
      </dgm:t>
    </dgm:pt>
    <dgm:pt modelId="{D9D3EF10-A773-49FF-B393-F289FBBDCABF}" type="parTrans" cxnId="{A1586802-C277-4F39-97AE-C683E0321176}">
      <dgm:prSet/>
      <dgm:spPr/>
      <dgm:t>
        <a:bodyPr/>
        <a:lstStyle/>
        <a:p>
          <a:endParaRPr lang="ru-RU"/>
        </a:p>
      </dgm:t>
    </dgm:pt>
    <dgm:pt modelId="{6F19BE9D-DE23-494E-9DFB-73970C181FDC}" type="sibTrans" cxnId="{A1586802-C277-4F39-97AE-C683E0321176}">
      <dgm:prSet/>
      <dgm:spPr/>
      <dgm:t>
        <a:bodyPr/>
        <a:lstStyle/>
        <a:p>
          <a:endParaRPr lang="ru-RU"/>
        </a:p>
      </dgm:t>
    </dgm:pt>
    <dgm:pt modelId="{6F3F6EC3-5484-40E7-902D-A0262DCFA0D6}">
      <dgm:prSet phldrT="[Текст]"/>
      <dgm:spPr/>
      <dgm:t>
        <a:bodyPr/>
        <a:lstStyle/>
        <a:p>
          <a:r>
            <a:rPr lang="ru-RU" dirty="0" smtClean="0">
              <a:latin typeface="Times New Roman" panose="02020603050405020304" pitchFamily="18" charset="0"/>
              <a:cs typeface="Times New Roman" panose="02020603050405020304" pitchFamily="18" charset="0"/>
            </a:rPr>
            <a:t>Остаток муниципального долга на 2020 год – 4000,0 тыс. руб.</a:t>
          </a:r>
          <a:endParaRPr lang="ru-RU" dirty="0">
            <a:latin typeface="Times New Roman" panose="02020603050405020304" pitchFamily="18" charset="0"/>
            <a:cs typeface="Times New Roman" panose="02020603050405020304" pitchFamily="18" charset="0"/>
          </a:endParaRPr>
        </a:p>
      </dgm:t>
    </dgm:pt>
    <dgm:pt modelId="{5B7C9D66-AFB8-4BAB-95CE-37ED85AE990B}" type="parTrans" cxnId="{2DE10DB4-1641-44DF-829A-F7DAE33711C2}">
      <dgm:prSet/>
      <dgm:spPr/>
      <dgm:t>
        <a:bodyPr/>
        <a:lstStyle/>
        <a:p>
          <a:endParaRPr lang="ru-RU"/>
        </a:p>
      </dgm:t>
    </dgm:pt>
    <dgm:pt modelId="{1CFEDDAA-E040-4E2E-86C8-A39A8629283A}" type="sibTrans" cxnId="{2DE10DB4-1641-44DF-829A-F7DAE33711C2}">
      <dgm:prSet/>
      <dgm:spPr/>
      <dgm:t>
        <a:bodyPr/>
        <a:lstStyle/>
        <a:p>
          <a:endParaRPr lang="ru-RU"/>
        </a:p>
      </dgm:t>
    </dgm:pt>
    <dgm:pt modelId="{D8D3E0D4-165D-45CA-9921-F01DAC76F93F}" type="pres">
      <dgm:prSet presAssocID="{68EF70CF-3D03-4781-9CD5-9E17AFD6425D}" presName="theList" presStyleCnt="0">
        <dgm:presLayoutVars>
          <dgm:dir/>
          <dgm:animLvl val="lvl"/>
          <dgm:resizeHandles val="exact"/>
        </dgm:presLayoutVars>
      </dgm:prSet>
      <dgm:spPr/>
      <dgm:t>
        <a:bodyPr/>
        <a:lstStyle/>
        <a:p>
          <a:endParaRPr lang="ru-RU"/>
        </a:p>
      </dgm:t>
    </dgm:pt>
    <dgm:pt modelId="{BF5C807B-9A83-45A1-9FC4-F457BEB2FE61}" type="pres">
      <dgm:prSet presAssocID="{6FE598D0-E9E8-4AF3-BAFC-037C3AEA9CAC}" presName="compNode" presStyleCnt="0"/>
      <dgm:spPr/>
      <dgm:t>
        <a:bodyPr/>
        <a:lstStyle/>
        <a:p>
          <a:endParaRPr lang="ru-RU"/>
        </a:p>
      </dgm:t>
    </dgm:pt>
    <dgm:pt modelId="{5A9CE335-52C7-4046-A16A-3F972EEEBD3B}" type="pres">
      <dgm:prSet presAssocID="{6FE598D0-E9E8-4AF3-BAFC-037C3AEA9CAC}" presName="aNode" presStyleLbl="bgShp" presStyleIdx="0" presStyleCnt="1"/>
      <dgm:spPr/>
      <dgm:t>
        <a:bodyPr/>
        <a:lstStyle/>
        <a:p>
          <a:endParaRPr lang="ru-RU"/>
        </a:p>
      </dgm:t>
    </dgm:pt>
    <dgm:pt modelId="{085351FD-0E5B-4FB0-B2A5-9296B08A4526}" type="pres">
      <dgm:prSet presAssocID="{6FE598D0-E9E8-4AF3-BAFC-037C3AEA9CAC}" presName="textNode" presStyleLbl="bgShp" presStyleIdx="0" presStyleCnt="1"/>
      <dgm:spPr/>
      <dgm:t>
        <a:bodyPr/>
        <a:lstStyle/>
        <a:p>
          <a:endParaRPr lang="ru-RU"/>
        </a:p>
      </dgm:t>
    </dgm:pt>
    <dgm:pt modelId="{F8E37D52-FAFC-4649-92D6-F03EE4BDAF86}" type="pres">
      <dgm:prSet presAssocID="{6FE598D0-E9E8-4AF3-BAFC-037C3AEA9CAC}" presName="compChildNode" presStyleCnt="0"/>
      <dgm:spPr/>
      <dgm:t>
        <a:bodyPr/>
        <a:lstStyle/>
        <a:p>
          <a:endParaRPr lang="ru-RU"/>
        </a:p>
      </dgm:t>
    </dgm:pt>
    <dgm:pt modelId="{062BF8C1-DDDD-47C6-BFD9-C301E5236C47}" type="pres">
      <dgm:prSet presAssocID="{6FE598D0-E9E8-4AF3-BAFC-037C3AEA9CAC}" presName="theInnerList" presStyleCnt="0"/>
      <dgm:spPr/>
      <dgm:t>
        <a:bodyPr/>
        <a:lstStyle/>
        <a:p>
          <a:endParaRPr lang="ru-RU"/>
        </a:p>
      </dgm:t>
    </dgm:pt>
    <dgm:pt modelId="{10EBB400-7200-4D2F-B41E-A38E191AA881}" type="pres">
      <dgm:prSet presAssocID="{F6FD1E08-BF4D-4F99-BCD8-E8BA07034D81}" presName="childNode" presStyleLbl="node1" presStyleIdx="0" presStyleCnt="2" custLinFactNeighborX="-1907" custLinFactNeighborY="-36609">
        <dgm:presLayoutVars>
          <dgm:bulletEnabled val="1"/>
        </dgm:presLayoutVars>
      </dgm:prSet>
      <dgm:spPr/>
      <dgm:t>
        <a:bodyPr/>
        <a:lstStyle/>
        <a:p>
          <a:endParaRPr lang="ru-RU"/>
        </a:p>
      </dgm:t>
    </dgm:pt>
    <dgm:pt modelId="{C2CD3AEA-F47A-49C1-9A54-B11F58C7126D}" type="pres">
      <dgm:prSet presAssocID="{F6FD1E08-BF4D-4F99-BCD8-E8BA07034D81}" presName="aSpace2" presStyleCnt="0"/>
      <dgm:spPr/>
      <dgm:t>
        <a:bodyPr/>
        <a:lstStyle/>
        <a:p>
          <a:endParaRPr lang="ru-RU"/>
        </a:p>
      </dgm:t>
    </dgm:pt>
    <dgm:pt modelId="{CC2E5EAF-6D64-4A67-9D80-2914E1204377}" type="pres">
      <dgm:prSet presAssocID="{6F3F6EC3-5484-40E7-902D-A0262DCFA0D6}" presName="childNode" presStyleLbl="node1" presStyleIdx="1" presStyleCnt="2">
        <dgm:presLayoutVars>
          <dgm:bulletEnabled val="1"/>
        </dgm:presLayoutVars>
      </dgm:prSet>
      <dgm:spPr/>
      <dgm:t>
        <a:bodyPr/>
        <a:lstStyle/>
        <a:p>
          <a:endParaRPr lang="ru-RU"/>
        </a:p>
      </dgm:t>
    </dgm:pt>
  </dgm:ptLst>
  <dgm:cxnLst>
    <dgm:cxn modelId="{2DE10DB4-1641-44DF-829A-F7DAE33711C2}" srcId="{6FE598D0-E9E8-4AF3-BAFC-037C3AEA9CAC}" destId="{6F3F6EC3-5484-40E7-902D-A0262DCFA0D6}" srcOrd="1" destOrd="0" parTransId="{5B7C9D66-AFB8-4BAB-95CE-37ED85AE990B}" sibTransId="{1CFEDDAA-E040-4E2E-86C8-A39A8629283A}"/>
    <dgm:cxn modelId="{83D9AC91-BCAB-4B40-812A-6B9E5544F9AE}" type="presOf" srcId="{68EF70CF-3D03-4781-9CD5-9E17AFD6425D}" destId="{D8D3E0D4-165D-45CA-9921-F01DAC76F93F}" srcOrd="0" destOrd="0" presId="urn:microsoft.com/office/officeart/2005/8/layout/lProcess2"/>
    <dgm:cxn modelId="{0F1C3DB6-906D-48E6-96AB-2D421A817F0A}" type="presOf" srcId="{6FE598D0-E9E8-4AF3-BAFC-037C3AEA9CAC}" destId="{5A9CE335-52C7-4046-A16A-3F972EEEBD3B}" srcOrd="0" destOrd="0" presId="urn:microsoft.com/office/officeart/2005/8/layout/lProcess2"/>
    <dgm:cxn modelId="{8577CB10-FA92-4D14-9896-4FB39156CE38}" srcId="{68EF70CF-3D03-4781-9CD5-9E17AFD6425D}" destId="{6FE598D0-E9E8-4AF3-BAFC-037C3AEA9CAC}" srcOrd="0" destOrd="0" parTransId="{E72C95D3-CA54-4EFD-B6E4-D64DDC67FCC8}" sibTransId="{0771171C-23A4-4D9D-B42D-E09B7D945A8E}"/>
    <dgm:cxn modelId="{3A93E6DF-F18F-4F7E-8CF1-3FE1DCC4A393}" type="presOf" srcId="{6F3F6EC3-5484-40E7-902D-A0262DCFA0D6}" destId="{CC2E5EAF-6D64-4A67-9D80-2914E1204377}" srcOrd="0" destOrd="0" presId="urn:microsoft.com/office/officeart/2005/8/layout/lProcess2"/>
    <dgm:cxn modelId="{A1586802-C277-4F39-97AE-C683E0321176}" srcId="{6FE598D0-E9E8-4AF3-BAFC-037C3AEA9CAC}" destId="{F6FD1E08-BF4D-4F99-BCD8-E8BA07034D81}" srcOrd="0" destOrd="0" parTransId="{D9D3EF10-A773-49FF-B393-F289FBBDCABF}" sibTransId="{6F19BE9D-DE23-494E-9DFB-73970C181FDC}"/>
    <dgm:cxn modelId="{60081B32-B6FE-4E24-A92D-C8B5ADDD37EF}" type="presOf" srcId="{6FE598D0-E9E8-4AF3-BAFC-037C3AEA9CAC}" destId="{085351FD-0E5B-4FB0-B2A5-9296B08A4526}" srcOrd="1" destOrd="0" presId="urn:microsoft.com/office/officeart/2005/8/layout/lProcess2"/>
    <dgm:cxn modelId="{C89F23AA-A2ED-489B-AB60-82AB5A653CB5}" type="presOf" srcId="{F6FD1E08-BF4D-4F99-BCD8-E8BA07034D81}" destId="{10EBB400-7200-4D2F-B41E-A38E191AA881}" srcOrd="0" destOrd="0" presId="urn:microsoft.com/office/officeart/2005/8/layout/lProcess2"/>
    <dgm:cxn modelId="{840F58B2-9CEF-4CD6-B843-8A22CAF9F48D}" type="presParOf" srcId="{D8D3E0D4-165D-45CA-9921-F01DAC76F93F}" destId="{BF5C807B-9A83-45A1-9FC4-F457BEB2FE61}" srcOrd="0" destOrd="0" presId="urn:microsoft.com/office/officeart/2005/8/layout/lProcess2"/>
    <dgm:cxn modelId="{D372F02D-7BE8-4803-ABD5-107D02EDC830}" type="presParOf" srcId="{BF5C807B-9A83-45A1-9FC4-F457BEB2FE61}" destId="{5A9CE335-52C7-4046-A16A-3F972EEEBD3B}" srcOrd="0" destOrd="0" presId="urn:microsoft.com/office/officeart/2005/8/layout/lProcess2"/>
    <dgm:cxn modelId="{8434EAC9-632F-43CD-B65C-3C3152C24F9C}" type="presParOf" srcId="{BF5C807B-9A83-45A1-9FC4-F457BEB2FE61}" destId="{085351FD-0E5B-4FB0-B2A5-9296B08A4526}" srcOrd="1" destOrd="0" presId="urn:microsoft.com/office/officeart/2005/8/layout/lProcess2"/>
    <dgm:cxn modelId="{EB3ADBDC-21D4-4999-B978-1C4E559B4EDA}" type="presParOf" srcId="{BF5C807B-9A83-45A1-9FC4-F457BEB2FE61}" destId="{F8E37D52-FAFC-4649-92D6-F03EE4BDAF86}" srcOrd="2" destOrd="0" presId="urn:microsoft.com/office/officeart/2005/8/layout/lProcess2"/>
    <dgm:cxn modelId="{8DBFE142-69CD-4C3A-B8CA-30400D70B4B2}" type="presParOf" srcId="{F8E37D52-FAFC-4649-92D6-F03EE4BDAF86}" destId="{062BF8C1-DDDD-47C6-BFD9-C301E5236C47}" srcOrd="0" destOrd="0" presId="urn:microsoft.com/office/officeart/2005/8/layout/lProcess2"/>
    <dgm:cxn modelId="{FA36FFF7-1B64-4B8C-AF52-649021F62B8E}" type="presParOf" srcId="{062BF8C1-DDDD-47C6-BFD9-C301E5236C47}" destId="{10EBB400-7200-4D2F-B41E-A38E191AA881}" srcOrd="0" destOrd="0" presId="urn:microsoft.com/office/officeart/2005/8/layout/lProcess2"/>
    <dgm:cxn modelId="{1DC3BFE0-1F3D-4B94-B226-1F9BD960A573}" type="presParOf" srcId="{062BF8C1-DDDD-47C6-BFD9-C301E5236C47}" destId="{C2CD3AEA-F47A-49C1-9A54-B11F58C7126D}" srcOrd="1" destOrd="0" presId="urn:microsoft.com/office/officeart/2005/8/layout/lProcess2"/>
    <dgm:cxn modelId="{60ADD12A-D8B3-4C32-BDD1-1535F5910BBD}" type="presParOf" srcId="{062BF8C1-DDDD-47C6-BFD9-C301E5236C47}" destId="{CC2E5EAF-6D64-4A67-9D80-2914E120437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35532</a:t>
          </a:r>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5091,4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815</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3800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E06FBE3A-C19B-4A27-A3C8-60A69DF58AFD}" type="presOf" srcId="{29AD83A7-0736-4B95-95E1-1E0BBF38CF06}" destId="{8AB89983-0097-4064-A01D-A96B072D10D0}" srcOrd="0" destOrd="0" presId="urn:microsoft.com/office/officeart/2005/8/layout/vList5"/>
    <dgm:cxn modelId="{6EEFC59A-C4EE-4B7B-80C4-2B46A3F77B71}" type="presOf" srcId="{BC4D2ACD-E11D-413E-8D8C-FCF07CDB54EB}" destId="{5EC4AC27-69A7-40F9-9503-19A07FF35F78}"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9A06719C-3FE5-429F-BD4A-07B55EC2E847}"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A19D154B-30F6-4E0B-B526-E456566881CD}" type="presOf" srcId="{0EABE584-9E78-4E18-9864-E9592589FB91}" destId="{F7F8F642-8586-4E0B-9704-421F74964D04}"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C591559C-9FFA-4BF4-A155-555CCFE3BF88}" type="presOf" srcId="{5B4D6A96-F1A1-4B9C-A0CE-D3A0A6FF9E02}" destId="{00F96E50-F615-478F-AD51-1BDBC3698A2D}" srcOrd="0" destOrd="0" presId="urn:microsoft.com/office/officeart/2005/8/layout/vList5"/>
    <dgm:cxn modelId="{8205FCB0-7792-4596-8078-0B4E69C0D4AF}" type="presOf" srcId="{4E032633-256F-4C4B-857D-2FA1CF5DEC3B}" destId="{470122CE-4ADC-4BBD-9F23-938B7946A2A2}"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C54A8F34-95CF-4092-AAE3-5156314402AA}" type="presOf" srcId="{9CF61C31-56D0-4D4C-8E55-B48A8E002098}" destId="{28FC7E3D-4632-4CC7-8C4F-2DADF80FD840}" srcOrd="0" destOrd="0" presId="urn:microsoft.com/office/officeart/2005/8/layout/vList5"/>
    <dgm:cxn modelId="{15A3C97E-8E91-48C3-89EE-E8C60A1B309F}" type="presOf" srcId="{28C85ADC-4466-47D2-B580-778124D72CC7}" destId="{0FA0A811-7BD1-4C63-9842-B69D2F4EB9E0}"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D16E0B05-BA39-4870-A099-0CD70F33AC17}" type="presOf" srcId="{5C4ABAD0-808E-4CDC-83FF-954AF1B3DD35}" destId="{22666B74-BAC6-48FB-A69E-77EFDF7A56F7}" srcOrd="0" destOrd="0" presId="urn:microsoft.com/office/officeart/2005/8/layout/vList5"/>
    <dgm:cxn modelId="{D52FB382-B9A1-4C60-A3A3-AB3FD4F5F3AB}" type="presParOf" srcId="{8AB89983-0097-4064-A01D-A96B072D10D0}" destId="{4730693C-802F-42C0-8BA9-CEA9B91036F5}" srcOrd="0" destOrd="0" presId="urn:microsoft.com/office/officeart/2005/8/layout/vList5"/>
    <dgm:cxn modelId="{0B73B797-56F6-49E4-BBC8-A0F87A618D55}" type="presParOf" srcId="{4730693C-802F-42C0-8BA9-CEA9B91036F5}" destId="{F7F8F642-8586-4E0B-9704-421F74964D04}" srcOrd="0" destOrd="0" presId="urn:microsoft.com/office/officeart/2005/8/layout/vList5"/>
    <dgm:cxn modelId="{B3160230-E7F1-4661-AF7D-5564E9F49FF7}" type="presParOf" srcId="{4730693C-802F-42C0-8BA9-CEA9B91036F5}" destId="{22666B74-BAC6-48FB-A69E-77EFDF7A56F7}" srcOrd="1" destOrd="0" presId="urn:microsoft.com/office/officeart/2005/8/layout/vList5"/>
    <dgm:cxn modelId="{8095FF5A-CF64-4991-85BF-49E01AFFEE6C}" type="presParOf" srcId="{8AB89983-0097-4064-A01D-A96B072D10D0}" destId="{0E880166-B4C9-4822-80B4-8F44633A2AB5}" srcOrd="1" destOrd="0" presId="urn:microsoft.com/office/officeart/2005/8/layout/vList5"/>
    <dgm:cxn modelId="{EFACFDD6-8884-4053-BC48-6E958254A355}" type="presParOf" srcId="{8AB89983-0097-4064-A01D-A96B072D10D0}" destId="{D3EBD3A9-8A02-44CD-9367-8806DFC72F74}" srcOrd="2" destOrd="0" presId="urn:microsoft.com/office/officeart/2005/8/layout/vList5"/>
    <dgm:cxn modelId="{D32AD3C9-0512-4AA0-9546-962185EA79AE}" type="presParOf" srcId="{D3EBD3A9-8A02-44CD-9367-8806DFC72F74}" destId="{28FC7E3D-4632-4CC7-8C4F-2DADF80FD840}" srcOrd="0" destOrd="0" presId="urn:microsoft.com/office/officeart/2005/8/layout/vList5"/>
    <dgm:cxn modelId="{4E10E3FD-5F68-4481-82EC-21DF3714F40F}" type="presParOf" srcId="{D3EBD3A9-8A02-44CD-9367-8806DFC72F74}" destId="{0FA0A811-7BD1-4C63-9842-B69D2F4EB9E0}" srcOrd="1" destOrd="0" presId="urn:microsoft.com/office/officeart/2005/8/layout/vList5"/>
    <dgm:cxn modelId="{C3E9BDDB-5725-47E8-AF4E-EFB20A6765E9}" type="presParOf" srcId="{8AB89983-0097-4064-A01D-A96B072D10D0}" destId="{4FE7778A-0DC7-482A-B5A5-7B6D19F585D3}" srcOrd="3" destOrd="0" presId="urn:microsoft.com/office/officeart/2005/8/layout/vList5"/>
    <dgm:cxn modelId="{FAA6AB95-B984-4F9F-9DA9-3245FF5C5D42}" type="presParOf" srcId="{8AB89983-0097-4064-A01D-A96B072D10D0}" destId="{E94364DA-5160-4CD5-B71D-1802302C4C81}" srcOrd="4" destOrd="0" presId="urn:microsoft.com/office/officeart/2005/8/layout/vList5"/>
    <dgm:cxn modelId="{902B595E-BDC5-44C6-BBD4-8DE66B45A82B}" type="presParOf" srcId="{E94364DA-5160-4CD5-B71D-1802302C4C81}" destId="{470122CE-4ADC-4BBD-9F23-938B7946A2A2}" srcOrd="0" destOrd="0" presId="urn:microsoft.com/office/officeart/2005/8/layout/vList5"/>
    <dgm:cxn modelId="{63469916-3E17-4812-9535-D482BC4C57AD}" type="presParOf" srcId="{E94364DA-5160-4CD5-B71D-1802302C4C81}" destId="{4B27C8F0-9F88-4D19-94DE-988747E374A0}" srcOrd="1" destOrd="0" presId="urn:microsoft.com/office/officeart/2005/8/layout/vList5"/>
    <dgm:cxn modelId="{0AA033E7-5DD9-43A8-A016-BEEB7D333FCD}" type="presParOf" srcId="{8AB89983-0097-4064-A01D-A96B072D10D0}" destId="{D2CF6D51-A2DB-418F-AA1A-F1F415347F7C}" srcOrd="5" destOrd="0" presId="urn:microsoft.com/office/officeart/2005/8/layout/vList5"/>
    <dgm:cxn modelId="{5AFD2EBC-C085-4462-8EFD-CDE590541340}" type="presParOf" srcId="{8AB89983-0097-4064-A01D-A96B072D10D0}" destId="{6268B943-58B1-4950-ABC4-2BCE4059A3D4}" srcOrd="6" destOrd="0" presId="urn:microsoft.com/office/officeart/2005/8/layout/vList5"/>
    <dgm:cxn modelId="{10308B60-7E38-4B39-BCF3-8147E2DAE6D1}" type="presParOf" srcId="{6268B943-58B1-4950-ABC4-2BCE4059A3D4}" destId="{00F96E50-F615-478F-AD51-1BDBC3698A2D}" srcOrd="0" destOrd="0" presId="urn:microsoft.com/office/officeart/2005/8/layout/vList5"/>
    <dgm:cxn modelId="{5848CDB4-3792-47BC-B7E3-EA39B116F3C1}"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48743</a:t>
          </a:r>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5294,7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830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3958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78C97B12-02D8-48C5-9C65-55E3765D775A}" type="presOf" srcId="{9CF61C31-56D0-4D4C-8E55-B48A8E002098}" destId="{28FC7E3D-4632-4CC7-8C4F-2DADF80FD840}" srcOrd="0" destOrd="0" presId="urn:microsoft.com/office/officeart/2005/8/layout/vList5"/>
    <dgm:cxn modelId="{B00D1AD1-CDAA-4F81-AB61-A2EF4AE61DFA}" type="presOf" srcId="{96EC730E-89F3-44B5-95CE-14745937E20C}" destId="{4B27C8F0-9F88-4D19-94DE-988747E374A0}" srcOrd="0" destOrd="0" presId="urn:microsoft.com/office/officeart/2005/8/layout/vList5"/>
    <dgm:cxn modelId="{20C3C586-D90E-4256-A406-C220751454E3}"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1E0C2C79-05AA-4CDF-A3A4-36DDDB319A4E}" type="presOf" srcId="{4E032633-256F-4C4B-857D-2FA1CF5DEC3B}" destId="{470122CE-4ADC-4BBD-9F23-938B7946A2A2}" srcOrd="0" destOrd="0" presId="urn:microsoft.com/office/officeart/2005/8/layout/vList5"/>
    <dgm:cxn modelId="{80A6E106-F74A-432F-8CE4-08C2A224D212}" type="presOf" srcId="{5B4D6A96-F1A1-4B9C-A0CE-D3A0A6FF9E02}" destId="{00F96E50-F615-478F-AD51-1BDBC3698A2D}" srcOrd="0" destOrd="0" presId="urn:microsoft.com/office/officeart/2005/8/layout/vList5"/>
    <dgm:cxn modelId="{05015128-0224-4F9B-BFCA-8FB8F6020214}" type="presOf" srcId="{29AD83A7-0736-4B95-95E1-1E0BBF38CF06}" destId="{8AB89983-0097-4064-A01D-A96B072D10D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DCA83C42-53E8-4A1C-92E7-D5C68B048694}" type="presOf" srcId="{28C85ADC-4466-47D2-B580-778124D72CC7}" destId="{0FA0A811-7BD1-4C63-9842-B69D2F4EB9E0}"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D06BFF0E-5DF1-4EF1-AFA9-E952E8C69754}" srcId="{5B4D6A96-F1A1-4B9C-A0CE-D3A0A6FF9E02}" destId="{BC4D2ACD-E11D-413E-8D8C-FCF07CDB54EB}" srcOrd="0" destOrd="0" parTransId="{1DD281FF-4B9A-415E-9341-9382349E3457}" sibTransId="{AF1687E8-62E5-4743-841C-442E09E37E26}"/>
    <dgm:cxn modelId="{487B44AA-5043-4215-B786-422B31FAA070}" type="presOf" srcId="{0EABE584-9E78-4E18-9864-E9592589FB91}" destId="{F7F8F642-8586-4E0B-9704-421F74964D04}" srcOrd="0" destOrd="0" presId="urn:microsoft.com/office/officeart/2005/8/layout/vList5"/>
    <dgm:cxn modelId="{C2578D13-5F37-422C-9BAE-5CD18FE46A99}" type="presOf" srcId="{BC4D2ACD-E11D-413E-8D8C-FCF07CDB54EB}" destId="{5EC4AC27-69A7-40F9-9503-19A07FF35F78}"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3251977B-49DD-4E38-91F6-8DFE629A4917}" type="presParOf" srcId="{8AB89983-0097-4064-A01D-A96B072D10D0}" destId="{4730693C-802F-42C0-8BA9-CEA9B91036F5}" srcOrd="0" destOrd="0" presId="urn:microsoft.com/office/officeart/2005/8/layout/vList5"/>
    <dgm:cxn modelId="{C52BE944-1EF3-4DEB-BF1A-0264A261863D}" type="presParOf" srcId="{4730693C-802F-42C0-8BA9-CEA9B91036F5}" destId="{F7F8F642-8586-4E0B-9704-421F74964D04}" srcOrd="0" destOrd="0" presId="urn:microsoft.com/office/officeart/2005/8/layout/vList5"/>
    <dgm:cxn modelId="{DEB4CB75-521C-4C07-A847-49F88C4DB966}" type="presParOf" srcId="{4730693C-802F-42C0-8BA9-CEA9B91036F5}" destId="{22666B74-BAC6-48FB-A69E-77EFDF7A56F7}" srcOrd="1" destOrd="0" presId="urn:microsoft.com/office/officeart/2005/8/layout/vList5"/>
    <dgm:cxn modelId="{4C754A8A-AD06-489B-9870-D7F76A460A6F}" type="presParOf" srcId="{8AB89983-0097-4064-A01D-A96B072D10D0}" destId="{0E880166-B4C9-4822-80B4-8F44633A2AB5}" srcOrd="1" destOrd="0" presId="urn:microsoft.com/office/officeart/2005/8/layout/vList5"/>
    <dgm:cxn modelId="{79A9A72E-C0D9-4601-AB07-5BE18C37AD26}" type="presParOf" srcId="{8AB89983-0097-4064-A01D-A96B072D10D0}" destId="{D3EBD3A9-8A02-44CD-9367-8806DFC72F74}" srcOrd="2" destOrd="0" presId="urn:microsoft.com/office/officeart/2005/8/layout/vList5"/>
    <dgm:cxn modelId="{7131EC59-1FF7-4755-8717-506372F5F95B}" type="presParOf" srcId="{D3EBD3A9-8A02-44CD-9367-8806DFC72F74}" destId="{28FC7E3D-4632-4CC7-8C4F-2DADF80FD840}" srcOrd="0" destOrd="0" presId="urn:microsoft.com/office/officeart/2005/8/layout/vList5"/>
    <dgm:cxn modelId="{A0DBCF9F-7A75-4685-A231-8F938625F5A5}" type="presParOf" srcId="{D3EBD3A9-8A02-44CD-9367-8806DFC72F74}" destId="{0FA0A811-7BD1-4C63-9842-B69D2F4EB9E0}" srcOrd="1" destOrd="0" presId="urn:microsoft.com/office/officeart/2005/8/layout/vList5"/>
    <dgm:cxn modelId="{21610E8F-E2F3-4F44-B80E-BE3274832079}" type="presParOf" srcId="{8AB89983-0097-4064-A01D-A96B072D10D0}" destId="{4FE7778A-0DC7-482A-B5A5-7B6D19F585D3}" srcOrd="3" destOrd="0" presId="urn:microsoft.com/office/officeart/2005/8/layout/vList5"/>
    <dgm:cxn modelId="{B8ED78F9-2599-45F5-B06B-CFE1BDD230DF}" type="presParOf" srcId="{8AB89983-0097-4064-A01D-A96B072D10D0}" destId="{E94364DA-5160-4CD5-B71D-1802302C4C81}" srcOrd="4" destOrd="0" presId="urn:microsoft.com/office/officeart/2005/8/layout/vList5"/>
    <dgm:cxn modelId="{95078D13-E088-45AC-82A4-8541424862B1}" type="presParOf" srcId="{E94364DA-5160-4CD5-B71D-1802302C4C81}" destId="{470122CE-4ADC-4BBD-9F23-938B7946A2A2}" srcOrd="0" destOrd="0" presId="urn:microsoft.com/office/officeart/2005/8/layout/vList5"/>
    <dgm:cxn modelId="{38C01F06-59EF-4A4B-8906-6BADD7807E2F}" type="presParOf" srcId="{E94364DA-5160-4CD5-B71D-1802302C4C81}" destId="{4B27C8F0-9F88-4D19-94DE-988747E374A0}" srcOrd="1" destOrd="0" presId="urn:microsoft.com/office/officeart/2005/8/layout/vList5"/>
    <dgm:cxn modelId="{51BF3A57-E251-4046-AA96-160EC25C2608}" type="presParOf" srcId="{8AB89983-0097-4064-A01D-A96B072D10D0}" destId="{D2CF6D51-A2DB-418F-AA1A-F1F415347F7C}" srcOrd="5" destOrd="0" presId="urn:microsoft.com/office/officeart/2005/8/layout/vList5"/>
    <dgm:cxn modelId="{3B378E69-B6FF-4D5F-BB1E-6142C02473D9}" type="presParOf" srcId="{8AB89983-0097-4064-A01D-A96B072D10D0}" destId="{6268B943-58B1-4950-ABC4-2BCE4059A3D4}" srcOrd="6" destOrd="0" presId="urn:microsoft.com/office/officeart/2005/8/layout/vList5"/>
    <dgm:cxn modelId="{F6A04BB0-FD70-4E44-A9D5-8C4AC692CA7D}" type="presParOf" srcId="{6268B943-58B1-4950-ABC4-2BCE4059A3D4}" destId="{00F96E50-F615-478F-AD51-1BDBC3698A2D}" srcOrd="0" destOrd="0" presId="urn:microsoft.com/office/officeart/2005/8/layout/vList5"/>
    <dgm:cxn modelId="{5DA082EE-F506-4B24-8844-A564047685DE}"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A145D-167D-4B90-B47C-89DE7719D16A}" type="doc">
      <dgm:prSet loTypeId="urn:microsoft.com/office/officeart/2005/8/layout/hProcess7#1" loCatId="process" qsTypeId="urn:microsoft.com/office/officeart/2005/8/quickstyle/simple1" qsCatId="simple" csTypeId="urn:microsoft.com/office/officeart/2005/8/colors/colorful2" csCatId="colorful" phldr="1"/>
      <dgm:spPr/>
      <dgm:t>
        <a:bodyPr/>
        <a:lstStyle/>
        <a:p>
          <a:endParaRPr lang="ru-RU"/>
        </a:p>
      </dgm:t>
    </dgm:pt>
    <dgm:pt modelId="{3FC54525-E794-4C86-B51A-C28D4CF9E9C9}">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dirty="0"/>
        </a:p>
      </dgm:t>
    </dgm:pt>
    <dgm:pt modelId="{C642D540-D6DB-44B0-BF52-96DE22343E28}" type="parTrans" cxnId="{40ACC6A1-CAE8-4BF2-B8EB-74BF5450FACD}">
      <dgm:prSet/>
      <dgm:spPr/>
      <dgm:t>
        <a:bodyPr/>
        <a:lstStyle/>
        <a:p>
          <a:endParaRPr lang="ru-RU"/>
        </a:p>
      </dgm:t>
    </dgm:pt>
    <dgm:pt modelId="{C5C8EE71-15DA-4FAE-B5E0-63EEAB45B35D}" type="sibTrans" cxnId="{40ACC6A1-CAE8-4BF2-B8EB-74BF5450FACD}">
      <dgm:prSet/>
      <dgm:spPr/>
      <dgm:t>
        <a:bodyPr/>
        <a:lstStyle/>
        <a:p>
          <a:endParaRPr lang="ru-RU"/>
        </a:p>
      </dgm:t>
    </dgm:pt>
    <dgm:pt modelId="{C4A5963B-02AB-4F38-B655-037DD8BAD801}">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Акциз</a:t>
          </a:r>
          <a:r>
            <a:rPr lang="ru-RU" sz="1600" i="1"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dirty="0" smtClean="0">
              <a:solidFill>
                <a:schemeClr val="tx1"/>
              </a:solidFill>
            </a:rPr>
            <a:t>.</a:t>
          </a:r>
          <a:endParaRPr lang="ru-RU" sz="1600" i="1" dirty="0">
            <a:solidFill>
              <a:schemeClr val="tx1"/>
            </a:solidFill>
          </a:endParaRPr>
        </a:p>
      </dgm:t>
    </dgm:pt>
    <dgm:pt modelId="{5B1915C0-94EE-4ED8-B73F-F7616E2E5D7B}" type="sibTrans" cxnId="{877881D1-F49C-45A1-8DA9-43A2DDE6CB5B}">
      <dgm:prSet/>
      <dgm:spPr/>
      <dgm:t>
        <a:bodyPr/>
        <a:lstStyle/>
        <a:p>
          <a:endParaRPr lang="ru-RU"/>
        </a:p>
      </dgm:t>
    </dgm:pt>
    <dgm:pt modelId="{CBFA0F10-99EB-4213-85D5-EE88ACD0F621}" type="parTrans" cxnId="{877881D1-F49C-45A1-8DA9-43A2DDE6CB5B}">
      <dgm:prSet/>
      <dgm:spPr/>
      <dgm:t>
        <a:bodyPr/>
        <a:lstStyle/>
        <a:p>
          <a:endParaRPr lang="ru-RU"/>
        </a:p>
      </dgm:t>
    </dgm:pt>
    <dgm:pt modelId="{0DEE004D-D5C1-4A76-A011-82DCCBC47EF9}">
      <dgm:prSet phldrT="[Текст]" custT="1">
        <dgm:style>
          <a:lnRef idx="0">
            <a:schemeClr val="accent4"/>
          </a:lnRef>
          <a:fillRef idx="3">
            <a:schemeClr val="accent4"/>
          </a:fillRef>
          <a:effectRef idx="3">
            <a:schemeClr val="accent4"/>
          </a:effectRef>
          <a:fontRef idx="minor">
            <a:schemeClr val="lt1"/>
          </a:fontRef>
        </dgm:style>
      </dgm:prSet>
      <dgm:spPr/>
      <dgm:t>
        <a:bodyPr/>
        <a:lstStyle/>
        <a:p>
          <a:endParaRPr lang="ru-RU" sz="1600" i="1" dirty="0"/>
        </a:p>
      </dgm:t>
    </dgm:pt>
    <dgm:pt modelId="{137EFE4C-302B-4BA5-9EC3-5A642EB1DA32}" type="parTrans" cxnId="{DE0A4BA4-E902-4077-B9F3-37B37AD2CDD5}">
      <dgm:prSet/>
      <dgm:spPr/>
      <dgm:t>
        <a:bodyPr/>
        <a:lstStyle/>
        <a:p>
          <a:endParaRPr lang="ru-RU"/>
        </a:p>
      </dgm:t>
    </dgm:pt>
    <dgm:pt modelId="{20F85845-B3BA-4C96-8820-4B56D1256D22}" type="sibTrans" cxnId="{DE0A4BA4-E902-4077-B9F3-37B37AD2CDD5}">
      <dgm:prSet/>
      <dgm:spPr/>
      <dgm:t>
        <a:bodyPr/>
        <a:lstStyle/>
        <a:p>
          <a:endParaRPr lang="ru-RU"/>
        </a:p>
      </dgm:t>
    </dgm:pt>
    <dgm:pt modelId="{01F17DEE-883A-422D-887E-680C8CBE0C58}" type="pres">
      <dgm:prSet presAssocID="{8D8A145D-167D-4B90-B47C-89DE7719D16A}" presName="Name0" presStyleCnt="0">
        <dgm:presLayoutVars>
          <dgm:dir/>
          <dgm:animLvl val="lvl"/>
          <dgm:resizeHandles val="exact"/>
        </dgm:presLayoutVars>
      </dgm:prSet>
      <dgm:spPr/>
      <dgm:t>
        <a:bodyPr/>
        <a:lstStyle/>
        <a:p>
          <a:endParaRPr lang="ru-RU"/>
        </a:p>
      </dgm:t>
    </dgm:pt>
    <dgm:pt modelId="{B7D143A8-427D-4EE1-A67B-A0A627A04938}" type="pres">
      <dgm:prSet presAssocID="{3FC54525-E794-4C86-B51A-C28D4CF9E9C9}" presName="compositeNode" presStyleCnt="0">
        <dgm:presLayoutVars>
          <dgm:bulletEnabled val="1"/>
        </dgm:presLayoutVars>
      </dgm:prSet>
      <dgm:spPr/>
    </dgm:pt>
    <dgm:pt modelId="{68D83612-560B-4123-8F08-59F3BB1D9885}" type="pres">
      <dgm:prSet presAssocID="{3FC54525-E794-4C86-B51A-C28D4CF9E9C9}" presName="bgRect" presStyleLbl="node1" presStyleIdx="0" presStyleCnt="1" custScaleX="127322" custLinFactNeighborX="-263" custLinFactNeighborY="18750"/>
      <dgm:spPr/>
      <dgm:t>
        <a:bodyPr/>
        <a:lstStyle/>
        <a:p>
          <a:endParaRPr lang="ru-RU"/>
        </a:p>
      </dgm:t>
    </dgm:pt>
    <dgm:pt modelId="{5E3E7AE8-98CB-45CC-844A-E7446FCF7F37}" type="pres">
      <dgm:prSet presAssocID="{3FC54525-E794-4C86-B51A-C28D4CF9E9C9}" presName="parentNode" presStyleLbl="node1" presStyleIdx="0" presStyleCnt="1">
        <dgm:presLayoutVars>
          <dgm:chMax val="0"/>
          <dgm:bulletEnabled val="1"/>
        </dgm:presLayoutVars>
      </dgm:prSet>
      <dgm:spPr/>
      <dgm:t>
        <a:bodyPr/>
        <a:lstStyle/>
        <a:p>
          <a:endParaRPr lang="ru-RU"/>
        </a:p>
      </dgm:t>
    </dgm:pt>
    <dgm:pt modelId="{2693A8D4-EF12-43B3-8165-897368FDC5F9}" type="pres">
      <dgm:prSet presAssocID="{3FC54525-E794-4C86-B51A-C28D4CF9E9C9}" presName="childNode" presStyleLbl="node1" presStyleIdx="0" presStyleCnt="1">
        <dgm:presLayoutVars>
          <dgm:bulletEnabled val="1"/>
        </dgm:presLayoutVars>
      </dgm:prSet>
      <dgm:spPr/>
      <dgm:t>
        <a:bodyPr/>
        <a:lstStyle/>
        <a:p>
          <a:endParaRPr lang="ru-RU"/>
        </a:p>
      </dgm:t>
    </dgm:pt>
  </dgm:ptLst>
  <dgm:cxnLst>
    <dgm:cxn modelId="{BF9CD56D-2F08-4286-AA8D-C7CF27CBB37C}" type="presOf" srcId="{3FC54525-E794-4C86-B51A-C28D4CF9E9C9}" destId="{68D83612-560B-4123-8F08-59F3BB1D9885}" srcOrd="0" destOrd="0" presId="urn:microsoft.com/office/officeart/2005/8/layout/hProcess7#1"/>
    <dgm:cxn modelId="{0B44E3EF-1400-46AE-8B61-4B103F574E47}" type="presOf" srcId="{8D8A145D-167D-4B90-B47C-89DE7719D16A}" destId="{01F17DEE-883A-422D-887E-680C8CBE0C58}" srcOrd="0" destOrd="0" presId="urn:microsoft.com/office/officeart/2005/8/layout/hProcess7#1"/>
    <dgm:cxn modelId="{F70EF287-DF08-4747-B562-54C3B83F5033}" type="presOf" srcId="{0DEE004D-D5C1-4A76-A011-82DCCBC47EF9}" destId="{2693A8D4-EF12-43B3-8165-897368FDC5F9}" srcOrd="0" destOrd="1" presId="urn:microsoft.com/office/officeart/2005/8/layout/hProcess7#1"/>
    <dgm:cxn modelId="{EF9E2D20-8E64-4674-BA4C-055C178E4EE9}" type="presOf" srcId="{C4A5963B-02AB-4F38-B655-037DD8BAD801}" destId="{2693A8D4-EF12-43B3-8165-897368FDC5F9}" srcOrd="0" destOrd="0" presId="urn:microsoft.com/office/officeart/2005/8/layout/hProcess7#1"/>
    <dgm:cxn modelId="{DE0A4BA4-E902-4077-B9F3-37B37AD2CDD5}" srcId="{3FC54525-E794-4C86-B51A-C28D4CF9E9C9}" destId="{0DEE004D-D5C1-4A76-A011-82DCCBC47EF9}" srcOrd="1" destOrd="0" parTransId="{137EFE4C-302B-4BA5-9EC3-5A642EB1DA32}" sibTransId="{20F85845-B3BA-4C96-8820-4B56D1256D22}"/>
    <dgm:cxn modelId="{877881D1-F49C-45A1-8DA9-43A2DDE6CB5B}" srcId="{3FC54525-E794-4C86-B51A-C28D4CF9E9C9}" destId="{C4A5963B-02AB-4F38-B655-037DD8BAD801}" srcOrd="0" destOrd="0" parTransId="{CBFA0F10-99EB-4213-85D5-EE88ACD0F621}" sibTransId="{5B1915C0-94EE-4ED8-B73F-F7616E2E5D7B}"/>
    <dgm:cxn modelId="{0BC15DA8-E4D4-4A04-A2FD-76320CDD9C78}" type="presOf" srcId="{3FC54525-E794-4C86-B51A-C28D4CF9E9C9}" destId="{5E3E7AE8-98CB-45CC-844A-E7446FCF7F37}" srcOrd="1" destOrd="0" presId="urn:microsoft.com/office/officeart/2005/8/layout/hProcess7#1"/>
    <dgm:cxn modelId="{40ACC6A1-CAE8-4BF2-B8EB-74BF5450FACD}" srcId="{8D8A145D-167D-4B90-B47C-89DE7719D16A}" destId="{3FC54525-E794-4C86-B51A-C28D4CF9E9C9}" srcOrd="0" destOrd="0" parTransId="{C642D540-D6DB-44B0-BF52-96DE22343E28}" sibTransId="{C5C8EE71-15DA-4FAE-B5E0-63EEAB45B35D}"/>
    <dgm:cxn modelId="{DAC53A51-3534-4B15-BC18-22348612E29E}" type="presParOf" srcId="{01F17DEE-883A-422D-887E-680C8CBE0C58}" destId="{B7D143A8-427D-4EE1-A67B-A0A627A04938}" srcOrd="0" destOrd="0" presId="urn:microsoft.com/office/officeart/2005/8/layout/hProcess7#1"/>
    <dgm:cxn modelId="{A0EACE92-413B-44CD-A8FD-E65C317FCE57}" type="presParOf" srcId="{B7D143A8-427D-4EE1-A67B-A0A627A04938}" destId="{68D83612-560B-4123-8F08-59F3BB1D9885}" srcOrd="0" destOrd="0" presId="urn:microsoft.com/office/officeart/2005/8/layout/hProcess7#1"/>
    <dgm:cxn modelId="{EF47485F-B982-47B3-A699-AD5113C32BB8}" type="presParOf" srcId="{B7D143A8-427D-4EE1-A67B-A0A627A04938}" destId="{5E3E7AE8-98CB-45CC-844A-E7446FCF7F37}" srcOrd="1" destOrd="0" presId="urn:microsoft.com/office/officeart/2005/8/layout/hProcess7#1"/>
    <dgm:cxn modelId="{9685C78B-72BD-4B61-9D7A-B4192C792D78}" type="presParOf" srcId="{B7D143A8-427D-4EE1-A67B-A0A627A04938}" destId="{2693A8D4-EF12-43B3-8165-897368FDC5F9}"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B22D3-BD16-433B-8803-E97F9485F2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938985E-50BA-4E48-8E26-273B848FFAF6}">
      <dgm:prSet phldrT="[Текст]"/>
      <dgm:spPr>
        <a:solidFill>
          <a:srgbClr val="00B0F0"/>
        </a:solidFill>
      </dgm:spPr>
      <dgm:t>
        <a:bodyPr/>
        <a:lstStyle/>
        <a:p>
          <a:r>
            <a:rPr lang="ru-RU" dirty="0" smtClean="0"/>
            <a:t>655,0 тыс.руб.</a:t>
          </a:r>
          <a:endParaRPr lang="ru-RU" dirty="0"/>
        </a:p>
      </dgm:t>
    </dgm:pt>
    <dgm:pt modelId="{4B56CF24-CE39-421A-BED7-5C0F8CE846C5}" type="parTrans" cxnId="{0CAF0E22-9518-4F5B-9561-DAF2AF9A3874}">
      <dgm:prSet/>
      <dgm:spPr/>
      <dgm:t>
        <a:bodyPr/>
        <a:lstStyle/>
        <a:p>
          <a:endParaRPr lang="ru-RU"/>
        </a:p>
      </dgm:t>
    </dgm:pt>
    <dgm:pt modelId="{7C662354-97A9-4243-8B03-0FB501664E8E}" type="sibTrans" cxnId="{0CAF0E22-9518-4F5B-9561-DAF2AF9A3874}">
      <dgm:prSet/>
      <dgm:spPr/>
      <dgm:t>
        <a:bodyPr/>
        <a:lstStyle/>
        <a:p>
          <a:endParaRPr lang="ru-RU"/>
        </a:p>
      </dgm:t>
    </dgm:pt>
    <dgm:pt modelId="{53E60867-DE49-4CE7-A49A-446D926C42CC}">
      <dgm:prSet phldrT="[Текст]" custT="1"/>
      <dgm:spPr>
        <a:solidFill>
          <a:schemeClr val="accent2">
            <a:lumMod val="75000"/>
            <a:alpha val="90000"/>
          </a:schemeClr>
        </a:solidFill>
      </dgm:spPr>
      <dgm:t>
        <a:bodyPr/>
        <a:lstStyle/>
        <a:p>
          <a:r>
            <a:rPr lang="ru-RU" sz="800" b="1" dirty="0" smtClean="0"/>
            <a:t>Штрафы, санкции, возмещение ущерба</a:t>
          </a:r>
          <a:endParaRPr lang="ru-RU" sz="800" b="1" dirty="0"/>
        </a:p>
      </dgm:t>
    </dgm:pt>
    <dgm:pt modelId="{A1279E2C-B772-4603-BD9F-B95925DB1C44}" type="parTrans" cxnId="{81947222-C855-48CD-993C-3974DF5F3EA8}">
      <dgm:prSet/>
      <dgm:spPr/>
      <dgm:t>
        <a:bodyPr/>
        <a:lstStyle/>
        <a:p>
          <a:endParaRPr lang="ru-RU"/>
        </a:p>
      </dgm:t>
    </dgm:pt>
    <dgm:pt modelId="{3E90B055-30AB-4AB6-97C5-BB832874FB04}" type="sibTrans" cxnId="{81947222-C855-48CD-993C-3974DF5F3EA8}">
      <dgm:prSet/>
      <dgm:spPr/>
      <dgm:t>
        <a:bodyPr/>
        <a:lstStyle/>
        <a:p>
          <a:endParaRPr lang="ru-RU"/>
        </a:p>
      </dgm:t>
    </dgm:pt>
    <dgm:pt modelId="{6B637A08-49D3-4876-961C-B1E3960D43F5}">
      <dgm:prSet phldrT="[Текст]"/>
      <dgm:spPr>
        <a:solidFill>
          <a:schemeClr val="accent3">
            <a:lumMod val="75000"/>
          </a:schemeClr>
        </a:solidFill>
      </dgm:spPr>
      <dgm:t>
        <a:bodyPr/>
        <a:lstStyle/>
        <a:p>
          <a:r>
            <a:rPr lang="ru-RU" dirty="0" smtClean="0"/>
            <a:t>5,0 тыс.руб.</a:t>
          </a:r>
          <a:endParaRPr lang="ru-RU" dirty="0"/>
        </a:p>
      </dgm:t>
    </dgm:pt>
    <dgm:pt modelId="{3BB2015B-B70A-4E54-85F0-1E1BE2F7E0DA}" type="parTrans" cxnId="{818575E5-D4C0-4B08-A226-E871B6368F2D}">
      <dgm:prSet/>
      <dgm:spPr/>
      <dgm:t>
        <a:bodyPr/>
        <a:lstStyle/>
        <a:p>
          <a:endParaRPr lang="ru-RU"/>
        </a:p>
      </dgm:t>
    </dgm:pt>
    <dgm:pt modelId="{88AB97A4-FE44-430B-9E53-1E099E2849E2}" type="sibTrans" cxnId="{818575E5-D4C0-4B08-A226-E871B6368F2D}">
      <dgm:prSet/>
      <dgm:spPr/>
      <dgm:t>
        <a:bodyPr/>
        <a:lstStyle/>
        <a:p>
          <a:endParaRPr lang="ru-RU"/>
        </a:p>
      </dgm:t>
    </dgm:pt>
    <dgm:pt modelId="{37B87731-4E42-46D5-BF24-62F0B37DFD1F}">
      <dgm:prSet phldrT="[Текст]" custT="1"/>
      <dgm:spPr>
        <a:solidFill>
          <a:schemeClr val="accent3">
            <a:lumMod val="75000"/>
            <a:alpha val="90000"/>
          </a:schemeClr>
        </a:solidFill>
      </dgm:spPr>
      <dgm:t>
        <a:bodyPr/>
        <a:lstStyle/>
        <a:p>
          <a:r>
            <a:rPr lang="ru-RU" sz="800" b="1" dirty="0" smtClean="0"/>
            <a:t>Платежи при пользовании природными ресурсами</a:t>
          </a:r>
          <a:endParaRPr lang="ru-RU" sz="800" b="1" dirty="0"/>
        </a:p>
      </dgm:t>
    </dgm:pt>
    <dgm:pt modelId="{9139665C-3302-4C55-93C5-E14A72711477}" type="parTrans" cxnId="{066BDD92-6E11-4EB1-9695-CF15FB400C58}">
      <dgm:prSet/>
      <dgm:spPr/>
      <dgm:t>
        <a:bodyPr/>
        <a:lstStyle/>
        <a:p>
          <a:endParaRPr lang="ru-RU"/>
        </a:p>
      </dgm:t>
    </dgm:pt>
    <dgm:pt modelId="{FB6BBE83-72B6-4099-83D1-81783F8487DD}" type="sibTrans" cxnId="{066BDD92-6E11-4EB1-9695-CF15FB400C58}">
      <dgm:prSet/>
      <dgm:spPr/>
      <dgm:t>
        <a:bodyPr/>
        <a:lstStyle/>
        <a:p>
          <a:endParaRPr lang="ru-RU"/>
        </a:p>
      </dgm:t>
    </dgm:pt>
    <dgm:pt modelId="{B8163E52-2E3E-40D7-8DC5-101717217274}">
      <dgm:prSet phldrT="[Текст]"/>
      <dgm:spPr>
        <a:solidFill>
          <a:schemeClr val="accent4">
            <a:lumMod val="75000"/>
            <a:alpha val="90000"/>
          </a:schemeClr>
        </a:solidFill>
      </dgm:spPr>
      <dgm:t>
        <a:bodyPr/>
        <a:lstStyle/>
        <a:p>
          <a:r>
            <a:rPr lang="ru-RU" dirty="0" smtClean="0"/>
            <a:t>5769,0 тыс. руб.</a:t>
          </a:r>
          <a:endParaRPr lang="ru-RU" dirty="0"/>
        </a:p>
      </dgm:t>
    </dgm:pt>
    <dgm:pt modelId="{290B4196-7C39-47F7-8D7F-26ED86282DEC}" type="parTrans" cxnId="{2E230D40-63F7-49EF-864E-9B5A9C2CCB4C}">
      <dgm:prSet/>
      <dgm:spPr/>
      <dgm:t>
        <a:bodyPr/>
        <a:lstStyle/>
        <a:p>
          <a:endParaRPr lang="ru-RU"/>
        </a:p>
      </dgm:t>
    </dgm:pt>
    <dgm:pt modelId="{7E639370-C747-44C5-94AB-ABEEFE9EF058}" type="sibTrans" cxnId="{2E230D40-63F7-49EF-864E-9B5A9C2CCB4C}">
      <dgm:prSet/>
      <dgm:spPr/>
      <dgm:t>
        <a:bodyPr/>
        <a:lstStyle/>
        <a:p>
          <a:endParaRPr lang="ru-RU"/>
        </a:p>
      </dgm:t>
    </dgm:pt>
    <dgm:pt modelId="{BEE68727-536D-49DE-B73A-FD127B609764}">
      <dgm:prSet phldrT="[Текст]" custT="1"/>
      <dgm:spPr>
        <a:solidFill>
          <a:schemeClr val="accent4">
            <a:lumMod val="60000"/>
            <a:lumOff val="40000"/>
            <a:alpha val="90000"/>
          </a:schemeClr>
        </a:solidFill>
      </dgm:spPr>
      <dgm:t>
        <a:bodyPr/>
        <a:lstStyle/>
        <a:p>
          <a:r>
            <a:rPr lang="ru-RU" sz="800" b="1" dirty="0" smtClean="0"/>
            <a:t>Доходы от использования имущества</a:t>
          </a:r>
          <a:endParaRPr lang="ru-RU" sz="800" b="1" dirty="0"/>
        </a:p>
      </dgm:t>
    </dgm:pt>
    <dgm:pt modelId="{B4648B24-2E9E-4EED-AAAC-0BEECB671DF7}" type="parTrans" cxnId="{068AC859-71E1-4C4C-B3FB-0C32768A53E3}">
      <dgm:prSet/>
      <dgm:spPr/>
      <dgm:t>
        <a:bodyPr/>
        <a:lstStyle/>
        <a:p>
          <a:endParaRPr lang="ru-RU"/>
        </a:p>
      </dgm:t>
    </dgm:pt>
    <dgm:pt modelId="{0BB91748-5427-4047-A720-3E62B673D979}" type="sibTrans" cxnId="{068AC859-71E1-4C4C-B3FB-0C32768A53E3}">
      <dgm:prSet/>
      <dgm:spPr/>
      <dgm:t>
        <a:bodyPr/>
        <a:lstStyle/>
        <a:p>
          <a:endParaRPr lang="ru-RU"/>
        </a:p>
      </dgm:t>
    </dgm:pt>
    <dgm:pt modelId="{EF7EF7B3-967D-4C1A-A7C5-6323617EB32D}">
      <dgm:prSet phldrT="[Текст]" custT="1"/>
      <dgm:spPr>
        <a:solidFill>
          <a:schemeClr val="accent5">
            <a:lumMod val="75000"/>
            <a:alpha val="90000"/>
          </a:schemeClr>
        </a:solidFill>
      </dgm:spPr>
      <dgm:t>
        <a:bodyPr/>
        <a:lstStyle/>
        <a:p>
          <a:r>
            <a:rPr lang="ru-RU" sz="1100" b="1" dirty="0" smtClean="0"/>
            <a:t>45410,0 тыс.руб.</a:t>
          </a:r>
          <a:endParaRPr lang="ru-RU" sz="1100" b="1" dirty="0"/>
        </a:p>
      </dgm:t>
    </dgm:pt>
    <dgm:pt modelId="{1CBF377E-316A-4D21-939B-71AB42B3307D}" type="parTrans" cxnId="{4184837B-FDE1-413F-8FE2-5583604A9751}">
      <dgm:prSet/>
      <dgm:spPr/>
      <dgm:t>
        <a:bodyPr/>
        <a:lstStyle/>
        <a:p>
          <a:endParaRPr lang="ru-RU"/>
        </a:p>
      </dgm:t>
    </dgm:pt>
    <dgm:pt modelId="{94DDD892-B9C9-458B-A12D-1DEA5AE2E7A8}" type="sibTrans" cxnId="{4184837B-FDE1-413F-8FE2-5583604A9751}">
      <dgm:prSet/>
      <dgm:spPr/>
      <dgm:t>
        <a:bodyPr/>
        <a:lstStyle/>
        <a:p>
          <a:endParaRPr lang="ru-RU"/>
        </a:p>
      </dgm:t>
    </dgm:pt>
    <dgm:pt modelId="{EFA9E43C-194A-4770-A3D8-2D267154CF4A}">
      <dgm:prSet phldrT="[Текст]" custT="1"/>
      <dgm:spPr>
        <a:solidFill>
          <a:schemeClr val="accent5">
            <a:lumMod val="60000"/>
            <a:lumOff val="40000"/>
            <a:alpha val="90000"/>
          </a:schemeClr>
        </a:solidFill>
      </dgm:spPr>
      <dgm:t>
        <a:bodyPr/>
        <a:lstStyle/>
        <a:p>
          <a:r>
            <a:rPr lang="ru-RU" sz="800" b="1" dirty="0" smtClean="0"/>
            <a:t>Доходы от продажи материальных и нематериальных активов</a:t>
          </a:r>
          <a:endParaRPr lang="ru-RU" sz="800" b="1" dirty="0"/>
        </a:p>
      </dgm:t>
    </dgm:pt>
    <dgm:pt modelId="{810056C2-82DD-4F43-8CC3-E0A63008A7C7}" type="parTrans" cxnId="{32C6E1FB-01F6-4E3A-A88D-E12EBA2BBF30}">
      <dgm:prSet/>
      <dgm:spPr/>
      <dgm:t>
        <a:bodyPr/>
        <a:lstStyle/>
        <a:p>
          <a:endParaRPr lang="ru-RU"/>
        </a:p>
      </dgm:t>
    </dgm:pt>
    <dgm:pt modelId="{CD4D1995-3880-4F9A-94F3-4104A24DD1C9}" type="sibTrans" cxnId="{32C6E1FB-01F6-4E3A-A88D-E12EBA2BBF30}">
      <dgm:prSet/>
      <dgm:spPr/>
      <dgm:t>
        <a:bodyPr/>
        <a:lstStyle/>
        <a:p>
          <a:endParaRPr lang="ru-RU"/>
        </a:p>
      </dgm:t>
    </dgm:pt>
    <dgm:pt modelId="{82146943-6C90-4DC1-879F-256C0EBD50AA}" type="pres">
      <dgm:prSet presAssocID="{A44B22D3-BD16-433B-8803-E97F9485F2A5}" presName="Name0" presStyleCnt="0">
        <dgm:presLayoutVars>
          <dgm:dir/>
          <dgm:animLvl val="lvl"/>
          <dgm:resizeHandles val="exact"/>
        </dgm:presLayoutVars>
      </dgm:prSet>
      <dgm:spPr/>
      <dgm:t>
        <a:bodyPr/>
        <a:lstStyle/>
        <a:p>
          <a:endParaRPr lang="ru-RU"/>
        </a:p>
      </dgm:t>
    </dgm:pt>
    <dgm:pt modelId="{0879DE60-956A-4990-9126-B5B48D3EF2F1}" type="pres">
      <dgm:prSet presAssocID="{F938985E-50BA-4E48-8E26-273B848FFAF6}" presName="linNode" presStyleCnt="0"/>
      <dgm:spPr/>
    </dgm:pt>
    <dgm:pt modelId="{810C5986-F0D7-411C-B578-FF73FEE54A01}" type="pres">
      <dgm:prSet presAssocID="{F938985E-50BA-4E48-8E26-273B848FFAF6}" presName="parentText" presStyleLbl="node1" presStyleIdx="0" presStyleCnt="4">
        <dgm:presLayoutVars>
          <dgm:chMax val="1"/>
          <dgm:bulletEnabled val="1"/>
        </dgm:presLayoutVars>
      </dgm:prSet>
      <dgm:spPr/>
      <dgm:t>
        <a:bodyPr/>
        <a:lstStyle/>
        <a:p>
          <a:endParaRPr lang="ru-RU"/>
        </a:p>
      </dgm:t>
    </dgm:pt>
    <dgm:pt modelId="{E306833F-84FF-482F-A792-9524B8AD7498}" type="pres">
      <dgm:prSet presAssocID="{F938985E-50BA-4E48-8E26-273B848FFAF6}" presName="descendantText" presStyleLbl="alignAccFollowNode1" presStyleIdx="0" presStyleCnt="4">
        <dgm:presLayoutVars>
          <dgm:bulletEnabled val="1"/>
        </dgm:presLayoutVars>
      </dgm:prSet>
      <dgm:spPr/>
      <dgm:t>
        <a:bodyPr/>
        <a:lstStyle/>
        <a:p>
          <a:endParaRPr lang="ru-RU"/>
        </a:p>
      </dgm:t>
    </dgm:pt>
    <dgm:pt modelId="{0EBBC3B6-5B30-425F-918D-82986642EBC2}" type="pres">
      <dgm:prSet presAssocID="{7C662354-97A9-4243-8B03-0FB501664E8E}" presName="sp" presStyleCnt="0"/>
      <dgm:spPr/>
    </dgm:pt>
    <dgm:pt modelId="{63F51ACF-A63B-43F9-9B09-127F88CBF4F9}" type="pres">
      <dgm:prSet presAssocID="{6B637A08-49D3-4876-961C-B1E3960D43F5}" presName="linNode" presStyleCnt="0"/>
      <dgm:spPr/>
    </dgm:pt>
    <dgm:pt modelId="{84375E17-EF41-4783-824C-604B7C59F540}" type="pres">
      <dgm:prSet presAssocID="{6B637A08-49D3-4876-961C-B1E3960D43F5}" presName="parentText" presStyleLbl="node1" presStyleIdx="1" presStyleCnt="4">
        <dgm:presLayoutVars>
          <dgm:chMax val="1"/>
          <dgm:bulletEnabled val="1"/>
        </dgm:presLayoutVars>
      </dgm:prSet>
      <dgm:spPr/>
      <dgm:t>
        <a:bodyPr/>
        <a:lstStyle/>
        <a:p>
          <a:endParaRPr lang="ru-RU"/>
        </a:p>
      </dgm:t>
    </dgm:pt>
    <dgm:pt modelId="{3820C45A-C811-45C0-AF2A-512B3956043D}" type="pres">
      <dgm:prSet presAssocID="{6B637A08-49D3-4876-961C-B1E3960D43F5}" presName="descendantText" presStyleLbl="alignAccFollowNode1" presStyleIdx="1" presStyleCnt="4">
        <dgm:presLayoutVars>
          <dgm:bulletEnabled val="1"/>
        </dgm:presLayoutVars>
      </dgm:prSet>
      <dgm:spPr/>
      <dgm:t>
        <a:bodyPr/>
        <a:lstStyle/>
        <a:p>
          <a:endParaRPr lang="ru-RU"/>
        </a:p>
      </dgm:t>
    </dgm:pt>
    <dgm:pt modelId="{533BA73F-517C-4DE8-A0C7-2144AC950D73}" type="pres">
      <dgm:prSet presAssocID="{88AB97A4-FE44-430B-9E53-1E099E2849E2}" presName="sp" presStyleCnt="0"/>
      <dgm:spPr/>
    </dgm:pt>
    <dgm:pt modelId="{005958B1-07C4-499A-AC28-2AB95F4D8FDE}" type="pres">
      <dgm:prSet presAssocID="{B8163E52-2E3E-40D7-8DC5-101717217274}" presName="linNode" presStyleCnt="0"/>
      <dgm:spPr/>
    </dgm:pt>
    <dgm:pt modelId="{51106CBF-D57A-4EC9-875F-253E9F7200EF}" type="pres">
      <dgm:prSet presAssocID="{B8163E52-2E3E-40D7-8DC5-101717217274}" presName="parentText" presStyleLbl="node1" presStyleIdx="2" presStyleCnt="4">
        <dgm:presLayoutVars>
          <dgm:chMax val="1"/>
          <dgm:bulletEnabled val="1"/>
        </dgm:presLayoutVars>
      </dgm:prSet>
      <dgm:spPr/>
      <dgm:t>
        <a:bodyPr/>
        <a:lstStyle/>
        <a:p>
          <a:endParaRPr lang="ru-RU"/>
        </a:p>
      </dgm:t>
    </dgm:pt>
    <dgm:pt modelId="{6A5211F7-8328-4E05-9B16-2E82C1A81540}" type="pres">
      <dgm:prSet presAssocID="{B8163E52-2E3E-40D7-8DC5-101717217274}" presName="descendantText" presStyleLbl="alignAccFollowNode1" presStyleIdx="2" presStyleCnt="4">
        <dgm:presLayoutVars>
          <dgm:bulletEnabled val="1"/>
        </dgm:presLayoutVars>
      </dgm:prSet>
      <dgm:spPr/>
      <dgm:t>
        <a:bodyPr/>
        <a:lstStyle/>
        <a:p>
          <a:endParaRPr lang="ru-RU"/>
        </a:p>
      </dgm:t>
    </dgm:pt>
    <dgm:pt modelId="{5B62F0AD-145C-422E-966E-7C32B0AA4CF2}" type="pres">
      <dgm:prSet presAssocID="{7E639370-C747-44C5-94AB-ABEEFE9EF058}" presName="sp" presStyleCnt="0"/>
      <dgm:spPr/>
    </dgm:pt>
    <dgm:pt modelId="{8871E4ED-A634-4F5D-BAD2-7024BE21BE37}" type="pres">
      <dgm:prSet presAssocID="{EF7EF7B3-967D-4C1A-A7C5-6323617EB32D}" presName="linNode" presStyleCnt="0"/>
      <dgm:spPr/>
    </dgm:pt>
    <dgm:pt modelId="{D2D7C1FD-53E0-4D51-A704-1E36799697ED}" type="pres">
      <dgm:prSet presAssocID="{EF7EF7B3-967D-4C1A-A7C5-6323617EB32D}" presName="parentText" presStyleLbl="node1" presStyleIdx="3" presStyleCnt="4">
        <dgm:presLayoutVars>
          <dgm:chMax val="1"/>
          <dgm:bulletEnabled val="1"/>
        </dgm:presLayoutVars>
      </dgm:prSet>
      <dgm:spPr/>
      <dgm:t>
        <a:bodyPr/>
        <a:lstStyle/>
        <a:p>
          <a:endParaRPr lang="ru-RU"/>
        </a:p>
      </dgm:t>
    </dgm:pt>
    <dgm:pt modelId="{EFABEDF1-C989-4CAE-8B9D-430B96F74A81}" type="pres">
      <dgm:prSet presAssocID="{EF7EF7B3-967D-4C1A-A7C5-6323617EB32D}" presName="descendantText" presStyleLbl="alignAccFollowNode1" presStyleIdx="3" presStyleCnt="4">
        <dgm:presLayoutVars>
          <dgm:bulletEnabled val="1"/>
        </dgm:presLayoutVars>
      </dgm:prSet>
      <dgm:spPr/>
      <dgm:t>
        <a:bodyPr/>
        <a:lstStyle/>
        <a:p>
          <a:endParaRPr lang="ru-RU"/>
        </a:p>
      </dgm:t>
    </dgm:pt>
  </dgm:ptLst>
  <dgm:cxnLst>
    <dgm:cxn modelId="{A994159E-5BD5-4847-9EA2-4CA0CDE0B9CB}" type="presOf" srcId="{F938985E-50BA-4E48-8E26-273B848FFAF6}" destId="{810C5986-F0D7-411C-B578-FF73FEE54A01}" srcOrd="0" destOrd="0" presId="urn:microsoft.com/office/officeart/2005/8/layout/vList5"/>
    <dgm:cxn modelId="{754FAA94-2DD4-4567-8F8F-A62BDA9A46FC}" type="presOf" srcId="{EFA9E43C-194A-4770-A3D8-2D267154CF4A}" destId="{EFABEDF1-C989-4CAE-8B9D-430B96F74A81}" srcOrd="0" destOrd="0" presId="urn:microsoft.com/office/officeart/2005/8/layout/vList5"/>
    <dgm:cxn modelId="{8F99ED97-D2F2-424F-80D2-ABB983C999F2}" type="presOf" srcId="{6B637A08-49D3-4876-961C-B1E3960D43F5}" destId="{84375E17-EF41-4783-824C-604B7C59F540}" srcOrd="0" destOrd="0" presId="urn:microsoft.com/office/officeart/2005/8/layout/vList5"/>
    <dgm:cxn modelId="{0CAF0E22-9518-4F5B-9561-DAF2AF9A3874}" srcId="{A44B22D3-BD16-433B-8803-E97F9485F2A5}" destId="{F938985E-50BA-4E48-8E26-273B848FFAF6}" srcOrd="0" destOrd="0" parTransId="{4B56CF24-CE39-421A-BED7-5C0F8CE846C5}" sibTransId="{7C662354-97A9-4243-8B03-0FB501664E8E}"/>
    <dgm:cxn modelId="{81947222-C855-48CD-993C-3974DF5F3EA8}" srcId="{F938985E-50BA-4E48-8E26-273B848FFAF6}" destId="{53E60867-DE49-4CE7-A49A-446D926C42CC}" srcOrd="0" destOrd="0" parTransId="{A1279E2C-B772-4603-BD9F-B95925DB1C44}" sibTransId="{3E90B055-30AB-4AB6-97C5-BB832874FB04}"/>
    <dgm:cxn modelId="{A31CDD0B-9F94-4C5F-9A53-BDDF26929A3F}" type="presOf" srcId="{A44B22D3-BD16-433B-8803-E97F9485F2A5}" destId="{82146943-6C90-4DC1-879F-256C0EBD50AA}" srcOrd="0" destOrd="0" presId="urn:microsoft.com/office/officeart/2005/8/layout/vList5"/>
    <dgm:cxn modelId="{818575E5-D4C0-4B08-A226-E871B6368F2D}" srcId="{A44B22D3-BD16-433B-8803-E97F9485F2A5}" destId="{6B637A08-49D3-4876-961C-B1E3960D43F5}" srcOrd="1" destOrd="0" parTransId="{3BB2015B-B70A-4E54-85F0-1E1BE2F7E0DA}" sibTransId="{88AB97A4-FE44-430B-9E53-1E099E2849E2}"/>
    <dgm:cxn modelId="{0A2383AB-57AE-4262-9FC4-E139B8316F5B}" type="presOf" srcId="{BEE68727-536D-49DE-B73A-FD127B609764}" destId="{6A5211F7-8328-4E05-9B16-2E82C1A81540}" srcOrd="0" destOrd="0" presId="urn:microsoft.com/office/officeart/2005/8/layout/vList5"/>
    <dgm:cxn modelId="{F23232DC-2498-4ACC-8E54-305937A0C0DF}" type="presOf" srcId="{B8163E52-2E3E-40D7-8DC5-101717217274}" destId="{51106CBF-D57A-4EC9-875F-253E9F7200EF}" srcOrd="0" destOrd="0" presId="urn:microsoft.com/office/officeart/2005/8/layout/vList5"/>
    <dgm:cxn modelId="{C13A3C4B-23BA-4C6E-BA9D-9831F2179C70}" type="presOf" srcId="{37B87731-4E42-46D5-BF24-62F0B37DFD1F}" destId="{3820C45A-C811-45C0-AF2A-512B3956043D}" srcOrd="0" destOrd="0" presId="urn:microsoft.com/office/officeart/2005/8/layout/vList5"/>
    <dgm:cxn modelId="{32C6E1FB-01F6-4E3A-A88D-E12EBA2BBF30}" srcId="{EF7EF7B3-967D-4C1A-A7C5-6323617EB32D}" destId="{EFA9E43C-194A-4770-A3D8-2D267154CF4A}" srcOrd="0" destOrd="0" parTransId="{810056C2-82DD-4F43-8CC3-E0A63008A7C7}" sibTransId="{CD4D1995-3880-4F9A-94F3-4104A24DD1C9}"/>
    <dgm:cxn modelId="{068AC859-71E1-4C4C-B3FB-0C32768A53E3}" srcId="{B8163E52-2E3E-40D7-8DC5-101717217274}" destId="{BEE68727-536D-49DE-B73A-FD127B609764}" srcOrd="0" destOrd="0" parTransId="{B4648B24-2E9E-4EED-AAAC-0BEECB671DF7}" sibTransId="{0BB91748-5427-4047-A720-3E62B673D979}"/>
    <dgm:cxn modelId="{2E230D40-63F7-49EF-864E-9B5A9C2CCB4C}" srcId="{A44B22D3-BD16-433B-8803-E97F9485F2A5}" destId="{B8163E52-2E3E-40D7-8DC5-101717217274}" srcOrd="2" destOrd="0" parTransId="{290B4196-7C39-47F7-8D7F-26ED86282DEC}" sibTransId="{7E639370-C747-44C5-94AB-ABEEFE9EF058}"/>
    <dgm:cxn modelId="{86465127-8E4A-4940-BE40-A3A72938C741}" type="presOf" srcId="{53E60867-DE49-4CE7-A49A-446D926C42CC}" destId="{E306833F-84FF-482F-A792-9524B8AD7498}" srcOrd="0" destOrd="0" presId="urn:microsoft.com/office/officeart/2005/8/layout/vList5"/>
    <dgm:cxn modelId="{1B87428D-D787-4B9E-9FC1-F4F32914CA47}" type="presOf" srcId="{EF7EF7B3-967D-4C1A-A7C5-6323617EB32D}" destId="{D2D7C1FD-53E0-4D51-A704-1E36799697ED}" srcOrd="0" destOrd="0" presId="urn:microsoft.com/office/officeart/2005/8/layout/vList5"/>
    <dgm:cxn modelId="{4184837B-FDE1-413F-8FE2-5583604A9751}" srcId="{A44B22D3-BD16-433B-8803-E97F9485F2A5}" destId="{EF7EF7B3-967D-4C1A-A7C5-6323617EB32D}" srcOrd="3" destOrd="0" parTransId="{1CBF377E-316A-4D21-939B-71AB42B3307D}" sibTransId="{94DDD892-B9C9-458B-A12D-1DEA5AE2E7A8}"/>
    <dgm:cxn modelId="{066BDD92-6E11-4EB1-9695-CF15FB400C58}" srcId="{6B637A08-49D3-4876-961C-B1E3960D43F5}" destId="{37B87731-4E42-46D5-BF24-62F0B37DFD1F}" srcOrd="0" destOrd="0" parTransId="{9139665C-3302-4C55-93C5-E14A72711477}" sibTransId="{FB6BBE83-72B6-4099-83D1-81783F8487DD}"/>
    <dgm:cxn modelId="{77EDDEA7-8EEC-43AA-8572-C897C5D22D69}" type="presParOf" srcId="{82146943-6C90-4DC1-879F-256C0EBD50AA}" destId="{0879DE60-956A-4990-9126-B5B48D3EF2F1}" srcOrd="0" destOrd="0" presId="urn:microsoft.com/office/officeart/2005/8/layout/vList5"/>
    <dgm:cxn modelId="{8452E31D-CD43-410F-870B-3DB2EC3213F5}" type="presParOf" srcId="{0879DE60-956A-4990-9126-B5B48D3EF2F1}" destId="{810C5986-F0D7-411C-B578-FF73FEE54A01}" srcOrd="0" destOrd="0" presId="urn:microsoft.com/office/officeart/2005/8/layout/vList5"/>
    <dgm:cxn modelId="{CB62DC6A-ECAB-4421-8DD5-B59F4ACAF550}" type="presParOf" srcId="{0879DE60-956A-4990-9126-B5B48D3EF2F1}" destId="{E306833F-84FF-482F-A792-9524B8AD7498}" srcOrd="1" destOrd="0" presId="urn:microsoft.com/office/officeart/2005/8/layout/vList5"/>
    <dgm:cxn modelId="{FEF504D7-8B92-4C00-B056-221D853CD5AC}" type="presParOf" srcId="{82146943-6C90-4DC1-879F-256C0EBD50AA}" destId="{0EBBC3B6-5B30-425F-918D-82986642EBC2}" srcOrd="1" destOrd="0" presId="urn:microsoft.com/office/officeart/2005/8/layout/vList5"/>
    <dgm:cxn modelId="{485A8EC0-F0D0-4251-BD43-D7BEF16E115A}" type="presParOf" srcId="{82146943-6C90-4DC1-879F-256C0EBD50AA}" destId="{63F51ACF-A63B-43F9-9B09-127F88CBF4F9}" srcOrd="2" destOrd="0" presId="urn:microsoft.com/office/officeart/2005/8/layout/vList5"/>
    <dgm:cxn modelId="{0FEC219A-B511-4E04-9F6B-A16C917F5CB9}" type="presParOf" srcId="{63F51ACF-A63B-43F9-9B09-127F88CBF4F9}" destId="{84375E17-EF41-4783-824C-604B7C59F540}" srcOrd="0" destOrd="0" presId="urn:microsoft.com/office/officeart/2005/8/layout/vList5"/>
    <dgm:cxn modelId="{D83232E0-71EB-477E-9714-6C3C05123D29}" type="presParOf" srcId="{63F51ACF-A63B-43F9-9B09-127F88CBF4F9}" destId="{3820C45A-C811-45C0-AF2A-512B3956043D}" srcOrd="1" destOrd="0" presId="urn:microsoft.com/office/officeart/2005/8/layout/vList5"/>
    <dgm:cxn modelId="{7A8B2793-5260-4627-9F33-6DD8669F0168}" type="presParOf" srcId="{82146943-6C90-4DC1-879F-256C0EBD50AA}" destId="{533BA73F-517C-4DE8-A0C7-2144AC950D73}" srcOrd="3" destOrd="0" presId="urn:microsoft.com/office/officeart/2005/8/layout/vList5"/>
    <dgm:cxn modelId="{9C8DE024-BEAC-4A40-9380-AC565C73D7AD}" type="presParOf" srcId="{82146943-6C90-4DC1-879F-256C0EBD50AA}" destId="{005958B1-07C4-499A-AC28-2AB95F4D8FDE}" srcOrd="4" destOrd="0" presId="urn:microsoft.com/office/officeart/2005/8/layout/vList5"/>
    <dgm:cxn modelId="{8BFB39F4-B79F-4F5A-8870-9AB35A5766B0}" type="presParOf" srcId="{005958B1-07C4-499A-AC28-2AB95F4D8FDE}" destId="{51106CBF-D57A-4EC9-875F-253E9F7200EF}" srcOrd="0" destOrd="0" presId="urn:microsoft.com/office/officeart/2005/8/layout/vList5"/>
    <dgm:cxn modelId="{2F9F141C-E4B1-4211-B2A4-96148308203F}" type="presParOf" srcId="{005958B1-07C4-499A-AC28-2AB95F4D8FDE}" destId="{6A5211F7-8328-4E05-9B16-2E82C1A81540}" srcOrd="1" destOrd="0" presId="urn:microsoft.com/office/officeart/2005/8/layout/vList5"/>
    <dgm:cxn modelId="{C6A3049E-24D9-4A9B-AEA5-6ECC78D52182}" type="presParOf" srcId="{82146943-6C90-4DC1-879F-256C0EBD50AA}" destId="{5B62F0AD-145C-422E-966E-7C32B0AA4CF2}" srcOrd="5" destOrd="0" presId="urn:microsoft.com/office/officeart/2005/8/layout/vList5"/>
    <dgm:cxn modelId="{F3222E46-5E89-4EA3-8437-3CA5395EDEC0}" type="presParOf" srcId="{82146943-6C90-4DC1-879F-256C0EBD50AA}" destId="{8871E4ED-A634-4F5D-BAD2-7024BE21BE37}" srcOrd="6" destOrd="0" presId="urn:microsoft.com/office/officeart/2005/8/layout/vList5"/>
    <dgm:cxn modelId="{F9CFBA36-6630-4C1B-90BA-15E28C82BDF1}" type="presParOf" srcId="{8871E4ED-A634-4F5D-BAD2-7024BE21BE37}" destId="{D2D7C1FD-53E0-4D51-A704-1E36799697ED}" srcOrd="0" destOrd="0" presId="urn:microsoft.com/office/officeart/2005/8/layout/vList5"/>
    <dgm:cxn modelId="{D8A34BC7-1567-41C9-BB80-19F396BEABBE}" type="presParOf" srcId="{8871E4ED-A634-4F5D-BAD2-7024BE21BE37}" destId="{EFABEDF1-C989-4CAE-8B9D-430B96F74A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5D0D23-5DB1-457B-A721-9AC63E6916F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ru-RU"/>
        </a:p>
      </dgm:t>
    </dgm:pt>
    <dgm:pt modelId="{0A08FF05-C222-410A-A49E-82E686C5E500}">
      <dgm:prSet phldrT="[Текст]" custT="1"/>
      <dgm:spPr/>
      <dgm:t>
        <a:bodyPr/>
        <a:lstStyle/>
        <a:p>
          <a:r>
            <a:rPr lang="ru-RU" sz="1600" dirty="0" smtClean="0"/>
            <a:t>675,0 тыс.руб.</a:t>
          </a:r>
          <a:endParaRPr lang="ru-RU" sz="1600" dirty="0"/>
        </a:p>
      </dgm:t>
    </dgm:pt>
    <dgm:pt modelId="{94A58421-26DF-44E2-9818-93C485BE9698}" type="parTrans" cxnId="{65FD1871-4690-40F3-AE3A-1E44901BCF42}">
      <dgm:prSet/>
      <dgm:spPr/>
      <dgm:t>
        <a:bodyPr/>
        <a:lstStyle/>
        <a:p>
          <a:endParaRPr lang="ru-RU"/>
        </a:p>
      </dgm:t>
    </dgm:pt>
    <dgm:pt modelId="{7EC0D946-FB56-4BD1-B31D-58367B2AC4F7}" type="sibTrans" cxnId="{65FD1871-4690-40F3-AE3A-1E44901BCF42}">
      <dgm:prSet/>
      <dgm:spPr/>
      <dgm:t>
        <a:bodyPr/>
        <a:lstStyle/>
        <a:p>
          <a:endParaRPr lang="ru-RU"/>
        </a:p>
      </dgm:t>
    </dgm:pt>
    <dgm:pt modelId="{48A37959-D751-4C74-A849-86590EFC3B57}">
      <dgm:prSet phldrT="[Текст]"/>
      <dgm:spPr/>
      <dgm:t>
        <a:bodyPr/>
        <a:lstStyle/>
        <a:p>
          <a:r>
            <a:rPr lang="ru-RU" b="1" dirty="0" smtClean="0"/>
            <a:t>Штрафы, санкции, возмещение ущерба</a:t>
          </a:r>
          <a:endParaRPr lang="ru-RU" b="1" dirty="0"/>
        </a:p>
      </dgm:t>
    </dgm:pt>
    <dgm:pt modelId="{77EA57E2-1024-48B9-BE16-2F4DF38D60EB}" type="parTrans" cxnId="{BCE13A32-9477-48D5-B293-B95C217FC54E}">
      <dgm:prSet/>
      <dgm:spPr/>
      <dgm:t>
        <a:bodyPr/>
        <a:lstStyle/>
        <a:p>
          <a:endParaRPr lang="ru-RU"/>
        </a:p>
      </dgm:t>
    </dgm:pt>
    <dgm:pt modelId="{BAAA9462-F8AE-406C-9B78-D7C38340BACE}" type="sibTrans" cxnId="{BCE13A32-9477-48D5-B293-B95C217FC54E}">
      <dgm:prSet/>
      <dgm:spPr/>
      <dgm:t>
        <a:bodyPr/>
        <a:lstStyle/>
        <a:p>
          <a:endParaRPr lang="ru-RU"/>
        </a:p>
      </dgm:t>
    </dgm:pt>
    <dgm:pt modelId="{3695C0E1-3413-43E0-BAB1-5F5AADBC7E99}">
      <dgm:prSet phldrT="[Текст]" custT="1"/>
      <dgm:spPr/>
      <dgm:t>
        <a:bodyPr/>
        <a:lstStyle/>
        <a:p>
          <a:r>
            <a:rPr lang="ru-RU" sz="1600" dirty="0" smtClean="0"/>
            <a:t>5,0 тыс.руб.</a:t>
          </a:r>
          <a:endParaRPr lang="ru-RU" sz="1600" dirty="0"/>
        </a:p>
      </dgm:t>
    </dgm:pt>
    <dgm:pt modelId="{CDFB97A7-E1A5-4946-9F29-3B594B684110}" type="parTrans" cxnId="{895C5EB3-106B-4D56-94EE-FF9CE5A8A3CF}">
      <dgm:prSet/>
      <dgm:spPr/>
      <dgm:t>
        <a:bodyPr/>
        <a:lstStyle/>
        <a:p>
          <a:endParaRPr lang="ru-RU"/>
        </a:p>
      </dgm:t>
    </dgm:pt>
    <dgm:pt modelId="{B9424D7D-D5D2-4537-BAB7-95F696786C22}" type="sibTrans" cxnId="{895C5EB3-106B-4D56-94EE-FF9CE5A8A3CF}">
      <dgm:prSet/>
      <dgm:spPr/>
      <dgm:t>
        <a:bodyPr/>
        <a:lstStyle/>
        <a:p>
          <a:endParaRPr lang="ru-RU"/>
        </a:p>
      </dgm:t>
    </dgm:pt>
    <dgm:pt modelId="{3C1C2496-0300-4D67-B313-81E639ED05F8}">
      <dgm:prSet phldrT="[Текст]"/>
      <dgm:spPr/>
      <dgm:t>
        <a:bodyPr/>
        <a:lstStyle/>
        <a:p>
          <a:r>
            <a:rPr lang="ru-RU" b="1" dirty="0" smtClean="0"/>
            <a:t>Платежи при пользовании природными ресурсами</a:t>
          </a:r>
          <a:endParaRPr lang="ru-RU" b="1" dirty="0"/>
        </a:p>
      </dgm:t>
    </dgm:pt>
    <dgm:pt modelId="{DA32124C-6EA9-4044-A4CD-9E7E61A7F213}" type="parTrans" cxnId="{2A9DCB6C-E20A-4121-A10F-04049847B256}">
      <dgm:prSet/>
      <dgm:spPr/>
      <dgm:t>
        <a:bodyPr/>
        <a:lstStyle/>
        <a:p>
          <a:endParaRPr lang="ru-RU"/>
        </a:p>
      </dgm:t>
    </dgm:pt>
    <dgm:pt modelId="{6BAEF11D-5AC9-424D-98F3-AE7EB72AC31D}" type="sibTrans" cxnId="{2A9DCB6C-E20A-4121-A10F-04049847B256}">
      <dgm:prSet/>
      <dgm:spPr/>
      <dgm:t>
        <a:bodyPr/>
        <a:lstStyle/>
        <a:p>
          <a:endParaRPr lang="ru-RU"/>
        </a:p>
      </dgm:t>
    </dgm:pt>
    <dgm:pt modelId="{FC469221-3275-4CBF-838B-BB3D319FF59F}">
      <dgm:prSet phldrT="[Текст]"/>
      <dgm:spPr/>
      <dgm:t>
        <a:bodyPr/>
        <a:lstStyle/>
        <a:p>
          <a:r>
            <a:rPr lang="ru-RU" b="1" dirty="0" smtClean="0"/>
            <a:t>Доходы от продажи материальных и нематериальных активов</a:t>
          </a:r>
          <a:endParaRPr lang="ru-RU" b="1" dirty="0"/>
        </a:p>
      </dgm:t>
    </dgm:pt>
    <dgm:pt modelId="{F9CE6C5B-7A6A-4E17-8BCD-EDB396203809}" type="parTrans" cxnId="{757C480A-F807-4168-B016-A16E51923CE9}">
      <dgm:prSet/>
      <dgm:spPr/>
      <dgm:t>
        <a:bodyPr/>
        <a:lstStyle/>
        <a:p>
          <a:endParaRPr lang="ru-RU"/>
        </a:p>
      </dgm:t>
    </dgm:pt>
    <dgm:pt modelId="{8BB62EE6-870E-4085-9BCE-78AD99AEDA32}" type="sibTrans" cxnId="{757C480A-F807-4168-B016-A16E51923CE9}">
      <dgm:prSet/>
      <dgm:spPr/>
      <dgm:t>
        <a:bodyPr/>
        <a:lstStyle/>
        <a:p>
          <a:endParaRPr lang="ru-RU"/>
        </a:p>
      </dgm:t>
    </dgm:pt>
    <dgm:pt modelId="{3C75B51D-B05A-4A74-9008-C69098AB2B21}">
      <dgm:prSet phldrT="[Текст]" custT="1"/>
      <dgm:spPr/>
      <dgm:t>
        <a:bodyPr/>
        <a:lstStyle/>
        <a:p>
          <a:r>
            <a:rPr lang="ru-RU" sz="1600" dirty="0" smtClean="0"/>
            <a:t>5743,0 тыс.руб.</a:t>
          </a:r>
          <a:endParaRPr lang="ru-RU" sz="1600" dirty="0"/>
        </a:p>
      </dgm:t>
    </dgm:pt>
    <dgm:pt modelId="{57C5E22B-9B67-4A42-9C88-7AC5C021460C}" type="parTrans" cxnId="{8A32A33E-7E37-4D50-A27E-788C38EB99BF}">
      <dgm:prSet/>
      <dgm:spPr/>
      <dgm:t>
        <a:bodyPr/>
        <a:lstStyle/>
        <a:p>
          <a:endParaRPr lang="ru-RU"/>
        </a:p>
      </dgm:t>
    </dgm:pt>
    <dgm:pt modelId="{91CB6B3C-1B06-406F-BC78-0E54B0CA4D8E}" type="sibTrans" cxnId="{8A32A33E-7E37-4D50-A27E-788C38EB99BF}">
      <dgm:prSet/>
      <dgm:spPr/>
      <dgm:t>
        <a:bodyPr/>
        <a:lstStyle/>
        <a:p>
          <a:endParaRPr lang="ru-RU"/>
        </a:p>
      </dgm:t>
    </dgm:pt>
    <dgm:pt modelId="{94358C0F-0610-4ACC-9A10-AEF58118D1A1}">
      <dgm:prSet phldrT="[Текст]"/>
      <dgm:spPr/>
      <dgm:t>
        <a:bodyPr/>
        <a:lstStyle/>
        <a:p>
          <a:r>
            <a:rPr lang="ru-RU" b="1" dirty="0" smtClean="0"/>
            <a:t>Доходы от использования имущества</a:t>
          </a:r>
          <a:endParaRPr lang="ru-RU" b="1" dirty="0"/>
        </a:p>
      </dgm:t>
    </dgm:pt>
    <dgm:pt modelId="{AFA9C4D0-9114-471B-A89D-6AFE10BCE71B}" type="parTrans" cxnId="{4B5C2069-07BF-4BA0-9EFF-71FA552E4857}">
      <dgm:prSet/>
      <dgm:spPr/>
      <dgm:t>
        <a:bodyPr/>
        <a:lstStyle/>
        <a:p>
          <a:endParaRPr lang="ru-RU"/>
        </a:p>
      </dgm:t>
    </dgm:pt>
    <dgm:pt modelId="{3A940A42-9070-4F9A-8C00-80F377B94DEF}" type="sibTrans" cxnId="{4B5C2069-07BF-4BA0-9EFF-71FA552E4857}">
      <dgm:prSet/>
      <dgm:spPr/>
      <dgm:t>
        <a:bodyPr/>
        <a:lstStyle/>
        <a:p>
          <a:endParaRPr lang="ru-RU"/>
        </a:p>
      </dgm:t>
    </dgm:pt>
    <dgm:pt modelId="{6C41B65A-FA0C-4D30-8E12-1A42A400FBBB}">
      <dgm:prSet phldrT="[Текст]" custT="1"/>
      <dgm:spPr/>
      <dgm:t>
        <a:bodyPr/>
        <a:lstStyle/>
        <a:p>
          <a:r>
            <a:rPr lang="ru-RU" sz="1600" dirty="0" smtClean="0"/>
            <a:t>14550,0 тыс. руб.</a:t>
          </a:r>
          <a:endParaRPr lang="ru-RU" sz="1600" dirty="0"/>
        </a:p>
      </dgm:t>
    </dgm:pt>
    <dgm:pt modelId="{35DD18B1-ACB4-4E35-A6F8-B87794497D0A}" type="parTrans" cxnId="{A46BD4C4-2C36-4B41-85EE-EB0A7781E97D}">
      <dgm:prSet/>
      <dgm:spPr/>
      <dgm:t>
        <a:bodyPr/>
        <a:lstStyle/>
        <a:p>
          <a:endParaRPr lang="ru-RU"/>
        </a:p>
      </dgm:t>
    </dgm:pt>
    <dgm:pt modelId="{CCD43436-2202-40D9-B06E-6D8ACB8DFEDA}" type="sibTrans" cxnId="{A46BD4C4-2C36-4B41-85EE-EB0A7781E97D}">
      <dgm:prSet/>
      <dgm:spPr/>
      <dgm:t>
        <a:bodyPr/>
        <a:lstStyle/>
        <a:p>
          <a:endParaRPr lang="ru-RU"/>
        </a:p>
      </dgm:t>
    </dgm:pt>
    <dgm:pt modelId="{18D3D08D-428C-4E1F-B25F-1194C77A75BB}" type="pres">
      <dgm:prSet presAssocID="{E55D0D23-5DB1-457B-A721-9AC63E6916FE}" presName="Name0" presStyleCnt="0">
        <dgm:presLayoutVars>
          <dgm:dir/>
          <dgm:animLvl val="lvl"/>
          <dgm:resizeHandles val="exact"/>
        </dgm:presLayoutVars>
      </dgm:prSet>
      <dgm:spPr/>
      <dgm:t>
        <a:bodyPr/>
        <a:lstStyle/>
        <a:p>
          <a:endParaRPr lang="ru-RU"/>
        </a:p>
      </dgm:t>
    </dgm:pt>
    <dgm:pt modelId="{E4071BB8-3F89-42A7-873D-DEB4AC7AD9B3}" type="pres">
      <dgm:prSet presAssocID="{0A08FF05-C222-410A-A49E-82E686C5E500}" presName="linNode" presStyleCnt="0"/>
      <dgm:spPr/>
    </dgm:pt>
    <dgm:pt modelId="{13FF3AEF-CA62-44B1-928E-BFCD83892D15}" type="pres">
      <dgm:prSet presAssocID="{0A08FF05-C222-410A-A49E-82E686C5E500}" presName="parentText" presStyleLbl="node1" presStyleIdx="0" presStyleCnt="4">
        <dgm:presLayoutVars>
          <dgm:chMax val="1"/>
          <dgm:bulletEnabled val="1"/>
        </dgm:presLayoutVars>
      </dgm:prSet>
      <dgm:spPr/>
      <dgm:t>
        <a:bodyPr/>
        <a:lstStyle/>
        <a:p>
          <a:endParaRPr lang="ru-RU"/>
        </a:p>
      </dgm:t>
    </dgm:pt>
    <dgm:pt modelId="{1EEFA2AB-2352-4BDF-A7C9-D814BB143B72}" type="pres">
      <dgm:prSet presAssocID="{0A08FF05-C222-410A-A49E-82E686C5E500}" presName="descendantText" presStyleLbl="alignAccFollowNode1" presStyleIdx="0" presStyleCnt="4">
        <dgm:presLayoutVars>
          <dgm:bulletEnabled val="1"/>
        </dgm:presLayoutVars>
      </dgm:prSet>
      <dgm:spPr/>
      <dgm:t>
        <a:bodyPr/>
        <a:lstStyle/>
        <a:p>
          <a:endParaRPr lang="ru-RU"/>
        </a:p>
      </dgm:t>
    </dgm:pt>
    <dgm:pt modelId="{5CD7D56A-89AA-4E3A-A671-84381EDB33F0}" type="pres">
      <dgm:prSet presAssocID="{7EC0D946-FB56-4BD1-B31D-58367B2AC4F7}" presName="sp" presStyleCnt="0"/>
      <dgm:spPr/>
    </dgm:pt>
    <dgm:pt modelId="{610DDF99-F2A3-4E9E-8C01-D58E33D78E50}" type="pres">
      <dgm:prSet presAssocID="{3695C0E1-3413-43E0-BAB1-5F5AADBC7E99}" presName="linNode" presStyleCnt="0"/>
      <dgm:spPr/>
    </dgm:pt>
    <dgm:pt modelId="{38260E49-46E8-485F-81AE-44B0BD104DA8}" type="pres">
      <dgm:prSet presAssocID="{3695C0E1-3413-43E0-BAB1-5F5AADBC7E99}" presName="parentText" presStyleLbl="node1" presStyleIdx="1" presStyleCnt="4">
        <dgm:presLayoutVars>
          <dgm:chMax val="1"/>
          <dgm:bulletEnabled val="1"/>
        </dgm:presLayoutVars>
      </dgm:prSet>
      <dgm:spPr/>
      <dgm:t>
        <a:bodyPr/>
        <a:lstStyle/>
        <a:p>
          <a:endParaRPr lang="ru-RU"/>
        </a:p>
      </dgm:t>
    </dgm:pt>
    <dgm:pt modelId="{BF524DCE-D23A-4A09-B57B-FD15C7E63F9F}" type="pres">
      <dgm:prSet presAssocID="{3695C0E1-3413-43E0-BAB1-5F5AADBC7E99}" presName="descendantText" presStyleLbl="alignAccFollowNode1" presStyleIdx="1" presStyleCnt="4">
        <dgm:presLayoutVars>
          <dgm:bulletEnabled val="1"/>
        </dgm:presLayoutVars>
      </dgm:prSet>
      <dgm:spPr/>
      <dgm:t>
        <a:bodyPr/>
        <a:lstStyle/>
        <a:p>
          <a:endParaRPr lang="ru-RU"/>
        </a:p>
      </dgm:t>
    </dgm:pt>
    <dgm:pt modelId="{D1EAE6D8-7865-4B4F-A36B-B9108AD888AE}" type="pres">
      <dgm:prSet presAssocID="{B9424D7D-D5D2-4537-BAB7-95F696786C22}" presName="sp" presStyleCnt="0"/>
      <dgm:spPr/>
    </dgm:pt>
    <dgm:pt modelId="{5631B907-D24E-48BE-8D82-2D4A072033A6}" type="pres">
      <dgm:prSet presAssocID="{3C75B51D-B05A-4A74-9008-C69098AB2B21}" presName="linNode" presStyleCnt="0"/>
      <dgm:spPr/>
    </dgm:pt>
    <dgm:pt modelId="{02675459-B830-4AA2-B8A0-B300572B8C59}" type="pres">
      <dgm:prSet presAssocID="{3C75B51D-B05A-4A74-9008-C69098AB2B21}" presName="parentText" presStyleLbl="node1" presStyleIdx="2" presStyleCnt="4">
        <dgm:presLayoutVars>
          <dgm:chMax val="1"/>
          <dgm:bulletEnabled val="1"/>
        </dgm:presLayoutVars>
      </dgm:prSet>
      <dgm:spPr/>
      <dgm:t>
        <a:bodyPr/>
        <a:lstStyle/>
        <a:p>
          <a:endParaRPr lang="ru-RU"/>
        </a:p>
      </dgm:t>
    </dgm:pt>
    <dgm:pt modelId="{E314EA4C-E53C-43A9-A2D3-321EF22F7A15}" type="pres">
      <dgm:prSet presAssocID="{3C75B51D-B05A-4A74-9008-C69098AB2B21}" presName="descendantText" presStyleLbl="alignAccFollowNode1" presStyleIdx="2" presStyleCnt="4">
        <dgm:presLayoutVars>
          <dgm:bulletEnabled val="1"/>
        </dgm:presLayoutVars>
      </dgm:prSet>
      <dgm:spPr/>
      <dgm:t>
        <a:bodyPr/>
        <a:lstStyle/>
        <a:p>
          <a:endParaRPr lang="ru-RU"/>
        </a:p>
      </dgm:t>
    </dgm:pt>
    <dgm:pt modelId="{3EB1387E-7B22-4A56-BE61-FB7D37E2965E}" type="pres">
      <dgm:prSet presAssocID="{91CB6B3C-1B06-406F-BC78-0E54B0CA4D8E}" presName="sp" presStyleCnt="0"/>
      <dgm:spPr/>
    </dgm:pt>
    <dgm:pt modelId="{75C48E15-B547-431D-861D-5C1A9C4872B0}" type="pres">
      <dgm:prSet presAssocID="{6C41B65A-FA0C-4D30-8E12-1A42A400FBBB}" presName="linNode" presStyleCnt="0"/>
      <dgm:spPr/>
    </dgm:pt>
    <dgm:pt modelId="{21AACE11-98F2-45EE-887B-8535E3E916BF}" type="pres">
      <dgm:prSet presAssocID="{6C41B65A-FA0C-4D30-8E12-1A42A400FBBB}" presName="parentText" presStyleLbl="node1" presStyleIdx="3" presStyleCnt="4">
        <dgm:presLayoutVars>
          <dgm:chMax val="1"/>
          <dgm:bulletEnabled val="1"/>
        </dgm:presLayoutVars>
      </dgm:prSet>
      <dgm:spPr/>
      <dgm:t>
        <a:bodyPr/>
        <a:lstStyle/>
        <a:p>
          <a:endParaRPr lang="ru-RU"/>
        </a:p>
      </dgm:t>
    </dgm:pt>
    <dgm:pt modelId="{E7BFE736-554C-4302-8C7F-1B5D22E8EB39}" type="pres">
      <dgm:prSet presAssocID="{6C41B65A-FA0C-4D30-8E12-1A42A400FBBB}" presName="descendantText" presStyleLbl="alignAccFollowNode1" presStyleIdx="3" presStyleCnt="4">
        <dgm:presLayoutVars>
          <dgm:bulletEnabled val="1"/>
        </dgm:presLayoutVars>
      </dgm:prSet>
      <dgm:spPr/>
      <dgm:t>
        <a:bodyPr/>
        <a:lstStyle/>
        <a:p>
          <a:endParaRPr lang="ru-RU"/>
        </a:p>
      </dgm:t>
    </dgm:pt>
  </dgm:ptLst>
  <dgm:cxnLst>
    <dgm:cxn modelId="{BCE13A32-9477-48D5-B293-B95C217FC54E}" srcId="{0A08FF05-C222-410A-A49E-82E686C5E500}" destId="{48A37959-D751-4C74-A849-86590EFC3B57}" srcOrd="0" destOrd="0" parTransId="{77EA57E2-1024-48B9-BE16-2F4DF38D60EB}" sibTransId="{BAAA9462-F8AE-406C-9B78-D7C38340BACE}"/>
    <dgm:cxn modelId="{757C480A-F807-4168-B016-A16E51923CE9}" srcId="{6C41B65A-FA0C-4D30-8E12-1A42A400FBBB}" destId="{FC469221-3275-4CBF-838B-BB3D319FF59F}" srcOrd="0" destOrd="0" parTransId="{F9CE6C5B-7A6A-4E17-8BCD-EDB396203809}" sibTransId="{8BB62EE6-870E-4085-9BCE-78AD99AEDA32}"/>
    <dgm:cxn modelId="{31E513E9-A3AA-4E4C-A121-D2FE63DED3EA}" type="presOf" srcId="{FC469221-3275-4CBF-838B-BB3D319FF59F}" destId="{E7BFE736-554C-4302-8C7F-1B5D22E8EB39}" srcOrd="0" destOrd="0" presId="urn:microsoft.com/office/officeart/2005/8/layout/vList5"/>
    <dgm:cxn modelId="{B2A6E3E8-9BD7-46E4-8480-56A7E7488CF2}" type="presOf" srcId="{3C1C2496-0300-4D67-B313-81E639ED05F8}" destId="{BF524DCE-D23A-4A09-B57B-FD15C7E63F9F}" srcOrd="0" destOrd="0" presId="urn:microsoft.com/office/officeart/2005/8/layout/vList5"/>
    <dgm:cxn modelId="{7736B2FA-16AC-4A82-9494-9C08629BDE99}" type="presOf" srcId="{94358C0F-0610-4ACC-9A10-AEF58118D1A1}" destId="{E314EA4C-E53C-43A9-A2D3-321EF22F7A15}" srcOrd="0" destOrd="0" presId="urn:microsoft.com/office/officeart/2005/8/layout/vList5"/>
    <dgm:cxn modelId="{6A3A3A1A-7E46-4D42-BDF0-CEA19BD5CFF7}" type="presOf" srcId="{E55D0D23-5DB1-457B-A721-9AC63E6916FE}" destId="{18D3D08D-428C-4E1F-B25F-1194C77A75BB}" srcOrd="0" destOrd="0" presId="urn:microsoft.com/office/officeart/2005/8/layout/vList5"/>
    <dgm:cxn modelId="{59498B1B-31D0-4D43-B7FA-D8186815B6A0}" type="presOf" srcId="{6C41B65A-FA0C-4D30-8E12-1A42A400FBBB}" destId="{21AACE11-98F2-45EE-887B-8535E3E916BF}" srcOrd="0" destOrd="0" presId="urn:microsoft.com/office/officeart/2005/8/layout/vList5"/>
    <dgm:cxn modelId="{6AD646E3-C959-4897-BE54-16AC8F901CBE}" type="presOf" srcId="{3C75B51D-B05A-4A74-9008-C69098AB2B21}" destId="{02675459-B830-4AA2-B8A0-B300572B8C59}" srcOrd="0" destOrd="0" presId="urn:microsoft.com/office/officeart/2005/8/layout/vList5"/>
    <dgm:cxn modelId="{A46BD4C4-2C36-4B41-85EE-EB0A7781E97D}" srcId="{E55D0D23-5DB1-457B-A721-9AC63E6916FE}" destId="{6C41B65A-FA0C-4D30-8E12-1A42A400FBBB}" srcOrd="3" destOrd="0" parTransId="{35DD18B1-ACB4-4E35-A6F8-B87794497D0A}" sibTransId="{CCD43436-2202-40D9-B06E-6D8ACB8DFEDA}"/>
    <dgm:cxn modelId="{65FD1871-4690-40F3-AE3A-1E44901BCF42}" srcId="{E55D0D23-5DB1-457B-A721-9AC63E6916FE}" destId="{0A08FF05-C222-410A-A49E-82E686C5E500}" srcOrd="0" destOrd="0" parTransId="{94A58421-26DF-44E2-9818-93C485BE9698}" sibTransId="{7EC0D946-FB56-4BD1-B31D-58367B2AC4F7}"/>
    <dgm:cxn modelId="{4B5C2069-07BF-4BA0-9EFF-71FA552E4857}" srcId="{3C75B51D-B05A-4A74-9008-C69098AB2B21}" destId="{94358C0F-0610-4ACC-9A10-AEF58118D1A1}" srcOrd="0" destOrd="0" parTransId="{AFA9C4D0-9114-471B-A89D-6AFE10BCE71B}" sibTransId="{3A940A42-9070-4F9A-8C00-80F377B94DEF}"/>
    <dgm:cxn modelId="{895C5EB3-106B-4D56-94EE-FF9CE5A8A3CF}" srcId="{E55D0D23-5DB1-457B-A721-9AC63E6916FE}" destId="{3695C0E1-3413-43E0-BAB1-5F5AADBC7E99}" srcOrd="1" destOrd="0" parTransId="{CDFB97A7-E1A5-4946-9F29-3B594B684110}" sibTransId="{B9424D7D-D5D2-4537-BAB7-95F696786C22}"/>
    <dgm:cxn modelId="{83A06DEF-531C-4F6A-AA59-E5288C171B29}" type="presOf" srcId="{3695C0E1-3413-43E0-BAB1-5F5AADBC7E99}" destId="{38260E49-46E8-485F-81AE-44B0BD104DA8}" srcOrd="0" destOrd="0" presId="urn:microsoft.com/office/officeart/2005/8/layout/vList5"/>
    <dgm:cxn modelId="{4A8B09F4-0079-4096-871A-047D2483E2DC}" type="presOf" srcId="{0A08FF05-C222-410A-A49E-82E686C5E500}" destId="{13FF3AEF-CA62-44B1-928E-BFCD83892D15}" srcOrd="0" destOrd="0" presId="urn:microsoft.com/office/officeart/2005/8/layout/vList5"/>
    <dgm:cxn modelId="{8A32A33E-7E37-4D50-A27E-788C38EB99BF}" srcId="{E55D0D23-5DB1-457B-A721-9AC63E6916FE}" destId="{3C75B51D-B05A-4A74-9008-C69098AB2B21}" srcOrd="2" destOrd="0" parTransId="{57C5E22B-9B67-4A42-9C88-7AC5C021460C}" sibTransId="{91CB6B3C-1B06-406F-BC78-0E54B0CA4D8E}"/>
    <dgm:cxn modelId="{2A9DCB6C-E20A-4121-A10F-04049847B256}" srcId="{3695C0E1-3413-43E0-BAB1-5F5AADBC7E99}" destId="{3C1C2496-0300-4D67-B313-81E639ED05F8}" srcOrd="0" destOrd="0" parTransId="{DA32124C-6EA9-4044-A4CD-9E7E61A7F213}" sibTransId="{6BAEF11D-5AC9-424D-98F3-AE7EB72AC31D}"/>
    <dgm:cxn modelId="{BE4228E3-D1D4-4907-B913-6AF517D3C504}" type="presOf" srcId="{48A37959-D751-4C74-A849-86590EFC3B57}" destId="{1EEFA2AB-2352-4BDF-A7C9-D814BB143B72}" srcOrd="0" destOrd="0" presId="urn:microsoft.com/office/officeart/2005/8/layout/vList5"/>
    <dgm:cxn modelId="{B3F006D6-A6C2-4652-81FE-25B869828551}" type="presParOf" srcId="{18D3D08D-428C-4E1F-B25F-1194C77A75BB}" destId="{E4071BB8-3F89-42A7-873D-DEB4AC7AD9B3}" srcOrd="0" destOrd="0" presId="urn:microsoft.com/office/officeart/2005/8/layout/vList5"/>
    <dgm:cxn modelId="{68109A7C-1C34-4FA5-8A57-FCB7CBE586A3}" type="presParOf" srcId="{E4071BB8-3F89-42A7-873D-DEB4AC7AD9B3}" destId="{13FF3AEF-CA62-44B1-928E-BFCD83892D15}" srcOrd="0" destOrd="0" presId="urn:microsoft.com/office/officeart/2005/8/layout/vList5"/>
    <dgm:cxn modelId="{7529D09D-D231-4832-AAF3-312242270AD2}" type="presParOf" srcId="{E4071BB8-3F89-42A7-873D-DEB4AC7AD9B3}" destId="{1EEFA2AB-2352-4BDF-A7C9-D814BB143B72}" srcOrd="1" destOrd="0" presId="urn:microsoft.com/office/officeart/2005/8/layout/vList5"/>
    <dgm:cxn modelId="{8A11813D-3384-4503-8DB1-5E735DA70BE4}" type="presParOf" srcId="{18D3D08D-428C-4E1F-B25F-1194C77A75BB}" destId="{5CD7D56A-89AA-4E3A-A671-84381EDB33F0}" srcOrd="1" destOrd="0" presId="urn:microsoft.com/office/officeart/2005/8/layout/vList5"/>
    <dgm:cxn modelId="{62311646-B0C4-4B01-97C7-62278D829FEF}" type="presParOf" srcId="{18D3D08D-428C-4E1F-B25F-1194C77A75BB}" destId="{610DDF99-F2A3-4E9E-8C01-D58E33D78E50}" srcOrd="2" destOrd="0" presId="urn:microsoft.com/office/officeart/2005/8/layout/vList5"/>
    <dgm:cxn modelId="{343A5EA3-4D57-47DE-8DBF-3B1C72221CEB}" type="presParOf" srcId="{610DDF99-F2A3-4E9E-8C01-D58E33D78E50}" destId="{38260E49-46E8-485F-81AE-44B0BD104DA8}" srcOrd="0" destOrd="0" presId="urn:microsoft.com/office/officeart/2005/8/layout/vList5"/>
    <dgm:cxn modelId="{F2B6AC62-09BB-491A-B6AE-B4DE71C502E1}" type="presParOf" srcId="{610DDF99-F2A3-4E9E-8C01-D58E33D78E50}" destId="{BF524DCE-D23A-4A09-B57B-FD15C7E63F9F}" srcOrd="1" destOrd="0" presId="urn:microsoft.com/office/officeart/2005/8/layout/vList5"/>
    <dgm:cxn modelId="{64A22786-58BA-491A-9BF3-30B8FCADF55C}" type="presParOf" srcId="{18D3D08D-428C-4E1F-B25F-1194C77A75BB}" destId="{D1EAE6D8-7865-4B4F-A36B-B9108AD888AE}" srcOrd="3" destOrd="0" presId="urn:microsoft.com/office/officeart/2005/8/layout/vList5"/>
    <dgm:cxn modelId="{E4C704DD-29D5-4E33-AC62-80CC0E1FE638}" type="presParOf" srcId="{18D3D08D-428C-4E1F-B25F-1194C77A75BB}" destId="{5631B907-D24E-48BE-8D82-2D4A072033A6}" srcOrd="4" destOrd="0" presId="urn:microsoft.com/office/officeart/2005/8/layout/vList5"/>
    <dgm:cxn modelId="{39245670-7149-41BA-BB3E-2938583D75F4}" type="presParOf" srcId="{5631B907-D24E-48BE-8D82-2D4A072033A6}" destId="{02675459-B830-4AA2-B8A0-B300572B8C59}" srcOrd="0" destOrd="0" presId="urn:microsoft.com/office/officeart/2005/8/layout/vList5"/>
    <dgm:cxn modelId="{A6A8AB70-9556-4BFB-9172-E19ED2E70CC7}" type="presParOf" srcId="{5631B907-D24E-48BE-8D82-2D4A072033A6}" destId="{E314EA4C-E53C-43A9-A2D3-321EF22F7A15}" srcOrd="1" destOrd="0" presId="urn:microsoft.com/office/officeart/2005/8/layout/vList5"/>
    <dgm:cxn modelId="{788AB064-84AD-4CAF-B369-B75BDC606F14}" type="presParOf" srcId="{18D3D08D-428C-4E1F-B25F-1194C77A75BB}" destId="{3EB1387E-7B22-4A56-BE61-FB7D37E2965E}" srcOrd="5" destOrd="0" presId="urn:microsoft.com/office/officeart/2005/8/layout/vList5"/>
    <dgm:cxn modelId="{74B76027-7776-493E-A7E3-69E785D0EAEB}" type="presParOf" srcId="{18D3D08D-428C-4E1F-B25F-1194C77A75BB}" destId="{75C48E15-B547-431D-861D-5C1A9C4872B0}" srcOrd="6" destOrd="0" presId="urn:microsoft.com/office/officeart/2005/8/layout/vList5"/>
    <dgm:cxn modelId="{CF93B197-A797-47E6-ADF8-EC0762B6787C}" type="presParOf" srcId="{75C48E15-B547-431D-861D-5C1A9C4872B0}" destId="{21AACE11-98F2-45EE-887B-8535E3E916BF}" srcOrd="0" destOrd="0" presId="urn:microsoft.com/office/officeart/2005/8/layout/vList5"/>
    <dgm:cxn modelId="{77D83B6A-F9A8-4811-84E9-97A45CF5E566}" type="presParOf" srcId="{75C48E15-B547-431D-861D-5C1A9C4872B0}" destId="{E7BFE736-554C-4302-8C7F-1B5D22E8EB3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E9CC1-EEA2-42A9-9F1B-E53978213501}" type="doc">
      <dgm:prSet loTypeId="urn:microsoft.com/office/officeart/2005/8/layout/vList5" loCatId="list" qsTypeId="urn:microsoft.com/office/officeart/2005/8/quickstyle/3d4" qsCatId="3D" csTypeId="urn:microsoft.com/office/officeart/2005/8/colors/accent4_2" csCatId="accent4" phldr="1"/>
      <dgm:spPr/>
      <dgm:t>
        <a:bodyPr/>
        <a:lstStyle/>
        <a:p>
          <a:endParaRPr lang="ru-RU"/>
        </a:p>
      </dgm:t>
    </dgm:pt>
    <dgm:pt modelId="{61C670E8-96E4-442F-86CA-FF17509FDE2D}">
      <dgm:prSet phldrT="[Текст]" custT="1"/>
      <dgm:spPr/>
      <dgm:t>
        <a:bodyPr/>
        <a:lstStyle/>
        <a:p>
          <a:r>
            <a:rPr lang="ru-RU" sz="1400" dirty="0" smtClean="0"/>
            <a:t>695,0 </a:t>
          </a:r>
          <a:r>
            <a:rPr lang="ru-RU" sz="1700" dirty="0" smtClean="0"/>
            <a:t>тыс.руб.</a:t>
          </a:r>
          <a:endParaRPr lang="ru-RU" sz="1700" dirty="0"/>
        </a:p>
      </dgm:t>
    </dgm:pt>
    <dgm:pt modelId="{F12864D0-9418-4BCD-844B-ED5932074A38}" type="parTrans" cxnId="{09FE6D71-B67E-4964-9A7B-78C8B808B7F4}">
      <dgm:prSet/>
      <dgm:spPr/>
      <dgm:t>
        <a:bodyPr/>
        <a:lstStyle/>
        <a:p>
          <a:endParaRPr lang="ru-RU"/>
        </a:p>
      </dgm:t>
    </dgm:pt>
    <dgm:pt modelId="{5E8031D1-5F74-4ADF-B140-9B9C57880F54}" type="sibTrans" cxnId="{09FE6D71-B67E-4964-9A7B-78C8B808B7F4}">
      <dgm:prSet/>
      <dgm:spPr/>
      <dgm:t>
        <a:bodyPr/>
        <a:lstStyle/>
        <a:p>
          <a:endParaRPr lang="ru-RU"/>
        </a:p>
      </dgm:t>
    </dgm:pt>
    <dgm:pt modelId="{9DDDFD74-C4E2-45D2-8045-0167B0309CC1}">
      <dgm:prSet phldrT="[Текст]"/>
      <dgm:spPr/>
      <dgm:t>
        <a:bodyPr/>
        <a:lstStyle/>
        <a:p>
          <a:r>
            <a:rPr lang="ru-RU" dirty="0" smtClean="0"/>
            <a:t>Штрафы, санкции, возмещение ущерба</a:t>
          </a:r>
          <a:endParaRPr lang="ru-RU" dirty="0"/>
        </a:p>
      </dgm:t>
    </dgm:pt>
    <dgm:pt modelId="{069E57A2-DF78-4D52-816F-20F36A610A00}" type="parTrans" cxnId="{966D4B79-0317-40DA-8601-CE663E092278}">
      <dgm:prSet/>
      <dgm:spPr/>
      <dgm:t>
        <a:bodyPr/>
        <a:lstStyle/>
        <a:p>
          <a:endParaRPr lang="ru-RU"/>
        </a:p>
      </dgm:t>
    </dgm:pt>
    <dgm:pt modelId="{7A75A83E-EEA5-4B7B-84F1-A58BFDF4EBD0}" type="sibTrans" cxnId="{966D4B79-0317-40DA-8601-CE663E092278}">
      <dgm:prSet/>
      <dgm:spPr/>
      <dgm:t>
        <a:bodyPr/>
        <a:lstStyle/>
        <a:p>
          <a:endParaRPr lang="ru-RU"/>
        </a:p>
      </dgm:t>
    </dgm:pt>
    <dgm:pt modelId="{550ECAA3-D78E-4A3A-ABAF-879A12B26C61}">
      <dgm:prSet phldrT="[Текст]" custT="1"/>
      <dgm:spPr/>
      <dgm:t>
        <a:bodyPr/>
        <a:lstStyle/>
        <a:p>
          <a:r>
            <a:rPr lang="ru-RU" sz="1400" dirty="0" smtClean="0"/>
            <a:t>5,0 тыс. руб.</a:t>
          </a:r>
          <a:endParaRPr lang="ru-RU" sz="1400" dirty="0"/>
        </a:p>
      </dgm:t>
    </dgm:pt>
    <dgm:pt modelId="{49E44ECA-C86B-43A2-9331-7553BE8EF838}" type="parTrans" cxnId="{B00C24B0-B893-499E-93E5-C96D7DE3A56F}">
      <dgm:prSet/>
      <dgm:spPr/>
      <dgm:t>
        <a:bodyPr/>
        <a:lstStyle/>
        <a:p>
          <a:endParaRPr lang="ru-RU"/>
        </a:p>
      </dgm:t>
    </dgm:pt>
    <dgm:pt modelId="{0FB6E0C4-4C21-4E63-8001-8159DF43400F}" type="sibTrans" cxnId="{B00C24B0-B893-499E-93E5-C96D7DE3A56F}">
      <dgm:prSet/>
      <dgm:spPr/>
      <dgm:t>
        <a:bodyPr/>
        <a:lstStyle/>
        <a:p>
          <a:endParaRPr lang="ru-RU"/>
        </a:p>
      </dgm:t>
    </dgm:pt>
    <dgm:pt modelId="{261A2551-A0E0-4412-BB03-B3D915C3AA18}">
      <dgm:prSet phldrT="[Текст]"/>
      <dgm:spPr/>
      <dgm:t>
        <a:bodyPr/>
        <a:lstStyle/>
        <a:p>
          <a:r>
            <a:rPr lang="ru-RU" dirty="0" smtClean="0"/>
            <a:t>Платежи при пользовании природными ресурсами</a:t>
          </a:r>
          <a:endParaRPr lang="ru-RU" dirty="0"/>
        </a:p>
      </dgm:t>
    </dgm:pt>
    <dgm:pt modelId="{EC188D2D-E109-4AF5-824D-44E60452E0D6}" type="parTrans" cxnId="{3CD047D2-ABED-4224-85C5-FE0BE10A84E7}">
      <dgm:prSet/>
      <dgm:spPr/>
      <dgm:t>
        <a:bodyPr/>
        <a:lstStyle/>
        <a:p>
          <a:endParaRPr lang="ru-RU"/>
        </a:p>
      </dgm:t>
    </dgm:pt>
    <dgm:pt modelId="{AA683FC4-B8DB-4893-9575-75C457C0BCA4}" type="sibTrans" cxnId="{3CD047D2-ABED-4224-85C5-FE0BE10A84E7}">
      <dgm:prSet/>
      <dgm:spPr/>
      <dgm:t>
        <a:bodyPr/>
        <a:lstStyle/>
        <a:p>
          <a:endParaRPr lang="ru-RU"/>
        </a:p>
      </dgm:t>
    </dgm:pt>
    <dgm:pt modelId="{760D3487-ECAF-46B6-BEB0-B52A62FF9B90}">
      <dgm:prSet phldrT="[Текст]"/>
      <dgm:spPr/>
      <dgm:t>
        <a:bodyPr/>
        <a:lstStyle/>
        <a:p>
          <a:r>
            <a:rPr lang="ru-RU" dirty="0" smtClean="0"/>
            <a:t>Доходы от продажи материальных и нематериальных активов</a:t>
          </a:r>
          <a:endParaRPr lang="ru-RU" dirty="0"/>
        </a:p>
      </dgm:t>
    </dgm:pt>
    <dgm:pt modelId="{66B5A42F-DC8D-4635-8739-1247FE376005}" type="parTrans" cxnId="{98D3FFCB-8084-4C40-903E-C484EB25D5EB}">
      <dgm:prSet/>
      <dgm:spPr/>
      <dgm:t>
        <a:bodyPr/>
        <a:lstStyle/>
        <a:p>
          <a:endParaRPr lang="ru-RU"/>
        </a:p>
      </dgm:t>
    </dgm:pt>
    <dgm:pt modelId="{FE5330D4-AACB-45F6-9F93-C4FF35667576}" type="sibTrans" cxnId="{98D3FFCB-8084-4C40-903E-C484EB25D5EB}">
      <dgm:prSet/>
      <dgm:spPr/>
      <dgm:t>
        <a:bodyPr/>
        <a:lstStyle/>
        <a:p>
          <a:endParaRPr lang="ru-RU"/>
        </a:p>
      </dgm:t>
    </dgm:pt>
    <dgm:pt modelId="{4B918366-455A-4D34-922C-C9BCCCA67433}">
      <dgm:prSet phldrT="[Текст]" custT="1"/>
      <dgm:spPr/>
      <dgm:t>
        <a:bodyPr/>
        <a:lstStyle/>
        <a:p>
          <a:r>
            <a:rPr lang="ru-RU" sz="1400" dirty="0" smtClean="0"/>
            <a:t>5743,0 тыс. </a:t>
          </a:r>
          <a:r>
            <a:rPr lang="ru-RU" sz="1400" dirty="0" err="1" smtClean="0"/>
            <a:t>руб</a:t>
          </a:r>
          <a:endParaRPr lang="ru-RU" sz="1400" dirty="0"/>
        </a:p>
      </dgm:t>
    </dgm:pt>
    <dgm:pt modelId="{C4457F8B-B5B3-4766-89B6-1053F87726DA}" type="parTrans" cxnId="{8B1A3B9C-7808-4E35-81D3-6E9D2C962D7A}">
      <dgm:prSet/>
      <dgm:spPr/>
      <dgm:t>
        <a:bodyPr/>
        <a:lstStyle/>
        <a:p>
          <a:endParaRPr lang="ru-RU"/>
        </a:p>
      </dgm:t>
    </dgm:pt>
    <dgm:pt modelId="{780DC337-5066-49D4-BFC7-D5F6ED7B856E}" type="sibTrans" cxnId="{8B1A3B9C-7808-4E35-81D3-6E9D2C962D7A}">
      <dgm:prSet/>
      <dgm:spPr/>
      <dgm:t>
        <a:bodyPr/>
        <a:lstStyle/>
        <a:p>
          <a:endParaRPr lang="ru-RU"/>
        </a:p>
      </dgm:t>
    </dgm:pt>
    <dgm:pt modelId="{612F825F-80B0-47BB-9F4E-70A7417419E7}">
      <dgm:prSet phldrT="[Текст]"/>
      <dgm:spPr/>
      <dgm:t>
        <a:bodyPr/>
        <a:lstStyle/>
        <a:p>
          <a:r>
            <a:rPr lang="ru-RU" dirty="0" smtClean="0"/>
            <a:t>Доходы от использования имущества</a:t>
          </a:r>
          <a:endParaRPr lang="ru-RU" dirty="0"/>
        </a:p>
      </dgm:t>
    </dgm:pt>
    <dgm:pt modelId="{A65D395E-14AE-4F95-9E62-3F74A37B542F}" type="parTrans" cxnId="{0FFE9399-9B46-455C-944E-B1434F35DCCB}">
      <dgm:prSet/>
      <dgm:spPr/>
      <dgm:t>
        <a:bodyPr/>
        <a:lstStyle/>
        <a:p>
          <a:endParaRPr lang="ru-RU"/>
        </a:p>
      </dgm:t>
    </dgm:pt>
    <dgm:pt modelId="{7463E11E-01D3-43AC-A99C-E4C0589E25C9}" type="sibTrans" cxnId="{0FFE9399-9B46-455C-944E-B1434F35DCCB}">
      <dgm:prSet/>
      <dgm:spPr/>
      <dgm:t>
        <a:bodyPr/>
        <a:lstStyle/>
        <a:p>
          <a:endParaRPr lang="ru-RU"/>
        </a:p>
      </dgm:t>
    </dgm:pt>
    <dgm:pt modelId="{93F0EEC3-D5B0-49B3-9DAA-3083BF4A3130}">
      <dgm:prSet phldrT="[Текст]" custT="1"/>
      <dgm:spPr/>
      <dgm:t>
        <a:bodyPr/>
        <a:lstStyle/>
        <a:p>
          <a:r>
            <a:rPr lang="ru-RU" sz="1400" dirty="0" smtClean="0"/>
            <a:t>14550,0 тыс. руб.</a:t>
          </a:r>
          <a:endParaRPr lang="ru-RU" sz="1400" dirty="0"/>
        </a:p>
      </dgm:t>
    </dgm:pt>
    <dgm:pt modelId="{469A0D06-A9F7-4800-84DC-2590E69D51CA}" type="parTrans" cxnId="{24F88F5B-51DE-49E1-A6AF-CCC50189279F}">
      <dgm:prSet/>
      <dgm:spPr/>
      <dgm:t>
        <a:bodyPr/>
        <a:lstStyle/>
        <a:p>
          <a:endParaRPr lang="ru-RU"/>
        </a:p>
      </dgm:t>
    </dgm:pt>
    <dgm:pt modelId="{791C65F0-0DBA-4358-B37A-293FB222DE46}" type="sibTrans" cxnId="{24F88F5B-51DE-49E1-A6AF-CCC50189279F}">
      <dgm:prSet/>
      <dgm:spPr/>
      <dgm:t>
        <a:bodyPr/>
        <a:lstStyle/>
        <a:p>
          <a:endParaRPr lang="ru-RU"/>
        </a:p>
      </dgm:t>
    </dgm:pt>
    <dgm:pt modelId="{56772BDD-89A8-4EEB-82BE-10355769B96D}" type="pres">
      <dgm:prSet presAssocID="{434E9CC1-EEA2-42A9-9F1B-E53978213501}" presName="Name0" presStyleCnt="0">
        <dgm:presLayoutVars>
          <dgm:dir/>
          <dgm:animLvl val="lvl"/>
          <dgm:resizeHandles val="exact"/>
        </dgm:presLayoutVars>
      </dgm:prSet>
      <dgm:spPr/>
      <dgm:t>
        <a:bodyPr/>
        <a:lstStyle/>
        <a:p>
          <a:endParaRPr lang="ru-RU"/>
        </a:p>
      </dgm:t>
    </dgm:pt>
    <dgm:pt modelId="{98A378AF-22AB-4D6E-A86F-67FE81537142}" type="pres">
      <dgm:prSet presAssocID="{61C670E8-96E4-442F-86CA-FF17509FDE2D}" presName="linNode" presStyleCnt="0"/>
      <dgm:spPr/>
    </dgm:pt>
    <dgm:pt modelId="{EE17BBD2-2725-482D-8C12-21A1E163D4F6}" type="pres">
      <dgm:prSet presAssocID="{61C670E8-96E4-442F-86CA-FF17509FDE2D}" presName="parentText" presStyleLbl="node1" presStyleIdx="0" presStyleCnt="4">
        <dgm:presLayoutVars>
          <dgm:chMax val="1"/>
          <dgm:bulletEnabled val="1"/>
        </dgm:presLayoutVars>
      </dgm:prSet>
      <dgm:spPr/>
      <dgm:t>
        <a:bodyPr/>
        <a:lstStyle/>
        <a:p>
          <a:endParaRPr lang="ru-RU"/>
        </a:p>
      </dgm:t>
    </dgm:pt>
    <dgm:pt modelId="{D4B0BB1A-8DB1-43BC-A855-B5AE32278430}" type="pres">
      <dgm:prSet presAssocID="{61C670E8-96E4-442F-86CA-FF17509FDE2D}" presName="descendantText" presStyleLbl="alignAccFollowNode1" presStyleIdx="0" presStyleCnt="4">
        <dgm:presLayoutVars>
          <dgm:bulletEnabled val="1"/>
        </dgm:presLayoutVars>
      </dgm:prSet>
      <dgm:spPr/>
      <dgm:t>
        <a:bodyPr/>
        <a:lstStyle/>
        <a:p>
          <a:endParaRPr lang="ru-RU"/>
        </a:p>
      </dgm:t>
    </dgm:pt>
    <dgm:pt modelId="{595D7DCE-B16E-4726-98DE-E34781A1C0CB}" type="pres">
      <dgm:prSet presAssocID="{5E8031D1-5F74-4ADF-B140-9B9C57880F54}" presName="sp" presStyleCnt="0"/>
      <dgm:spPr/>
    </dgm:pt>
    <dgm:pt modelId="{4B2A4EAF-B696-4A4E-BEDA-C2B666A7C412}" type="pres">
      <dgm:prSet presAssocID="{550ECAA3-D78E-4A3A-ABAF-879A12B26C61}" presName="linNode" presStyleCnt="0"/>
      <dgm:spPr/>
    </dgm:pt>
    <dgm:pt modelId="{0FCAD209-4625-46F6-957C-8B0B05F66DD1}" type="pres">
      <dgm:prSet presAssocID="{550ECAA3-D78E-4A3A-ABAF-879A12B26C61}" presName="parentText" presStyleLbl="node1" presStyleIdx="1" presStyleCnt="4">
        <dgm:presLayoutVars>
          <dgm:chMax val="1"/>
          <dgm:bulletEnabled val="1"/>
        </dgm:presLayoutVars>
      </dgm:prSet>
      <dgm:spPr/>
      <dgm:t>
        <a:bodyPr/>
        <a:lstStyle/>
        <a:p>
          <a:endParaRPr lang="ru-RU"/>
        </a:p>
      </dgm:t>
    </dgm:pt>
    <dgm:pt modelId="{275ECC07-4430-4A11-BC00-33CA08D1D306}" type="pres">
      <dgm:prSet presAssocID="{550ECAA3-D78E-4A3A-ABAF-879A12B26C61}" presName="descendantText" presStyleLbl="alignAccFollowNode1" presStyleIdx="1" presStyleCnt="4">
        <dgm:presLayoutVars>
          <dgm:bulletEnabled val="1"/>
        </dgm:presLayoutVars>
      </dgm:prSet>
      <dgm:spPr/>
      <dgm:t>
        <a:bodyPr/>
        <a:lstStyle/>
        <a:p>
          <a:endParaRPr lang="ru-RU"/>
        </a:p>
      </dgm:t>
    </dgm:pt>
    <dgm:pt modelId="{667D469A-AD22-4CDF-AD9B-1AE8F8C4C896}" type="pres">
      <dgm:prSet presAssocID="{0FB6E0C4-4C21-4E63-8001-8159DF43400F}" presName="sp" presStyleCnt="0"/>
      <dgm:spPr/>
    </dgm:pt>
    <dgm:pt modelId="{B637059E-F43F-4BCC-84FC-2679360D766F}" type="pres">
      <dgm:prSet presAssocID="{4B918366-455A-4D34-922C-C9BCCCA67433}" presName="linNode" presStyleCnt="0"/>
      <dgm:spPr/>
    </dgm:pt>
    <dgm:pt modelId="{B1459243-98CE-47F4-90FB-4B372DC5E79E}" type="pres">
      <dgm:prSet presAssocID="{4B918366-455A-4D34-922C-C9BCCCA67433}" presName="parentText" presStyleLbl="node1" presStyleIdx="2" presStyleCnt="4">
        <dgm:presLayoutVars>
          <dgm:chMax val="1"/>
          <dgm:bulletEnabled val="1"/>
        </dgm:presLayoutVars>
      </dgm:prSet>
      <dgm:spPr/>
      <dgm:t>
        <a:bodyPr/>
        <a:lstStyle/>
        <a:p>
          <a:endParaRPr lang="ru-RU"/>
        </a:p>
      </dgm:t>
    </dgm:pt>
    <dgm:pt modelId="{8E4155E5-4627-460D-9393-A1BFBAEDE636}" type="pres">
      <dgm:prSet presAssocID="{4B918366-455A-4D34-922C-C9BCCCA67433}" presName="descendantText" presStyleLbl="alignAccFollowNode1" presStyleIdx="2" presStyleCnt="4">
        <dgm:presLayoutVars>
          <dgm:bulletEnabled val="1"/>
        </dgm:presLayoutVars>
      </dgm:prSet>
      <dgm:spPr/>
      <dgm:t>
        <a:bodyPr/>
        <a:lstStyle/>
        <a:p>
          <a:endParaRPr lang="ru-RU"/>
        </a:p>
      </dgm:t>
    </dgm:pt>
    <dgm:pt modelId="{192721B9-7D61-4766-8A4F-2A5898ECB707}" type="pres">
      <dgm:prSet presAssocID="{780DC337-5066-49D4-BFC7-D5F6ED7B856E}" presName="sp" presStyleCnt="0"/>
      <dgm:spPr/>
    </dgm:pt>
    <dgm:pt modelId="{9593F8CD-C377-442D-A071-3F1C7238CA7C}" type="pres">
      <dgm:prSet presAssocID="{93F0EEC3-D5B0-49B3-9DAA-3083BF4A3130}" presName="linNode" presStyleCnt="0"/>
      <dgm:spPr/>
    </dgm:pt>
    <dgm:pt modelId="{73581412-01D9-4CE6-BD39-58A7BDF91B7D}" type="pres">
      <dgm:prSet presAssocID="{93F0EEC3-D5B0-49B3-9DAA-3083BF4A3130}" presName="parentText" presStyleLbl="node1" presStyleIdx="3" presStyleCnt="4">
        <dgm:presLayoutVars>
          <dgm:chMax val="1"/>
          <dgm:bulletEnabled val="1"/>
        </dgm:presLayoutVars>
      </dgm:prSet>
      <dgm:spPr/>
      <dgm:t>
        <a:bodyPr/>
        <a:lstStyle/>
        <a:p>
          <a:endParaRPr lang="ru-RU"/>
        </a:p>
      </dgm:t>
    </dgm:pt>
    <dgm:pt modelId="{85A682F1-D17C-49F7-A85D-41C24D3B27E3}" type="pres">
      <dgm:prSet presAssocID="{93F0EEC3-D5B0-49B3-9DAA-3083BF4A3130}" presName="descendantText" presStyleLbl="alignAccFollowNode1" presStyleIdx="3" presStyleCnt="4">
        <dgm:presLayoutVars>
          <dgm:bulletEnabled val="1"/>
        </dgm:presLayoutVars>
      </dgm:prSet>
      <dgm:spPr/>
      <dgm:t>
        <a:bodyPr/>
        <a:lstStyle/>
        <a:p>
          <a:endParaRPr lang="ru-RU"/>
        </a:p>
      </dgm:t>
    </dgm:pt>
  </dgm:ptLst>
  <dgm:cxnLst>
    <dgm:cxn modelId="{535647A1-6F1C-4811-B91A-C918FCCA5CF1}" type="presOf" srcId="{93F0EEC3-D5B0-49B3-9DAA-3083BF4A3130}" destId="{73581412-01D9-4CE6-BD39-58A7BDF91B7D}" srcOrd="0" destOrd="0" presId="urn:microsoft.com/office/officeart/2005/8/layout/vList5"/>
    <dgm:cxn modelId="{0FB717D5-3DC2-414A-A091-19AA6C805E71}" type="presOf" srcId="{434E9CC1-EEA2-42A9-9F1B-E53978213501}" destId="{56772BDD-89A8-4EEB-82BE-10355769B96D}" srcOrd="0" destOrd="0" presId="urn:microsoft.com/office/officeart/2005/8/layout/vList5"/>
    <dgm:cxn modelId="{98D3FFCB-8084-4C40-903E-C484EB25D5EB}" srcId="{93F0EEC3-D5B0-49B3-9DAA-3083BF4A3130}" destId="{760D3487-ECAF-46B6-BEB0-B52A62FF9B90}" srcOrd="0" destOrd="0" parTransId="{66B5A42F-DC8D-4635-8739-1247FE376005}" sibTransId="{FE5330D4-AACB-45F6-9F93-C4FF35667576}"/>
    <dgm:cxn modelId="{2FC237C0-10C3-4366-915C-7A87003D69BA}" type="presOf" srcId="{9DDDFD74-C4E2-45D2-8045-0167B0309CC1}" destId="{D4B0BB1A-8DB1-43BC-A855-B5AE32278430}" srcOrd="0" destOrd="0" presId="urn:microsoft.com/office/officeart/2005/8/layout/vList5"/>
    <dgm:cxn modelId="{E476B6DD-2B5F-4E5C-8ADA-58E4DA424741}" type="presOf" srcId="{612F825F-80B0-47BB-9F4E-70A7417419E7}" destId="{8E4155E5-4627-460D-9393-A1BFBAEDE636}" srcOrd="0" destOrd="0" presId="urn:microsoft.com/office/officeart/2005/8/layout/vList5"/>
    <dgm:cxn modelId="{A91C0034-5F63-4BCC-B270-60BD3B485B0E}" type="presOf" srcId="{261A2551-A0E0-4412-BB03-B3D915C3AA18}" destId="{275ECC07-4430-4A11-BC00-33CA08D1D306}" srcOrd="0" destOrd="0" presId="urn:microsoft.com/office/officeart/2005/8/layout/vList5"/>
    <dgm:cxn modelId="{2F873CBC-22A5-425E-AA8A-90DC2FE24959}" type="presOf" srcId="{550ECAA3-D78E-4A3A-ABAF-879A12B26C61}" destId="{0FCAD209-4625-46F6-957C-8B0B05F66DD1}" srcOrd="0" destOrd="0" presId="urn:microsoft.com/office/officeart/2005/8/layout/vList5"/>
    <dgm:cxn modelId="{8B1A3B9C-7808-4E35-81D3-6E9D2C962D7A}" srcId="{434E9CC1-EEA2-42A9-9F1B-E53978213501}" destId="{4B918366-455A-4D34-922C-C9BCCCA67433}" srcOrd="2" destOrd="0" parTransId="{C4457F8B-B5B3-4766-89B6-1053F87726DA}" sibTransId="{780DC337-5066-49D4-BFC7-D5F6ED7B856E}"/>
    <dgm:cxn modelId="{09FE6D71-B67E-4964-9A7B-78C8B808B7F4}" srcId="{434E9CC1-EEA2-42A9-9F1B-E53978213501}" destId="{61C670E8-96E4-442F-86CA-FF17509FDE2D}" srcOrd="0" destOrd="0" parTransId="{F12864D0-9418-4BCD-844B-ED5932074A38}" sibTransId="{5E8031D1-5F74-4ADF-B140-9B9C57880F54}"/>
    <dgm:cxn modelId="{0FFE9399-9B46-455C-944E-B1434F35DCCB}" srcId="{4B918366-455A-4D34-922C-C9BCCCA67433}" destId="{612F825F-80B0-47BB-9F4E-70A7417419E7}" srcOrd="0" destOrd="0" parTransId="{A65D395E-14AE-4F95-9E62-3F74A37B542F}" sibTransId="{7463E11E-01D3-43AC-A99C-E4C0589E25C9}"/>
    <dgm:cxn modelId="{966D4B79-0317-40DA-8601-CE663E092278}" srcId="{61C670E8-96E4-442F-86CA-FF17509FDE2D}" destId="{9DDDFD74-C4E2-45D2-8045-0167B0309CC1}" srcOrd="0" destOrd="0" parTransId="{069E57A2-DF78-4D52-816F-20F36A610A00}" sibTransId="{7A75A83E-EEA5-4B7B-84F1-A58BFDF4EBD0}"/>
    <dgm:cxn modelId="{19389F97-4212-4E34-BCA5-A153832CC6DA}" type="presOf" srcId="{760D3487-ECAF-46B6-BEB0-B52A62FF9B90}" destId="{85A682F1-D17C-49F7-A85D-41C24D3B27E3}" srcOrd="0" destOrd="0" presId="urn:microsoft.com/office/officeart/2005/8/layout/vList5"/>
    <dgm:cxn modelId="{274AC9EA-DA43-46C0-88B3-1F734F136334}" type="presOf" srcId="{61C670E8-96E4-442F-86CA-FF17509FDE2D}" destId="{EE17BBD2-2725-482D-8C12-21A1E163D4F6}" srcOrd="0" destOrd="0" presId="urn:microsoft.com/office/officeart/2005/8/layout/vList5"/>
    <dgm:cxn modelId="{17F20A54-1560-4C32-9E29-1AB422628233}" type="presOf" srcId="{4B918366-455A-4D34-922C-C9BCCCA67433}" destId="{B1459243-98CE-47F4-90FB-4B372DC5E79E}" srcOrd="0" destOrd="0" presId="urn:microsoft.com/office/officeart/2005/8/layout/vList5"/>
    <dgm:cxn modelId="{3CD047D2-ABED-4224-85C5-FE0BE10A84E7}" srcId="{550ECAA3-D78E-4A3A-ABAF-879A12B26C61}" destId="{261A2551-A0E0-4412-BB03-B3D915C3AA18}" srcOrd="0" destOrd="0" parTransId="{EC188D2D-E109-4AF5-824D-44E60452E0D6}" sibTransId="{AA683FC4-B8DB-4893-9575-75C457C0BCA4}"/>
    <dgm:cxn modelId="{B00C24B0-B893-499E-93E5-C96D7DE3A56F}" srcId="{434E9CC1-EEA2-42A9-9F1B-E53978213501}" destId="{550ECAA3-D78E-4A3A-ABAF-879A12B26C61}" srcOrd="1" destOrd="0" parTransId="{49E44ECA-C86B-43A2-9331-7553BE8EF838}" sibTransId="{0FB6E0C4-4C21-4E63-8001-8159DF43400F}"/>
    <dgm:cxn modelId="{24F88F5B-51DE-49E1-A6AF-CCC50189279F}" srcId="{434E9CC1-EEA2-42A9-9F1B-E53978213501}" destId="{93F0EEC3-D5B0-49B3-9DAA-3083BF4A3130}" srcOrd="3" destOrd="0" parTransId="{469A0D06-A9F7-4800-84DC-2590E69D51CA}" sibTransId="{791C65F0-0DBA-4358-B37A-293FB222DE46}"/>
    <dgm:cxn modelId="{6EDB33A8-5FF3-4849-BB40-6F2FD46AA3B4}" type="presParOf" srcId="{56772BDD-89A8-4EEB-82BE-10355769B96D}" destId="{98A378AF-22AB-4D6E-A86F-67FE81537142}" srcOrd="0" destOrd="0" presId="urn:microsoft.com/office/officeart/2005/8/layout/vList5"/>
    <dgm:cxn modelId="{1343ED7F-CA1F-46E0-8C6A-F6F4A0901581}" type="presParOf" srcId="{98A378AF-22AB-4D6E-A86F-67FE81537142}" destId="{EE17BBD2-2725-482D-8C12-21A1E163D4F6}" srcOrd="0" destOrd="0" presId="urn:microsoft.com/office/officeart/2005/8/layout/vList5"/>
    <dgm:cxn modelId="{87206C8B-5A16-4852-83B6-20F08C5446BA}" type="presParOf" srcId="{98A378AF-22AB-4D6E-A86F-67FE81537142}" destId="{D4B0BB1A-8DB1-43BC-A855-B5AE32278430}" srcOrd="1" destOrd="0" presId="urn:microsoft.com/office/officeart/2005/8/layout/vList5"/>
    <dgm:cxn modelId="{72D38018-6200-4EB6-B86B-24043B7A8AB4}" type="presParOf" srcId="{56772BDD-89A8-4EEB-82BE-10355769B96D}" destId="{595D7DCE-B16E-4726-98DE-E34781A1C0CB}" srcOrd="1" destOrd="0" presId="urn:microsoft.com/office/officeart/2005/8/layout/vList5"/>
    <dgm:cxn modelId="{8D3EF36F-DCAA-4F08-AB64-8D7F83FE1B1C}" type="presParOf" srcId="{56772BDD-89A8-4EEB-82BE-10355769B96D}" destId="{4B2A4EAF-B696-4A4E-BEDA-C2B666A7C412}" srcOrd="2" destOrd="0" presId="urn:microsoft.com/office/officeart/2005/8/layout/vList5"/>
    <dgm:cxn modelId="{55806563-FF16-4C59-BD03-6931D9AA2FAE}" type="presParOf" srcId="{4B2A4EAF-B696-4A4E-BEDA-C2B666A7C412}" destId="{0FCAD209-4625-46F6-957C-8B0B05F66DD1}" srcOrd="0" destOrd="0" presId="urn:microsoft.com/office/officeart/2005/8/layout/vList5"/>
    <dgm:cxn modelId="{F686DF9D-2337-4D2F-A8DD-18C0455033AA}" type="presParOf" srcId="{4B2A4EAF-B696-4A4E-BEDA-C2B666A7C412}" destId="{275ECC07-4430-4A11-BC00-33CA08D1D306}" srcOrd="1" destOrd="0" presId="urn:microsoft.com/office/officeart/2005/8/layout/vList5"/>
    <dgm:cxn modelId="{DB5999F5-98AA-47FA-84D6-9ACBCDB3A64A}" type="presParOf" srcId="{56772BDD-89A8-4EEB-82BE-10355769B96D}" destId="{667D469A-AD22-4CDF-AD9B-1AE8F8C4C896}" srcOrd="3" destOrd="0" presId="urn:microsoft.com/office/officeart/2005/8/layout/vList5"/>
    <dgm:cxn modelId="{56579DC2-5998-4038-9494-9B18B2B30B9E}" type="presParOf" srcId="{56772BDD-89A8-4EEB-82BE-10355769B96D}" destId="{B637059E-F43F-4BCC-84FC-2679360D766F}" srcOrd="4" destOrd="0" presId="urn:microsoft.com/office/officeart/2005/8/layout/vList5"/>
    <dgm:cxn modelId="{9368E4A7-73AE-4A8A-B4D7-9D6E19487F14}" type="presParOf" srcId="{B637059E-F43F-4BCC-84FC-2679360D766F}" destId="{B1459243-98CE-47F4-90FB-4B372DC5E79E}" srcOrd="0" destOrd="0" presId="urn:microsoft.com/office/officeart/2005/8/layout/vList5"/>
    <dgm:cxn modelId="{AF81D7B3-116B-4B41-8E05-028FC1127C3C}" type="presParOf" srcId="{B637059E-F43F-4BCC-84FC-2679360D766F}" destId="{8E4155E5-4627-460D-9393-A1BFBAEDE636}" srcOrd="1" destOrd="0" presId="urn:microsoft.com/office/officeart/2005/8/layout/vList5"/>
    <dgm:cxn modelId="{1803BC58-3A21-4506-B399-4EAFB99069A3}" type="presParOf" srcId="{56772BDD-89A8-4EEB-82BE-10355769B96D}" destId="{192721B9-7D61-4766-8A4F-2A5898ECB707}" srcOrd="5" destOrd="0" presId="urn:microsoft.com/office/officeart/2005/8/layout/vList5"/>
    <dgm:cxn modelId="{F567C27F-FA57-4865-AC16-E8129835D6D3}" type="presParOf" srcId="{56772BDD-89A8-4EEB-82BE-10355769B96D}" destId="{9593F8CD-C377-442D-A071-3F1C7238CA7C}" srcOrd="6" destOrd="0" presId="urn:microsoft.com/office/officeart/2005/8/layout/vList5"/>
    <dgm:cxn modelId="{4A69FE84-99BA-471B-890D-A5DAB240C88C}" type="presParOf" srcId="{9593F8CD-C377-442D-A071-3F1C7238CA7C}" destId="{73581412-01D9-4CE6-BD39-58A7BDF91B7D}" srcOrd="0" destOrd="0" presId="urn:microsoft.com/office/officeart/2005/8/layout/vList5"/>
    <dgm:cxn modelId="{D99A7668-F139-4AA4-8D14-84994F2A6AAD}" type="presParOf" srcId="{9593F8CD-C377-442D-A071-3F1C7238CA7C}" destId="{85A682F1-D17C-49F7-A85D-41C24D3B27E3}"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5" qsCatId="simple" csTypeId="urn:microsoft.com/office/officeart/2005/8/colors/colorful1#3" csCatId="colorful" phldr="1"/>
      <dgm:spPr/>
      <dgm:t>
        <a:bodyPr/>
        <a:lstStyle/>
        <a:p>
          <a:endParaRPr lang="ru-RU"/>
        </a:p>
      </dgm:t>
    </dgm:pt>
    <dgm:pt modelId="{07E63CAE-E07F-43B5-8B9A-D5F850D11316}">
      <dgm:prSet phldrT="[Текст]" custT="1"/>
      <dgm:spPr/>
      <dgm:t>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14951,4 тыс. руб</a:t>
          </a:r>
          <a:r>
            <a:rPr lang="ru-RU" sz="1200" b="1" dirty="0" smtClean="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dgm:t>
        <a:bodyPr/>
        <a:lstStyle/>
        <a:p>
          <a:r>
            <a:rPr lang="ru-RU" sz="1400" b="1" dirty="0" smtClean="0">
              <a:latin typeface="Times New Roman" panose="02020603050405020304" pitchFamily="18" charset="0"/>
              <a:cs typeface="Times New Roman" panose="02020603050405020304" pitchFamily="18" charset="0"/>
            </a:rPr>
            <a:t>Дотации</a:t>
          </a:r>
          <a:endParaRPr lang="ru-RU" sz="1400" b="1" dirty="0">
            <a:latin typeface="Times New Roman" panose="02020603050405020304" pitchFamily="18" charset="0"/>
            <a:cs typeface="Times New Roman" panose="02020603050405020304" pitchFamily="18" charset="0"/>
          </a:endParaRPr>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38754,6 тыс. руб. </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52819,0 тыс. руб</a:t>
          </a:r>
          <a:r>
            <a:rPr lang="ru-RU" sz="1400" b="1" dirty="0" smtClean="0">
              <a:solidFill>
                <a:schemeClr val="bg2">
                  <a:lumMod val="50000"/>
                </a:schemeClr>
              </a:solidFill>
              <a:latin typeface="Times New Roman" panose="02020603050405020304" pitchFamily="18" charset="0"/>
              <a:cs typeface="Times New Roman" panose="02020603050405020304" pitchFamily="18" charset="0"/>
            </a:rPr>
            <a:t>.</a:t>
          </a:r>
          <a:endParaRPr lang="ru-RU" sz="1400" b="1" dirty="0">
            <a:solidFill>
              <a:schemeClr val="bg2">
                <a:lumMod val="50000"/>
              </a:schemeClr>
            </a:solidFill>
            <a:latin typeface="Times New Roman" panose="02020603050405020304" pitchFamily="18" charset="0"/>
            <a:cs typeface="Times New Roman" panose="02020603050405020304" pitchFamily="18" charset="0"/>
          </a:endParaRPr>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5339,2 </a:t>
          </a:r>
          <a:r>
            <a:rPr lang="ru-RU" sz="1200" b="1" dirty="0" err="1" smtClean="0">
              <a:solidFill>
                <a:schemeClr val="tx1"/>
              </a:solidFill>
              <a:latin typeface="Times New Roman" panose="02020603050405020304" pitchFamily="18" charset="0"/>
              <a:cs typeface="Times New Roman" panose="02020603050405020304" pitchFamily="18" charset="0"/>
            </a:rPr>
            <a:t>тыс.руб</a:t>
          </a:r>
          <a:r>
            <a:rPr lang="ru-RU" sz="1200" b="1" dirty="0" smtClean="0">
              <a:solidFill>
                <a:schemeClr val="tx1"/>
              </a:solidFill>
              <a:latin typeface="Times New Roman" panose="02020603050405020304" pitchFamily="18" charset="0"/>
              <a:cs typeface="Times New Roman" panose="02020603050405020304" pitchFamily="18" charset="0"/>
            </a:rPr>
            <a:t>.</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dgm:t>
        <a:bodyPr/>
        <a:lstStyle/>
        <a:p>
          <a:r>
            <a:rPr lang="ru-RU" sz="1400" b="1" smtClean="0">
              <a:latin typeface="Times New Roman" panose="02020603050405020304" pitchFamily="18" charset="0"/>
              <a:cs typeface="Times New Roman" panose="02020603050405020304" pitchFamily="18" charset="0"/>
            </a:rPr>
            <a:t>МБТ</a:t>
          </a:r>
          <a:endParaRPr lang="ru-RU" sz="1400" b="1" dirty="0">
            <a:latin typeface="Times New Roman" panose="02020603050405020304" pitchFamily="18" charset="0"/>
            <a:cs typeface="Times New Roman" panose="02020603050405020304" pitchFamily="18" charset="0"/>
          </a:endParaRPr>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2B1DEA2C-C65F-48A2-A5A1-174457B84CD0}">
      <dgm:prSet/>
      <dgm:spPr/>
      <dgm:t>
        <a:bodyPr/>
        <a:lstStyle/>
        <a:p>
          <a:r>
            <a:rPr lang="ru-RU" b="1" dirty="0" smtClean="0">
              <a:latin typeface="Times New Roman" panose="02020603050405020304" pitchFamily="18" charset="0"/>
              <a:cs typeface="Times New Roman" panose="02020603050405020304" pitchFamily="18" charset="0"/>
            </a:rPr>
            <a:t>Субвенции</a:t>
          </a:r>
          <a:endParaRPr lang="ru-RU" b="1" dirty="0">
            <a:latin typeface="Times New Roman" panose="02020603050405020304" pitchFamily="18" charset="0"/>
            <a:cs typeface="Times New Roman" panose="02020603050405020304" pitchFamily="18" charset="0"/>
          </a:endParaRPr>
        </a:p>
      </dgm:t>
    </dgm:pt>
    <dgm:pt modelId="{5A4F980E-32EE-4B3F-89BD-4605B6D7F9CD}" type="parTrans" cxnId="{14226809-39BA-40FE-93CB-38A7390C9CA2}">
      <dgm:prSet/>
      <dgm:spPr/>
      <dgm:t>
        <a:bodyPr/>
        <a:lstStyle/>
        <a:p>
          <a:endParaRPr lang="ru-RU"/>
        </a:p>
      </dgm:t>
    </dgm:pt>
    <dgm:pt modelId="{772702A9-FE1B-4299-A7CB-D9DEA37A07EF}" type="sibTrans" cxnId="{14226809-39BA-40FE-93CB-38A7390C9CA2}">
      <dgm:prSet/>
      <dgm:spPr/>
      <dgm:t>
        <a:bodyPr/>
        <a:lstStyle/>
        <a:p>
          <a:endParaRPr lang="ru-RU"/>
        </a:p>
      </dgm:t>
    </dgm:pt>
    <dgm:pt modelId="{44D02126-7483-4EF7-86A7-81784F71EDCE}">
      <dgm:prSet custT="1"/>
      <dgm:spPr/>
      <dgm:t>
        <a:bodyPr/>
        <a:lstStyle/>
        <a:p>
          <a:r>
            <a:rPr lang="ru-RU" sz="1400" b="1" dirty="0" smtClean="0">
              <a:latin typeface="Times New Roman" panose="02020603050405020304" pitchFamily="18" charset="0"/>
              <a:cs typeface="Times New Roman" panose="02020603050405020304" pitchFamily="18" charset="0"/>
            </a:rPr>
            <a:t>Субсидии</a:t>
          </a:r>
          <a:endParaRPr lang="ru-RU" sz="1400" b="1" dirty="0">
            <a:latin typeface="Times New Roman" panose="02020603050405020304" pitchFamily="18" charset="0"/>
            <a:cs typeface="Times New Roman" panose="02020603050405020304" pitchFamily="18" charset="0"/>
          </a:endParaRPr>
        </a:p>
      </dgm:t>
    </dgm:pt>
    <dgm:pt modelId="{1E71CEDC-4065-4367-A508-9BBCA5C1405F}" type="sibTrans" cxnId="{5D8A392C-7B8D-4383-ADB0-4D5FB3576DA4}">
      <dgm:prSet/>
      <dgm:spPr/>
      <dgm:t>
        <a:bodyPr/>
        <a:lstStyle/>
        <a:p>
          <a:endParaRPr lang="ru-RU"/>
        </a:p>
      </dgm:t>
    </dgm:pt>
    <dgm:pt modelId="{0BA18545-6BD6-41E4-B090-D4EF08AD5DB8}" type="parTrans" cxnId="{5D8A392C-7B8D-4383-ADB0-4D5FB3576DA4}">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t>
        <a:bodyPr/>
        <a:lstStyle/>
        <a:p>
          <a:endParaRPr lang="ru-RU"/>
        </a:p>
      </dgm:t>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t>
        <a:bodyPr/>
        <a:lstStyle/>
        <a:p>
          <a:endParaRPr lang="ru-RU"/>
        </a:p>
      </dgm:t>
    </dgm:pt>
    <dgm:pt modelId="{B1DB6064-EDC5-4709-B9BF-ECEEDBCBB2E2}" type="pres">
      <dgm:prSet presAssocID="{E6077133-BDE0-42DD-B3C1-F09BB1E594AC}" presName="composite" presStyleCnt="0"/>
      <dgm:spPr/>
      <dgm:t>
        <a:bodyPr/>
        <a:lstStyle/>
        <a:p>
          <a:endParaRPr lang="ru-RU"/>
        </a:p>
      </dgm:t>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t>
        <a:bodyPr/>
        <a:lstStyle/>
        <a:p>
          <a:endParaRPr lang="ru-RU"/>
        </a:p>
      </dgm:t>
    </dgm:pt>
    <dgm:pt modelId="{B0B33EF5-3ED8-4267-8F39-6500D26C91FE}" type="pres">
      <dgm:prSet presAssocID="{59AED373-E38A-4BD4-A631-3D5B3D60AB6F}" presName="composite" presStyleCnt="0"/>
      <dgm:spPr/>
      <dgm:t>
        <a:bodyPr/>
        <a:lstStyle/>
        <a:p>
          <a:endParaRPr lang="ru-RU"/>
        </a:p>
      </dgm:t>
    </dgm:pt>
    <dgm:pt modelId="{6EDD4371-559F-4D73-AD23-8D7E665F927F}" type="pres">
      <dgm:prSet presAssocID="{59AED373-E38A-4BD4-A631-3D5B3D60AB6F}" presName="parentText" presStyleLbl="alignNode1" presStyleIdx="2" presStyleCnt="4">
        <dgm:presLayoutVars>
          <dgm:chMax val="1"/>
          <dgm:bulletEnabled val="1"/>
        </dgm:presLayoutVars>
      </dgm:prSet>
      <dgm:spPr/>
      <dgm:t>
        <a:bodyPr/>
        <a:lstStyle/>
        <a:p>
          <a:endParaRPr lang="ru-RU"/>
        </a:p>
      </dgm:t>
    </dgm:pt>
    <dgm:pt modelId="{3050A114-95B4-4C72-ABB8-FF3B0256D226}" type="pres">
      <dgm:prSet presAssocID="{59AED373-E38A-4BD4-A631-3D5B3D60AB6F}" presName="descendantText" presStyleLbl="alignAcc1" presStyleIdx="2" presStyleCnt="4">
        <dgm:presLayoutVars>
          <dgm:bulletEnabled val="1"/>
        </dgm:presLayoutVars>
      </dgm:prSet>
      <dgm:spPr/>
      <dgm:t>
        <a:bodyPr/>
        <a:lstStyle/>
        <a:p>
          <a:endParaRPr lang="ru-RU"/>
        </a:p>
      </dgm:t>
    </dgm:pt>
    <dgm:pt modelId="{64211A8A-B7C7-462F-9C1E-02193DFA61D4}" type="pres">
      <dgm:prSet presAssocID="{D432F0CD-F1C9-451F-9BF9-43BE67E93E0B}" presName="sp" presStyleCnt="0"/>
      <dgm:spPr/>
      <dgm:t>
        <a:bodyPr/>
        <a:lstStyle/>
        <a:p>
          <a:endParaRPr lang="ru-RU"/>
        </a:p>
      </dgm:t>
    </dgm:pt>
    <dgm:pt modelId="{FB10846E-3AE0-4176-83E9-7C225E3A0B9C}" type="pres">
      <dgm:prSet presAssocID="{DB99D06F-8AB8-4A5C-80DE-5DC44C7EE206}" presName="composite" presStyleCnt="0"/>
      <dgm:spPr/>
      <dgm:t>
        <a:bodyPr/>
        <a:lstStyle/>
        <a:p>
          <a:endParaRPr lang="ru-RU"/>
        </a:p>
      </dgm:t>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09658C4E-BB57-455E-B338-66FBFF668852}" type="presOf" srcId="{F6574D3B-92FB-4DCB-B065-D50275DB829B}" destId="{42ACD664-9300-4249-B2F8-9749D7BED71E}"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97E9A234-F61C-4476-A7CC-648B05BE3F5D}" srcId="{083058FB-D7E4-42AC-AC47-EC9D2740D50F}" destId="{59AED373-E38A-4BD4-A631-3D5B3D60AB6F}" srcOrd="2" destOrd="0" parTransId="{50CCB01E-9655-4DCE-A1E9-F0C648B16975}" sibTransId="{D432F0CD-F1C9-451F-9BF9-43BE67E93E0B}"/>
    <dgm:cxn modelId="{4B03035A-54D1-4A2E-A73D-713786984FC9}" type="presOf" srcId="{44D02126-7483-4EF7-86A7-81784F71EDCE}" destId="{4DE0E3DC-04F3-46E1-BC83-DA96C976BC5F}" srcOrd="0" destOrd="0" presId="urn:microsoft.com/office/officeart/2005/8/layout/chevron2"/>
    <dgm:cxn modelId="{747EAA87-913D-4349-86B0-2E209DC1A10D}" type="presOf" srcId="{07E63CAE-E07F-43B5-8B9A-D5F850D11316}" destId="{4787B8AB-D47E-48D6-BAF8-198779755066}" srcOrd="0" destOrd="0" presId="urn:microsoft.com/office/officeart/2005/8/layout/chevron2"/>
    <dgm:cxn modelId="{395E094B-E552-4CCE-A24B-ACD24F04D0E0}" srcId="{083058FB-D7E4-42AC-AC47-EC9D2740D50F}" destId="{E6077133-BDE0-42DD-B3C1-F09BB1E594AC}" srcOrd="1" destOrd="0" parTransId="{042A2F75-4406-4FCE-B80D-1DD9ACC33D41}" sibTransId="{3D389983-2AED-4D32-B4BF-8F3E200B0CAC}"/>
    <dgm:cxn modelId="{7FF44548-1128-40FA-85A6-E1D68BE2B336}" type="presOf" srcId="{083058FB-D7E4-42AC-AC47-EC9D2740D50F}" destId="{76D4EB3A-2C6C-4C02-83C0-C250857A209F}" srcOrd="0" destOrd="0" presId="urn:microsoft.com/office/officeart/2005/8/layout/chevron2"/>
    <dgm:cxn modelId="{59ADE87A-08D2-4168-B62E-B42550DAD25F}" srcId="{DB99D06F-8AB8-4A5C-80DE-5DC44C7EE206}" destId="{E9F8A5F5-C32D-4059-B302-A28F1DCE0B24}" srcOrd="0" destOrd="0" parTransId="{047E8E93-B064-4FE7-9901-8A0D6D9BBEFC}" sibTransId="{2995760B-8F30-4C00-85C9-E7B4574D3769}"/>
    <dgm:cxn modelId="{D536331B-D599-4BFA-818B-33DDF4A14DE1}" type="presOf" srcId="{2B1DEA2C-C65F-48A2-A5A1-174457B84CD0}" destId="{3050A114-95B4-4C72-ABB8-FF3B0256D226}" srcOrd="0" destOrd="0" presId="urn:microsoft.com/office/officeart/2005/8/layout/chevron2"/>
    <dgm:cxn modelId="{447C167B-F755-4DD1-840B-5B9403349E03}" type="presOf" srcId="{DB99D06F-8AB8-4A5C-80DE-5DC44C7EE206}" destId="{D3CF4780-BE37-4F30-9485-A5CEA4F1527A}" srcOrd="0" destOrd="0" presId="urn:microsoft.com/office/officeart/2005/8/layout/chevron2"/>
    <dgm:cxn modelId="{768059D3-DFFC-42FA-9C6B-CD0841944A4E}" type="presOf" srcId="{E6077133-BDE0-42DD-B3C1-F09BB1E594AC}" destId="{749A1EC2-6787-4386-9A04-2D7C9A1F7635}" srcOrd="0" destOrd="0" presId="urn:microsoft.com/office/officeart/2005/8/layout/chevron2"/>
    <dgm:cxn modelId="{66BCC412-1751-4627-9966-4A0666AA316E}" srcId="{083058FB-D7E4-42AC-AC47-EC9D2740D50F}" destId="{DB99D06F-8AB8-4A5C-80DE-5DC44C7EE206}" srcOrd="3" destOrd="0" parTransId="{6DE94914-5334-4144-B46A-EE4FD4FC3268}" sibTransId="{B0437C8C-D3E7-416D-BDD8-3879B129DFF2}"/>
    <dgm:cxn modelId="{14226809-39BA-40FE-93CB-38A7390C9CA2}" srcId="{59AED373-E38A-4BD4-A631-3D5B3D60AB6F}" destId="{2B1DEA2C-C65F-48A2-A5A1-174457B84CD0}" srcOrd="0" destOrd="0" parTransId="{5A4F980E-32EE-4B3F-89BD-4605B6D7F9CD}" sibTransId="{772702A9-FE1B-4299-A7CB-D9DEA37A07EF}"/>
    <dgm:cxn modelId="{1EEE2480-43C0-44A8-9582-AF071587CC4E}" type="presOf" srcId="{59AED373-E38A-4BD4-A631-3D5B3D60AB6F}" destId="{6EDD4371-559F-4D73-AD23-8D7E665F927F}"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5D8A392C-7B8D-4383-ADB0-4D5FB3576DA4}" srcId="{E6077133-BDE0-42DD-B3C1-F09BB1E594AC}" destId="{44D02126-7483-4EF7-86A7-81784F71EDCE}" srcOrd="0" destOrd="0" parTransId="{0BA18545-6BD6-41E4-B090-D4EF08AD5DB8}" sibTransId="{1E71CEDC-4065-4367-A508-9BBCA5C1405F}"/>
    <dgm:cxn modelId="{CF456F89-CC00-45BA-ADD3-2CC548B429E3}" type="presOf" srcId="{E9F8A5F5-C32D-4059-B302-A28F1DCE0B24}" destId="{218CE23A-B8E0-47E9-9EF0-3287A1E845CA}" srcOrd="0" destOrd="0" presId="urn:microsoft.com/office/officeart/2005/8/layout/chevron2"/>
    <dgm:cxn modelId="{44EF7AA0-3AFE-4622-B192-59D6309EC366}" type="presParOf" srcId="{76D4EB3A-2C6C-4C02-83C0-C250857A209F}" destId="{F20FF4BD-3B95-4BD9-AB03-9DE613AB4E67}" srcOrd="0" destOrd="0" presId="urn:microsoft.com/office/officeart/2005/8/layout/chevron2"/>
    <dgm:cxn modelId="{FC136BC3-2C80-4DFE-9456-3C1B8C33655D}" type="presParOf" srcId="{F20FF4BD-3B95-4BD9-AB03-9DE613AB4E67}" destId="{4787B8AB-D47E-48D6-BAF8-198779755066}" srcOrd="0" destOrd="0" presId="urn:microsoft.com/office/officeart/2005/8/layout/chevron2"/>
    <dgm:cxn modelId="{F752AB9E-1E4B-4DEB-8F7D-22D0F0A7162E}" type="presParOf" srcId="{F20FF4BD-3B95-4BD9-AB03-9DE613AB4E67}" destId="{42ACD664-9300-4249-B2F8-9749D7BED71E}" srcOrd="1" destOrd="0" presId="urn:microsoft.com/office/officeart/2005/8/layout/chevron2"/>
    <dgm:cxn modelId="{2852AE62-507E-49A1-A552-4012A03AD427}" type="presParOf" srcId="{76D4EB3A-2C6C-4C02-83C0-C250857A209F}" destId="{FB3EF289-5C92-44DC-8AD7-16805AC5E1ED}" srcOrd="1" destOrd="0" presId="urn:microsoft.com/office/officeart/2005/8/layout/chevron2"/>
    <dgm:cxn modelId="{023C2B57-3EC4-4D7D-B620-D3CDCE38A970}" type="presParOf" srcId="{76D4EB3A-2C6C-4C02-83C0-C250857A209F}" destId="{B1DB6064-EDC5-4709-B9BF-ECEEDBCBB2E2}" srcOrd="2" destOrd="0" presId="urn:microsoft.com/office/officeart/2005/8/layout/chevron2"/>
    <dgm:cxn modelId="{4CF55135-EB1B-42E5-B5F8-A288F1430E66}" type="presParOf" srcId="{B1DB6064-EDC5-4709-B9BF-ECEEDBCBB2E2}" destId="{749A1EC2-6787-4386-9A04-2D7C9A1F7635}" srcOrd="0" destOrd="0" presId="urn:microsoft.com/office/officeart/2005/8/layout/chevron2"/>
    <dgm:cxn modelId="{BD6196DB-8252-4955-AF4E-716E92E3646B}" type="presParOf" srcId="{B1DB6064-EDC5-4709-B9BF-ECEEDBCBB2E2}" destId="{4DE0E3DC-04F3-46E1-BC83-DA96C976BC5F}" srcOrd="1" destOrd="0" presId="urn:microsoft.com/office/officeart/2005/8/layout/chevron2"/>
    <dgm:cxn modelId="{7CC3F151-4BE5-4053-B8B6-C737ED65F9DB}" type="presParOf" srcId="{76D4EB3A-2C6C-4C02-83C0-C250857A209F}" destId="{C56617AB-2910-4A77-8801-F5396FCEDBC0}" srcOrd="3" destOrd="0" presId="urn:microsoft.com/office/officeart/2005/8/layout/chevron2"/>
    <dgm:cxn modelId="{73EA9313-D4D9-4BE0-A356-69D6E352A129}" type="presParOf" srcId="{76D4EB3A-2C6C-4C02-83C0-C250857A209F}" destId="{B0B33EF5-3ED8-4267-8F39-6500D26C91FE}" srcOrd="4" destOrd="0" presId="urn:microsoft.com/office/officeart/2005/8/layout/chevron2"/>
    <dgm:cxn modelId="{8EF8F682-089E-4120-BF28-FE2B66A72080}" type="presParOf" srcId="{B0B33EF5-3ED8-4267-8F39-6500D26C91FE}" destId="{6EDD4371-559F-4D73-AD23-8D7E665F927F}" srcOrd="0" destOrd="0" presId="urn:microsoft.com/office/officeart/2005/8/layout/chevron2"/>
    <dgm:cxn modelId="{30145D79-2455-48FB-BEB9-A1E9337485BD}" type="presParOf" srcId="{B0B33EF5-3ED8-4267-8F39-6500D26C91FE}" destId="{3050A114-95B4-4C72-ABB8-FF3B0256D226}" srcOrd="1" destOrd="0" presId="urn:microsoft.com/office/officeart/2005/8/layout/chevron2"/>
    <dgm:cxn modelId="{5476A62F-6C65-49A7-9423-8070822BA7E0}" type="presParOf" srcId="{76D4EB3A-2C6C-4C02-83C0-C250857A209F}" destId="{64211A8A-B7C7-462F-9C1E-02193DFA61D4}" srcOrd="5" destOrd="0" presId="urn:microsoft.com/office/officeart/2005/8/layout/chevron2"/>
    <dgm:cxn modelId="{7A000D0D-805A-4E3C-A335-5AF252504F6A}" type="presParOf" srcId="{76D4EB3A-2C6C-4C02-83C0-C250857A209F}" destId="{FB10846E-3AE0-4176-83E9-7C225E3A0B9C}" srcOrd="6" destOrd="0" presId="urn:microsoft.com/office/officeart/2005/8/layout/chevron2"/>
    <dgm:cxn modelId="{E1480B26-7D4C-44ED-A82A-14A7AA627A0E}" type="presParOf" srcId="{FB10846E-3AE0-4176-83E9-7C225E3A0B9C}" destId="{D3CF4780-BE37-4F30-9485-A5CEA4F1527A}" srcOrd="0" destOrd="0" presId="urn:microsoft.com/office/officeart/2005/8/layout/chevron2"/>
    <dgm:cxn modelId="{CB4C3FF9-964C-4392-B134-418E17E0CA35}"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1#4" csCatId="colorful" phldr="1"/>
      <dgm:spPr/>
      <dgm:t>
        <a:bodyPr/>
        <a:lstStyle/>
        <a:p>
          <a:endParaRPr lang="ru-RU"/>
        </a:p>
      </dgm:t>
    </dgm:pt>
    <dgm:pt modelId="{07E63CAE-E07F-43B5-8B9A-D5F850D11316}">
      <dgm:prSet phldrT="[Текст]" custT="1"/>
      <dgm:spPr>
        <a:solidFill>
          <a:schemeClr val="tx2">
            <a:lumMod val="60000"/>
            <a:lumOff val="40000"/>
          </a:schemeClr>
        </a:solidFill>
      </dgm:spPr>
      <dgm:t>
        <a:bodyPr/>
        <a:lstStyle/>
        <a:p>
          <a:pPr algn="ctr"/>
          <a:r>
            <a:rPr lang="ru-RU" sz="1000" b="1" dirty="0" smtClean="0">
              <a:solidFill>
                <a:schemeClr val="tx1"/>
              </a:solidFill>
            </a:rPr>
            <a:t>15433,0</a:t>
          </a:r>
        </a:p>
        <a:p>
          <a:pPr algn="ctr"/>
          <a:r>
            <a:rPr lang="ru-RU" sz="1000" b="1" dirty="0" smtClean="0">
              <a:solidFill>
                <a:schemeClr val="tx1"/>
              </a:solidFill>
            </a:rPr>
            <a:t> тыс. руб</a:t>
          </a:r>
          <a:r>
            <a:rPr lang="ru-RU" sz="1000" b="1" dirty="0" smtClean="0">
              <a:solidFill>
                <a:srgbClr val="FF0000"/>
              </a:solidFill>
            </a:rPr>
            <a:t>.</a:t>
          </a:r>
          <a:endParaRPr lang="ru-RU" sz="1000" b="1" dirty="0">
            <a:solidFill>
              <a:srgbClr val="FF0000"/>
            </a:solidFill>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a:solidFill>
          <a:schemeClr val="tx2">
            <a:lumMod val="60000"/>
            <a:lumOff val="40000"/>
            <a:alpha val="90000"/>
          </a:schemeClr>
        </a:solidFill>
      </dgm:spPr>
      <dgm:t>
        <a:bodyPr/>
        <a:lstStyle/>
        <a:p>
          <a:r>
            <a:rPr lang="ru-RU" sz="1400" b="1" dirty="0" smtClean="0"/>
            <a:t>Дотации</a:t>
          </a:r>
          <a:endParaRPr lang="ru-RU" sz="1400" b="1" dirty="0"/>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a:solidFill>
          <a:schemeClr val="accent2">
            <a:lumMod val="75000"/>
          </a:schemeClr>
        </a:solidFill>
      </dgm:spPr>
      <dgm:t>
        <a:bodyPr/>
        <a:lstStyle/>
        <a:p>
          <a:r>
            <a:rPr lang="ru-RU" sz="1000" b="1" dirty="0" smtClean="0">
              <a:solidFill>
                <a:schemeClr val="tx1"/>
              </a:solidFill>
            </a:rPr>
            <a:t>28627,4</a:t>
          </a:r>
        </a:p>
        <a:p>
          <a:r>
            <a:rPr lang="ru-RU" sz="1000" b="1" dirty="0" smtClean="0">
              <a:solidFill>
                <a:schemeClr val="tx1"/>
              </a:solidFill>
            </a:rPr>
            <a:t> тыс. руб. </a:t>
          </a:r>
          <a:endParaRPr lang="ru-RU" sz="1000" b="1" dirty="0">
            <a:solidFill>
              <a:schemeClr val="tx1"/>
            </a:solidFill>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a:solidFill>
          <a:schemeClr val="accent2">
            <a:lumMod val="75000"/>
            <a:alpha val="90000"/>
          </a:schemeClr>
        </a:solidFill>
      </dgm:spPr>
      <dgm:t>
        <a:bodyPr/>
        <a:lstStyle/>
        <a:p>
          <a:r>
            <a:rPr lang="ru-RU" sz="1400" b="1" dirty="0" smtClean="0"/>
            <a:t>Субвенции</a:t>
          </a:r>
          <a:endParaRPr lang="ru-RU" sz="1400" b="1" dirty="0"/>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000" b="1" dirty="0" smtClean="0">
              <a:solidFill>
                <a:schemeClr val="tx1"/>
              </a:solidFill>
            </a:rPr>
            <a:t>2500,2тыс. руб.</a:t>
          </a:r>
          <a:endParaRPr lang="ru-RU" sz="1000" b="1" dirty="0">
            <a:solidFill>
              <a:schemeClr val="tx1"/>
            </a:solidFill>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a:solidFill>
          <a:schemeClr val="accent5">
            <a:lumMod val="60000"/>
            <a:lumOff val="40000"/>
            <a:alpha val="90000"/>
          </a:schemeClr>
        </a:solidFill>
      </dgm:spPr>
      <dgm:t>
        <a:bodyPr/>
        <a:lstStyle/>
        <a:p>
          <a:r>
            <a:rPr lang="ru-RU" sz="1400" b="1" dirty="0" smtClean="0"/>
            <a:t>МБТ</a:t>
          </a:r>
          <a:endParaRPr lang="ru-RU" sz="1400" b="1" dirty="0"/>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62BB14DF-B77C-4362-BF68-36EE45CC10C3}">
      <dgm:prSet phldrT="[Текст]" custT="1"/>
      <dgm:spPr>
        <a:solidFill>
          <a:schemeClr val="accent2">
            <a:lumMod val="75000"/>
            <a:alpha val="90000"/>
          </a:schemeClr>
        </a:soli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37510,3 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FFCE0C-BDAA-4523-B534-8913E9160839}" type="parTrans" cxnId="{0511ACAD-AFE9-4890-98B3-4434B99D00FF}">
      <dgm:prSet/>
      <dgm:spPr/>
      <dgm:t>
        <a:bodyPr/>
        <a:lstStyle/>
        <a:p>
          <a:endParaRPr lang="ru-RU"/>
        </a:p>
      </dgm:t>
    </dgm:pt>
    <dgm:pt modelId="{2A966748-8477-4F63-AC6B-C1B78666DFDD}" type="sibTrans" cxnId="{0511ACAD-AFE9-4890-98B3-4434B99D00FF}">
      <dgm:prSet/>
      <dgm:spPr/>
      <dgm:t>
        <a:bodyPr/>
        <a:lstStyle/>
        <a:p>
          <a:endParaRPr lang="ru-RU"/>
        </a:p>
      </dgm:t>
    </dgm:pt>
    <dgm:pt modelId="{1C910FE2-96D6-4C0A-ABF7-7A39C739838B}">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Субсидии</a:t>
          </a:r>
          <a:endParaRPr lang="ru-RU" sz="1400" dirty="0">
            <a:latin typeface="Times New Roman" panose="02020603050405020304" pitchFamily="18" charset="0"/>
            <a:cs typeface="Times New Roman" panose="02020603050405020304" pitchFamily="18" charset="0"/>
          </a:endParaRPr>
        </a:p>
      </dgm:t>
    </dgm:pt>
    <dgm:pt modelId="{ECCF252C-5A95-4D86-903E-4394984F55A2}" type="parTrans" cxnId="{93D9051D-9957-43C6-93BA-B76F1B677058}">
      <dgm:prSet/>
      <dgm:spPr/>
      <dgm:t>
        <a:bodyPr/>
        <a:lstStyle/>
        <a:p>
          <a:endParaRPr lang="ru-RU"/>
        </a:p>
      </dgm:t>
    </dgm:pt>
    <dgm:pt modelId="{681AFFA6-826C-431B-A7F4-D8EBFE504198}" type="sibTrans" cxnId="{93D9051D-9957-43C6-93BA-B76F1B677058}">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pt>
    <dgm:pt modelId="{B1DB6064-EDC5-4709-B9BF-ECEEDBCBB2E2}" type="pres">
      <dgm:prSet presAssocID="{E6077133-BDE0-42DD-B3C1-F09BB1E594AC}" presName="composite" presStyleCnt="0"/>
      <dgm:spPr/>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pt>
    <dgm:pt modelId="{C78E7AA2-2319-4C68-B268-3CC2E24D67BC}" type="pres">
      <dgm:prSet presAssocID="{62BB14DF-B77C-4362-BF68-36EE45CC10C3}" presName="composite" presStyleCnt="0"/>
      <dgm:spPr/>
    </dgm:pt>
    <dgm:pt modelId="{B2FDE115-9331-4E91-82E7-EBF13EBE2435}" type="pres">
      <dgm:prSet presAssocID="{62BB14DF-B77C-4362-BF68-36EE45CC10C3}" presName="parentText" presStyleLbl="alignNode1" presStyleIdx="2" presStyleCnt="4">
        <dgm:presLayoutVars>
          <dgm:chMax val="1"/>
          <dgm:bulletEnabled val="1"/>
        </dgm:presLayoutVars>
      </dgm:prSet>
      <dgm:spPr/>
      <dgm:t>
        <a:bodyPr/>
        <a:lstStyle/>
        <a:p>
          <a:endParaRPr lang="ru-RU"/>
        </a:p>
      </dgm:t>
    </dgm:pt>
    <dgm:pt modelId="{D2D560BC-F7A5-414A-842B-83C986D63F2E}" type="pres">
      <dgm:prSet presAssocID="{62BB14DF-B77C-4362-BF68-36EE45CC10C3}" presName="descendantText" presStyleLbl="alignAcc1" presStyleIdx="2" presStyleCnt="4">
        <dgm:presLayoutVars>
          <dgm:bulletEnabled val="1"/>
        </dgm:presLayoutVars>
      </dgm:prSet>
      <dgm:spPr/>
      <dgm:t>
        <a:bodyPr/>
        <a:lstStyle/>
        <a:p>
          <a:endParaRPr lang="ru-RU"/>
        </a:p>
      </dgm:t>
    </dgm:pt>
    <dgm:pt modelId="{E5B7A03A-B512-4FFC-8E20-21AE926DDED4}" type="pres">
      <dgm:prSet presAssocID="{2A966748-8477-4F63-AC6B-C1B78666DFDD}" presName="sp" presStyleCnt="0"/>
      <dgm:spPr/>
    </dgm:pt>
    <dgm:pt modelId="{FB10846E-3AE0-4176-83E9-7C225E3A0B9C}" type="pres">
      <dgm:prSet presAssocID="{DB99D06F-8AB8-4A5C-80DE-5DC44C7EE206}" presName="composite" presStyleCnt="0"/>
      <dgm:spPr/>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D8778D49-1C84-41C6-9AD8-661CA4ED1064}" type="presOf" srcId="{1C910FE2-96D6-4C0A-ABF7-7A39C739838B}" destId="{D2D560BC-F7A5-414A-842B-83C986D63F2E}"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E8B07360-855B-415C-9CC5-9840ABB21217}" type="presOf" srcId="{DB99D06F-8AB8-4A5C-80DE-5DC44C7EE206}" destId="{D3CF4780-BE37-4F30-9485-A5CEA4F1527A}" srcOrd="0" destOrd="0" presId="urn:microsoft.com/office/officeart/2005/8/layout/chevron2"/>
    <dgm:cxn modelId="{436F2C90-2409-4BB3-9A1F-B68B5062E514}" type="presOf" srcId="{E9F8A5F5-C32D-4059-B302-A28F1DCE0B24}" destId="{218CE23A-B8E0-47E9-9EF0-3287A1E845CA}" srcOrd="0" destOrd="0" presId="urn:microsoft.com/office/officeart/2005/8/layout/chevron2"/>
    <dgm:cxn modelId="{57B59595-7DE4-4BA0-9C9B-2477183BF141}" type="presOf" srcId="{59AED373-E38A-4BD4-A631-3D5B3D60AB6F}" destId="{4DE0E3DC-04F3-46E1-BC83-DA96C976BC5F}" srcOrd="0" destOrd="0" presId="urn:microsoft.com/office/officeart/2005/8/layout/chevron2"/>
    <dgm:cxn modelId="{95DA4BB3-BE26-4AD5-B7BC-2248D8303AF3}" type="presOf" srcId="{E6077133-BDE0-42DD-B3C1-F09BB1E594AC}" destId="{749A1EC2-6787-4386-9A04-2D7C9A1F7635}"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93D9051D-9957-43C6-93BA-B76F1B677058}" srcId="{62BB14DF-B77C-4362-BF68-36EE45CC10C3}" destId="{1C910FE2-96D6-4C0A-ABF7-7A39C739838B}" srcOrd="0" destOrd="0" parTransId="{ECCF252C-5A95-4D86-903E-4394984F55A2}" sibTransId="{681AFFA6-826C-431B-A7F4-D8EBFE504198}"/>
    <dgm:cxn modelId="{A3BA7273-EF57-411E-8E69-5237170304B7}" type="presOf" srcId="{07E63CAE-E07F-43B5-8B9A-D5F850D11316}" destId="{4787B8AB-D47E-48D6-BAF8-198779755066}" srcOrd="0" destOrd="0" presId="urn:microsoft.com/office/officeart/2005/8/layout/chevron2"/>
    <dgm:cxn modelId="{395E094B-E552-4CCE-A24B-ACD24F04D0E0}" srcId="{083058FB-D7E4-42AC-AC47-EC9D2740D50F}" destId="{E6077133-BDE0-42DD-B3C1-F09BB1E594AC}" srcOrd="1" destOrd="0" parTransId="{042A2F75-4406-4FCE-B80D-1DD9ACC33D41}" sibTransId="{3D389983-2AED-4D32-B4BF-8F3E200B0CAC}"/>
    <dgm:cxn modelId="{C925B1C9-A013-436A-8A40-100F1C4B1AB1}" type="presOf" srcId="{083058FB-D7E4-42AC-AC47-EC9D2740D50F}" destId="{76D4EB3A-2C6C-4C02-83C0-C250857A209F}" srcOrd="0" destOrd="0" presId="urn:microsoft.com/office/officeart/2005/8/layout/chevron2"/>
    <dgm:cxn modelId="{59ADE87A-08D2-4168-B62E-B42550DAD25F}" srcId="{DB99D06F-8AB8-4A5C-80DE-5DC44C7EE206}" destId="{E9F8A5F5-C32D-4059-B302-A28F1DCE0B24}" srcOrd="0" destOrd="0" parTransId="{047E8E93-B064-4FE7-9901-8A0D6D9BBEFC}" sibTransId="{2995760B-8F30-4C00-85C9-E7B4574D3769}"/>
    <dgm:cxn modelId="{7A9C06DD-CFC4-4EC6-A61F-90DA55962E56}" type="presOf" srcId="{62BB14DF-B77C-4362-BF68-36EE45CC10C3}" destId="{B2FDE115-9331-4E91-82E7-EBF13EBE2435}" srcOrd="0" destOrd="0" presId="urn:microsoft.com/office/officeart/2005/8/layout/chevron2"/>
    <dgm:cxn modelId="{0511ACAD-AFE9-4890-98B3-4434B99D00FF}" srcId="{083058FB-D7E4-42AC-AC47-EC9D2740D50F}" destId="{62BB14DF-B77C-4362-BF68-36EE45CC10C3}" srcOrd="2" destOrd="0" parTransId="{AEFFCE0C-BDAA-4523-B534-8913E9160839}" sibTransId="{2A966748-8477-4F63-AC6B-C1B78666DFDD}"/>
    <dgm:cxn modelId="{66BCC412-1751-4627-9966-4A0666AA316E}" srcId="{083058FB-D7E4-42AC-AC47-EC9D2740D50F}" destId="{DB99D06F-8AB8-4A5C-80DE-5DC44C7EE206}" srcOrd="3" destOrd="0" parTransId="{6DE94914-5334-4144-B46A-EE4FD4FC3268}" sibTransId="{B0437C8C-D3E7-416D-BDD8-3879B129DFF2}"/>
    <dgm:cxn modelId="{6A238ACA-45FC-4B82-8FEC-7EEDD4D728DD}" type="presOf" srcId="{F6574D3B-92FB-4DCB-B065-D50275DB829B}" destId="{42ACD664-9300-4249-B2F8-9749D7BED71E}"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4AB1D4C8-6E45-4609-8B15-8A9D47B3E5ED}" type="presParOf" srcId="{76D4EB3A-2C6C-4C02-83C0-C250857A209F}" destId="{F20FF4BD-3B95-4BD9-AB03-9DE613AB4E67}" srcOrd="0" destOrd="0" presId="urn:microsoft.com/office/officeart/2005/8/layout/chevron2"/>
    <dgm:cxn modelId="{E371F995-202F-4F8B-BD2A-A2AA63B306CE}" type="presParOf" srcId="{F20FF4BD-3B95-4BD9-AB03-9DE613AB4E67}" destId="{4787B8AB-D47E-48D6-BAF8-198779755066}" srcOrd="0" destOrd="0" presId="urn:microsoft.com/office/officeart/2005/8/layout/chevron2"/>
    <dgm:cxn modelId="{273E761A-0116-40B7-B846-A26A004C115A}" type="presParOf" srcId="{F20FF4BD-3B95-4BD9-AB03-9DE613AB4E67}" destId="{42ACD664-9300-4249-B2F8-9749D7BED71E}" srcOrd="1" destOrd="0" presId="urn:microsoft.com/office/officeart/2005/8/layout/chevron2"/>
    <dgm:cxn modelId="{ABA72E58-1580-4F0E-A833-51CA0CD7D201}" type="presParOf" srcId="{76D4EB3A-2C6C-4C02-83C0-C250857A209F}" destId="{FB3EF289-5C92-44DC-8AD7-16805AC5E1ED}" srcOrd="1" destOrd="0" presId="urn:microsoft.com/office/officeart/2005/8/layout/chevron2"/>
    <dgm:cxn modelId="{EB1BE90C-CCB8-4E63-8885-FDCDE7BE76BD}" type="presParOf" srcId="{76D4EB3A-2C6C-4C02-83C0-C250857A209F}" destId="{B1DB6064-EDC5-4709-B9BF-ECEEDBCBB2E2}" srcOrd="2" destOrd="0" presId="urn:microsoft.com/office/officeart/2005/8/layout/chevron2"/>
    <dgm:cxn modelId="{C06AC961-8ACA-432E-B768-60FF664C7FCC}" type="presParOf" srcId="{B1DB6064-EDC5-4709-B9BF-ECEEDBCBB2E2}" destId="{749A1EC2-6787-4386-9A04-2D7C9A1F7635}" srcOrd="0" destOrd="0" presId="urn:microsoft.com/office/officeart/2005/8/layout/chevron2"/>
    <dgm:cxn modelId="{5C7A80BF-479B-4566-B5AF-3A3BC90B4FD9}" type="presParOf" srcId="{B1DB6064-EDC5-4709-B9BF-ECEEDBCBB2E2}" destId="{4DE0E3DC-04F3-46E1-BC83-DA96C976BC5F}" srcOrd="1" destOrd="0" presId="urn:microsoft.com/office/officeart/2005/8/layout/chevron2"/>
    <dgm:cxn modelId="{0E0087C7-6CFC-4723-B5E5-7EB80E65EF21}" type="presParOf" srcId="{76D4EB3A-2C6C-4C02-83C0-C250857A209F}" destId="{C56617AB-2910-4A77-8801-F5396FCEDBC0}" srcOrd="3" destOrd="0" presId="urn:microsoft.com/office/officeart/2005/8/layout/chevron2"/>
    <dgm:cxn modelId="{4DD22CC7-00FB-4B7B-B76B-C9C8E95D82F3}" type="presParOf" srcId="{76D4EB3A-2C6C-4C02-83C0-C250857A209F}" destId="{C78E7AA2-2319-4C68-B268-3CC2E24D67BC}" srcOrd="4" destOrd="0" presId="urn:microsoft.com/office/officeart/2005/8/layout/chevron2"/>
    <dgm:cxn modelId="{1DF596DA-1C6B-4695-9143-E13654F18307}" type="presParOf" srcId="{C78E7AA2-2319-4C68-B268-3CC2E24D67BC}" destId="{B2FDE115-9331-4E91-82E7-EBF13EBE2435}" srcOrd="0" destOrd="0" presId="urn:microsoft.com/office/officeart/2005/8/layout/chevron2"/>
    <dgm:cxn modelId="{F545B9C3-0924-4DBA-ABD0-1D916A3D0472}" type="presParOf" srcId="{C78E7AA2-2319-4C68-B268-3CC2E24D67BC}" destId="{D2D560BC-F7A5-414A-842B-83C986D63F2E}" srcOrd="1" destOrd="0" presId="urn:microsoft.com/office/officeart/2005/8/layout/chevron2"/>
    <dgm:cxn modelId="{E24AD092-D313-44AD-B803-0CE1DEF6FBB5}" type="presParOf" srcId="{76D4EB3A-2C6C-4C02-83C0-C250857A209F}" destId="{E5B7A03A-B512-4FFC-8E20-21AE926DDED4}" srcOrd="5" destOrd="0" presId="urn:microsoft.com/office/officeart/2005/8/layout/chevron2"/>
    <dgm:cxn modelId="{E7070FCA-01B5-4878-8FF0-1230F60369FC}" type="presParOf" srcId="{76D4EB3A-2C6C-4C02-83C0-C250857A209F}" destId="{FB10846E-3AE0-4176-83E9-7C225E3A0B9C}" srcOrd="6" destOrd="0" presId="urn:microsoft.com/office/officeart/2005/8/layout/chevron2"/>
    <dgm:cxn modelId="{73D3F095-B517-4930-8831-E7AE3C3E7AB1}" type="presParOf" srcId="{FB10846E-3AE0-4176-83E9-7C225E3A0B9C}" destId="{D3CF4780-BE37-4F30-9485-A5CEA4F1527A}" srcOrd="0" destOrd="0" presId="urn:microsoft.com/office/officeart/2005/8/layout/chevron2"/>
    <dgm:cxn modelId="{0A782947-C0C1-46D1-85A6-672C3574070F}"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793072" y="-637072"/>
          <a:ext cx="526952" cy="1935575"/>
        </a:xfrm>
        <a:prstGeom prst="round2SameRect">
          <a:avLst/>
        </a:prstGeom>
        <a:solidFill>
          <a:schemeClr val="bg2">
            <a:lumMod val="90000"/>
            <a:alpha val="9000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400" kern="1200" dirty="0">
            <a:latin typeface="Times New Roman" panose="02020603050405020304" pitchFamily="18" charset="0"/>
            <a:cs typeface="Times New Roman" panose="02020603050405020304" pitchFamily="18" charset="0"/>
          </a:endParaRPr>
        </a:p>
      </dsp:txBody>
      <dsp:txXfrm rot="-5400000">
        <a:off x="1088761" y="92963"/>
        <a:ext cx="1909851" cy="475504"/>
      </dsp:txXfrm>
    </dsp:sp>
    <dsp:sp modelId="{F7F8F642-8586-4E0B-9704-421F74964D04}">
      <dsp:nvSpPr>
        <dsp:cNvPr id="0" name=""/>
        <dsp:cNvSpPr/>
      </dsp:nvSpPr>
      <dsp:spPr>
        <a:xfrm>
          <a:off x="0" y="1369"/>
          <a:ext cx="1088760" cy="658690"/>
        </a:xfrm>
        <a:prstGeom prst="roundRect">
          <a:avLst/>
        </a:prstGeom>
        <a:solidFill>
          <a:schemeClr val="bg2">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34447</a:t>
          </a:r>
        </a:p>
        <a:p>
          <a:pPr lvl="0" algn="ctr" defTabSz="666750">
            <a:lnSpc>
              <a:spcPct val="90000"/>
            </a:lnSpc>
            <a:spcBef>
              <a:spcPct val="0"/>
            </a:spcBef>
            <a:spcAft>
              <a:spcPct val="35000"/>
            </a:spcAft>
          </a:pPr>
          <a:r>
            <a:rPr lang="ru-RU" sz="1500" kern="1200" dirty="0" smtClean="0"/>
            <a:t> тыс. руб.</a:t>
          </a:r>
          <a:endParaRPr lang="ru-RU" sz="1500" kern="1200" dirty="0"/>
        </a:p>
      </dsp:txBody>
      <dsp:txXfrm>
        <a:off x="32155" y="33524"/>
        <a:ext cx="1024450" cy="594380"/>
      </dsp:txXfrm>
    </dsp:sp>
    <dsp:sp modelId="{0FA0A811-7BD1-4C63-9842-B69D2F4EB9E0}">
      <dsp:nvSpPr>
        <dsp:cNvPr id="0" name=""/>
        <dsp:cNvSpPr/>
      </dsp:nvSpPr>
      <dsp:spPr>
        <a:xfrm rot="5400000">
          <a:off x="1793072" y="54552"/>
          <a:ext cx="526952" cy="1935575"/>
        </a:xfrm>
        <a:prstGeom prst="round2SameRect">
          <a:avLst/>
        </a:prstGeom>
        <a:solidFill>
          <a:schemeClr val="tx2">
            <a:lumMod val="40000"/>
            <a:lumOff val="60000"/>
            <a:alpha val="9000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400" kern="1200" dirty="0">
            <a:latin typeface="Times New Roman" panose="02020603050405020304" pitchFamily="18" charset="0"/>
            <a:cs typeface="Times New Roman" panose="02020603050405020304" pitchFamily="18" charset="0"/>
          </a:endParaRPr>
        </a:p>
      </dsp:txBody>
      <dsp:txXfrm rot="-5400000">
        <a:off x="1088761" y="784587"/>
        <a:ext cx="1909851" cy="475504"/>
      </dsp:txXfrm>
    </dsp:sp>
    <dsp:sp modelId="{28FC7E3D-4632-4CC7-8C4F-2DADF80FD840}">
      <dsp:nvSpPr>
        <dsp:cNvPr id="0" name=""/>
        <dsp:cNvSpPr/>
      </dsp:nvSpPr>
      <dsp:spPr>
        <a:xfrm>
          <a:off x="0" y="692994"/>
          <a:ext cx="1088760" cy="658690"/>
        </a:xfrm>
        <a:prstGeom prst="round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5033,2 тыс. </a:t>
          </a:r>
          <a:r>
            <a:rPr lang="ru-RU" sz="1500" kern="1200" dirty="0" smtClean="0">
              <a:latin typeface="Times New Roman" panose="02020603050405020304" pitchFamily="18" charset="0"/>
              <a:cs typeface="Times New Roman" panose="02020603050405020304" pitchFamily="18" charset="0"/>
            </a:rPr>
            <a:t>руб</a:t>
          </a:r>
          <a:r>
            <a:rPr lang="ru-RU" sz="1500" kern="1200" dirty="0" smtClean="0"/>
            <a:t>.</a:t>
          </a:r>
          <a:endParaRPr lang="ru-RU" sz="1500" kern="1200" dirty="0"/>
        </a:p>
      </dsp:txBody>
      <dsp:txXfrm>
        <a:off x="32155" y="725149"/>
        <a:ext cx="1024450" cy="594380"/>
      </dsp:txXfrm>
    </dsp:sp>
    <dsp:sp modelId="{4B27C8F0-9F88-4D19-94DE-988747E374A0}">
      <dsp:nvSpPr>
        <dsp:cNvPr id="0" name=""/>
        <dsp:cNvSpPr/>
      </dsp:nvSpPr>
      <dsp:spPr>
        <a:xfrm rot="5400000">
          <a:off x="1793072" y="746176"/>
          <a:ext cx="526952" cy="1935575"/>
        </a:xfrm>
        <a:prstGeom prst="round2Same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Государственная пошлина</a:t>
          </a:r>
          <a:endParaRPr lang="ru-RU" sz="1400" kern="1200" dirty="0">
            <a:latin typeface="Times New Roman" panose="02020603050405020304" pitchFamily="18" charset="0"/>
            <a:cs typeface="Times New Roman" panose="02020603050405020304" pitchFamily="18" charset="0"/>
          </a:endParaRPr>
        </a:p>
      </dsp:txBody>
      <dsp:txXfrm rot="-5400000">
        <a:off x="1088761" y="1476211"/>
        <a:ext cx="1909851" cy="475504"/>
      </dsp:txXfrm>
    </dsp:sp>
    <dsp:sp modelId="{470122CE-4ADC-4BBD-9F23-938B7946A2A2}">
      <dsp:nvSpPr>
        <dsp:cNvPr id="0" name=""/>
        <dsp:cNvSpPr/>
      </dsp:nvSpPr>
      <dsp:spPr>
        <a:xfrm>
          <a:off x="0" y="1384619"/>
          <a:ext cx="1088760" cy="658690"/>
        </a:xfrm>
        <a:prstGeom prst="round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800</a:t>
          </a:r>
        </a:p>
        <a:p>
          <a:pPr lvl="0" algn="ctr" defTabSz="666750">
            <a:lnSpc>
              <a:spcPct val="90000"/>
            </a:lnSpc>
            <a:spcBef>
              <a:spcPct val="0"/>
            </a:spcBef>
            <a:spcAft>
              <a:spcPct val="35000"/>
            </a:spcAft>
          </a:pPr>
          <a:r>
            <a:rPr lang="ru-RU" sz="1500" kern="1200" dirty="0" smtClean="0"/>
            <a:t>тыс. руб.</a:t>
          </a:r>
          <a:endParaRPr lang="ru-RU" sz="1500" kern="1200" dirty="0"/>
        </a:p>
      </dsp:txBody>
      <dsp:txXfrm>
        <a:off x="32155" y="1416774"/>
        <a:ext cx="1024450" cy="594380"/>
      </dsp:txXfrm>
    </dsp:sp>
    <dsp:sp modelId="{5EC4AC27-69A7-40F9-9503-19A07FF35F78}">
      <dsp:nvSpPr>
        <dsp:cNvPr id="0" name=""/>
        <dsp:cNvSpPr/>
      </dsp:nvSpPr>
      <dsp:spPr>
        <a:xfrm rot="5400000">
          <a:off x="1793072" y="1437801"/>
          <a:ext cx="526952" cy="1935575"/>
        </a:xfrm>
        <a:prstGeom prst="round2SameRect">
          <a:avLst/>
        </a:prstGeom>
        <a:solidFill>
          <a:schemeClr val="accent5">
            <a:lumMod val="60000"/>
            <a:lumOff val="40000"/>
            <a:alpha val="90000"/>
          </a:schemeClr>
        </a:solidFill>
        <a:ln w="400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Налоги на совокупный доход</a:t>
          </a:r>
          <a:endParaRPr lang="ru-RU" sz="1400" kern="1200" dirty="0">
            <a:latin typeface="Times New Roman" panose="02020603050405020304" pitchFamily="18" charset="0"/>
            <a:cs typeface="Times New Roman" panose="02020603050405020304" pitchFamily="18" charset="0"/>
          </a:endParaRPr>
        </a:p>
      </dsp:txBody>
      <dsp:txXfrm rot="-5400000">
        <a:off x="1088761" y="2167836"/>
        <a:ext cx="1909851" cy="475504"/>
      </dsp:txXfrm>
    </dsp:sp>
    <dsp:sp modelId="{00F96E50-F615-478F-AD51-1BDBC3698A2D}">
      <dsp:nvSpPr>
        <dsp:cNvPr id="0" name=""/>
        <dsp:cNvSpPr/>
      </dsp:nvSpPr>
      <dsp:spPr>
        <a:xfrm>
          <a:off x="0" y="2076244"/>
          <a:ext cx="1088760" cy="658690"/>
        </a:xfrm>
        <a:prstGeom prst="roundRect">
          <a:avLst/>
        </a:prstGeom>
        <a:solidFill>
          <a:srgbClr val="FF99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3648  тыс. руб.</a:t>
          </a:r>
          <a:endParaRPr lang="ru-RU" sz="1500" kern="1200" dirty="0"/>
        </a:p>
      </dsp:txBody>
      <dsp:txXfrm>
        <a:off x="32155" y="2108399"/>
        <a:ext cx="1024450" cy="594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295711" y="-410254"/>
          <a:ext cx="526952" cy="1474707"/>
        </a:xfrm>
        <a:prstGeom prst="round2SameRect">
          <a:avLst/>
        </a:prstGeom>
        <a:solidFill>
          <a:schemeClr val="bg2">
            <a:lumMod val="90000"/>
            <a:alpha val="9000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821834" y="89347"/>
        <a:ext cx="1448983" cy="475504"/>
      </dsp:txXfrm>
    </dsp:sp>
    <dsp:sp modelId="{F7F8F642-8586-4E0B-9704-421F74964D04}">
      <dsp:nvSpPr>
        <dsp:cNvPr id="0" name=""/>
        <dsp:cNvSpPr/>
      </dsp:nvSpPr>
      <dsp:spPr>
        <a:xfrm>
          <a:off x="0" y="1369"/>
          <a:ext cx="829523" cy="658690"/>
        </a:xfrm>
        <a:prstGeom prst="roundRect">
          <a:avLst/>
        </a:prstGeom>
        <a:solidFill>
          <a:schemeClr val="bg2">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smtClean="0"/>
            <a:t>35532</a:t>
          </a:r>
        </a:p>
        <a:p>
          <a:pPr lvl="0" algn="ctr" defTabSz="533400">
            <a:lnSpc>
              <a:spcPct val="90000"/>
            </a:lnSpc>
            <a:spcBef>
              <a:spcPct val="0"/>
            </a:spcBef>
            <a:spcAft>
              <a:spcPct val="35000"/>
            </a:spcAft>
          </a:pPr>
          <a:r>
            <a:rPr lang="ru-RU" sz="1200" kern="1200" dirty="0" smtClean="0"/>
            <a:t> тыс. руб.</a:t>
          </a:r>
          <a:endParaRPr lang="ru-RU" sz="1200" kern="1200" dirty="0"/>
        </a:p>
      </dsp:txBody>
      <dsp:txXfrm>
        <a:off x="32155" y="33524"/>
        <a:ext cx="765213" cy="594380"/>
      </dsp:txXfrm>
    </dsp:sp>
    <dsp:sp modelId="{0FA0A811-7BD1-4C63-9842-B69D2F4EB9E0}">
      <dsp:nvSpPr>
        <dsp:cNvPr id="0" name=""/>
        <dsp:cNvSpPr/>
      </dsp:nvSpPr>
      <dsp:spPr>
        <a:xfrm rot="5400000">
          <a:off x="1303400" y="284985"/>
          <a:ext cx="526952" cy="1474707"/>
        </a:xfrm>
        <a:prstGeom prst="round2SameRect">
          <a:avLst/>
        </a:prstGeom>
        <a:solidFill>
          <a:schemeClr val="tx2">
            <a:lumMod val="40000"/>
            <a:lumOff val="60000"/>
            <a:alpha val="9000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829523" y="784586"/>
        <a:ext cx="1448983" cy="475504"/>
      </dsp:txXfrm>
    </dsp:sp>
    <dsp:sp modelId="{28FC7E3D-4632-4CC7-8C4F-2DADF80FD840}">
      <dsp:nvSpPr>
        <dsp:cNvPr id="0" name=""/>
        <dsp:cNvSpPr/>
      </dsp:nvSpPr>
      <dsp:spPr>
        <a:xfrm>
          <a:off x="0" y="692994"/>
          <a:ext cx="829523" cy="658690"/>
        </a:xfrm>
        <a:prstGeom prst="round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smtClean="0"/>
            <a:t>5091,4 тыс. </a:t>
          </a:r>
          <a:r>
            <a:rPr lang="ru-RU" sz="1200" kern="1200" dirty="0" smtClean="0">
              <a:latin typeface="Times New Roman" panose="02020603050405020304" pitchFamily="18" charset="0"/>
              <a:cs typeface="Times New Roman" panose="02020603050405020304" pitchFamily="18" charset="0"/>
            </a:rPr>
            <a:t>руб</a:t>
          </a:r>
          <a:r>
            <a:rPr lang="ru-RU" sz="1200" kern="1200" dirty="0" smtClean="0"/>
            <a:t>.</a:t>
          </a:r>
          <a:endParaRPr lang="ru-RU" sz="1200" kern="1200" dirty="0"/>
        </a:p>
      </dsp:txBody>
      <dsp:txXfrm>
        <a:off x="32155" y="725149"/>
        <a:ext cx="765213" cy="594380"/>
      </dsp:txXfrm>
    </dsp:sp>
    <dsp:sp modelId="{4B27C8F0-9F88-4D19-94DE-988747E374A0}">
      <dsp:nvSpPr>
        <dsp:cNvPr id="0" name=""/>
        <dsp:cNvSpPr/>
      </dsp:nvSpPr>
      <dsp:spPr>
        <a:xfrm rot="5400000">
          <a:off x="1303400" y="976610"/>
          <a:ext cx="526952" cy="1474707"/>
        </a:xfrm>
        <a:prstGeom prst="round2Same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829523" y="1476211"/>
        <a:ext cx="1448983" cy="475504"/>
      </dsp:txXfrm>
    </dsp:sp>
    <dsp:sp modelId="{470122CE-4ADC-4BBD-9F23-938B7946A2A2}">
      <dsp:nvSpPr>
        <dsp:cNvPr id="0" name=""/>
        <dsp:cNvSpPr/>
      </dsp:nvSpPr>
      <dsp:spPr>
        <a:xfrm>
          <a:off x="0" y="1384619"/>
          <a:ext cx="829523" cy="658690"/>
        </a:xfrm>
        <a:prstGeom prst="round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smtClean="0"/>
            <a:t>815</a:t>
          </a:r>
        </a:p>
        <a:p>
          <a:pPr lvl="0" algn="ctr" defTabSz="533400">
            <a:lnSpc>
              <a:spcPct val="90000"/>
            </a:lnSpc>
            <a:spcBef>
              <a:spcPct val="0"/>
            </a:spcBef>
            <a:spcAft>
              <a:spcPct val="35000"/>
            </a:spcAft>
          </a:pPr>
          <a:r>
            <a:rPr lang="ru-RU" sz="1200" kern="1200" dirty="0" smtClean="0"/>
            <a:t>тыс. руб.</a:t>
          </a:r>
          <a:endParaRPr lang="ru-RU" sz="1200" kern="1200" dirty="0"/>
        </a:p>
      </dsp:txBody>
      <dsp:txXfrm>
        <a:off x="32155" y="1416774"/>
        <a:ext cx="765213" cy="594380"/>
      </dsp:txXfrm>
    </dsp:sp>
    <dsp:sp modelId="{5EC4AC27-69A7-40F9-9503-19A07FF35F78}">
      <dsp:nvSpPr>
        <dsp:cNvPr id="0" name=""/>
        <dsp:cNvSpPr/>
      </dsp:nvSpPr>
      <dsp:spPr>
        <a:xfrm rot="5400000">
          <a:off x="1303400" y="1668235"/>
          <a:ext cx="526952" cy="1474707"/>
        </a:xfrm>
        <a:prstGeom prst="round2SameRect">
          <a:avLst/>
        </a:prstGeom>
        <a:solidFill>
          <a:schemeClr val="accent5">
            <a:lumMod val="60000"/>
            <a:lumOff val="40000"/>
            <a:alpha val="90000"/>
          </a:schemeClr>
        </a:solidFill>
        <a:ln w="400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829523" y="2167836"/>
        <a:ext cx="1448983" cy="475504"/>
      </dsp:txXfrm>
    </dsp:sp>
    <dsp:sp modelId="{00F96E50-F615-478F-AD51-1BDBC3698A2D}">
      <dsp:nvSpPr>
        <dsp:cNvPr id="0" name=""/>
        <dsp:cNvSpPr/>
      </dsp:nvSpPr>
      <dsp:spPr>
        <a:xfrm>
          <a:off x="0" y="2076244"/>
          <a:ext cx="829523" cy="658690"/>
        </a:xfrm>
        <a:prstGeom prst="roundRect">
          <a:avLst/>
        </a:prstGeom>
        <a:solidFill>
          <a:srgbClr val="FF99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smtClean="0"/>
            <a:t>3800  тыс. руб.</a:t>
          </a:r>
          <a:endParaRPr lang="ru-RU" sz="1200" kern="1200" dirty="0"/>
        </a:p>
      </dsp:txBody>
      <dsp:txXfrm>
        <a:off x="32155" y="2108399"/>
        <a:ext cx="765213" cy="594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647453" y="-603240"/>
          <a:ext cx="457616" cy="1774602"/>
        </a:xfrm>
        <a:prstGeom prst="round2SameRect">
          <a:avLst/>
        </a:prstGeom>
        <a:solidFill>
          <a:schemeClr val="bg2">
            <a:lumMod val="90000"/>
            <a:alpha val="9000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988961" y="77591"/>
        <a:ext cx="1752263" cy="412938"/>
      </dsp:txXfrm>
    </dsp:sp>
    <dsp:sp modelId="{F7F8F642-8586-4E0B-9704-421F74964D04}">
      <dsp:nvSpPr>
        <dsp:cNvPr id="0" name=""/>
        <dsp:cNvSpPr/>
      </dsp:nvSpPr>
      <dsp:spPr>
        <a:xfrm>
          <a:off x="0" y="1189"/>
          <a:ext cx="998213" cy="572020"/>
        </a:xfrm>
        <a:prstGeom prst="roundRect">
          <a:avLst/>
        </a:prstGeom>
        <a:solidFill>
          <a:schemeClr val="bg2">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48743</a:t>
          </a:r>
        </a:p>
        <a:p>
          <a:pPr lvl="0" algn="ctr" defTabSz="622300">
            <a:lnSpc>
              <a:spcPct val="90000"/>
            </a:lnSpc>
            <a:spcBef>
              <a:spcPct val="0"/>
            </a:spcBef>
            <a:spcAft>
              <a:spcPct val="35000"/>
            </a:spcAft>
          </a:pPr>
          <a:r>
            <a:rPr lang="ru-RU" sz="1400" kern="1200" dirty="0" smtClean="0"/>
            <a:t> тыс. руб.</a:t>
          </a:r>
          <a:endParaRPr lang="ru-RU" sz="1400" kern="1200" dirty="0"/>
        </a:p>
      </dsp:txBody>
      <dsp:txXfrm>
        <a:off x="27924" y="29113"/>
        <a:ext cx="942365" cy="516172"/>
      </dsp:txXfrm>
    </dsp:sp>
    <dsp:sp modelId="{0FA0A811-7BD1-4C63-9842-B69D2F4EB9E0}">
      <dsp:nvSpPr>
        <dsp:cNvPr id="0" name=""/>
        <dsp:cNvSpPr/>
      </dsp:nvSpPr>
      <dsp:spPr>
        <a:xfrm rot="5400000">
          <a:off x="1656706" y="520"/>
          <a:ext cx="457616" cy="1774602"/>
        </a:xfrm>
        <a:prstGeom prst="round2SameRect">
          <a:avLst/>
        </a:prstGeom>
        <a:solidFill>
          <a:schemeClr val="tx2">
            <a:lumMod val="40000"/>
            <a:lumOff val="60000"/>
            <a:alpha val="90000"/>
          </a:schemeClr>
        </a:solidFill>
        <a:ln w="400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998214" y="681352"/>
        <a:ext cx="1752263" cy="412938"/>
      </dsp:txXfrm>
    </dsp:sp>
    <dsp:sp modelId="{28FC7E3D-4632-4CC7-8C4F-2DADF80FD840}">
      <dsp:nvSpPr>
        <dsp:cNvPr id="0" name=""/>
        <dsp:cNvSpPr/>
      </dsp:nvSpPr>
      <dsp:spPr>
        <a:xfrm>
          <a:off x="0" y="601810"/>
          <a:ext cx="998213" cy="572020"/>
        </a:xfrm>
        <a:prstGeom prst="round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5294,7 тыс. </a:t>
          </a:r>
          <a:r>
            <a:rPr lang="ru-RU" sz="1400" kern="1200" dirty="0" smtClean="0">
              <a:latin typeface="Times New Roman" panose="02020603050405020304" pitchFamily="18" charset="0"/>
              <a:cs typeface="Times New Roman" panose="02020603050405020304" pitchFamily="18" charset="0"/>
            </a:rPr>
            <a:t>руб</a:t>
          </a:r>
          <a:r>
            <a:rPr lang="ru-RU" sz="1400" kern="1200" dirty="0" smtClean="0"/>
            <a:t>.</a:t>
          </a:r>
          <a:endParaRPr lang="ru-RU" sz="1400" kern="1200" dirty="0"/>
        </a:p>
      </dsp:txBody>
      <dsp:txXfrm>
        <a:off x="27924" y="629734"/>
        <a:ext cx="942365" cy="516172"/>
      </dsp:txXfrm>
    </dsp:sp>
    <dsp:sp modelId="{4B27C8F0-9F88-4D19-94DE-988747E374A0}">
      <dsp:nvSpPr>
        <dsp:cNvPr id="0" name=""/>
        <dsp:cNvSpPr/>
      </dsp:nvSpPr>
      <dsp:spPr>
        <a:xfrm rot="5400000">
          <a:off x="1656706" y="601141"/>
          <a:ext cx="457616" cy="1774602"/>
        </a:xfrm>
        <a:prstGeom prst="round2Same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998214" y="1281973"/>
        <a:ext cx="1752263" cy="412938"/>
      </dsp:txXfrm>
    </dsp:sp>
    <dsp:sp modelId="{470122CE-4ADC-4BBD-9F23-938B7946A2A2}">
      <dsp:nvSpPr>
        <dsp:cNvPr id="0" name=""/>
        <dsp:cNvSpPr/>
      </dsp:nvSpPr>
      <dsp:spPr>
        <a:xfrm>
          <a:off x="0" y="1202432"/>
          <a:ext cx="998213" cy="572020"/>
        </a:xfrm>
        <a:prstGeom prst="round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830</a:t>
          </a:r>
        </a:p>
        <a:p>
          <a:pPr lvl="0" algn="ctr" defTabSz="622300">
            <a:lnSpc>
              <a:spcPct val="90000"/>
            </a:lnSpc>
            <a:spcBef>
              <a:spcPct val="0"/>
            </a:spcBef>
            <a:spcAft>
              <a:spcPct val="35000"/>
            </a:spcAft>
          </a:pPr>
          <a:r>
            <a:rPr lang="ru-RU" sz="1400" kern="1200" dirty="0" smtClean="0"/>
            <a:t>тыс. руб.</a:t>
          </a:r>
          <a:endParaRPr lang="ru-RU" sz="1400" kern="1200" dirty="0"/>
        </a:p>
      </dsp:txBody>
      <dsp:txXfrm>
        <a:off x="27924" y="1230356"/>
        <a:ext cx="942365" cy="516172"/>
      </dsp:txXfrm>
    </dsp:sp>
    <dsp:sp modelId="{5EC4AC27-69A7-40F9-9503-19A07FF35F78}">
      <dsp:nvSpPr>
        <dsp:cNvPr id="0" name=""/>
        <dsp:cNvSpPr/>
      </dsp:nvSpPr>
      <dsp:spPr>
        <a:xfrm rot="5400000">
          <a:off x="1656706" y="1201763"/>
          <a:ext cx="457616" cy="1774602"/>
        </a:xfrm>
        <a:prstGeom prst="round2SameRect">
          <a:avLst/>
        </a:prstGeom>
        <a:solidFill>
          <a:schemeClr val="accent5">
            <a:lumMod val="60000"/>
            <a:lumOff val="40000"/>
            <a:alpha val="90000"/>
          </a:schemeClr>
        </a:solidFill>
        <a:ln w="400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998214" y="1882595"/>
        <a:ext cx="1752263" cy="412938"/>
      </dsp:txXfrm>
    </dsp:sp>
    <dsp:sp modelId="{00F96E50-F615-478F-AD51-1BDBC3698A2D}">
      <dsp:nvSpPr>
        <dsp:cNvPr id="0" name=""/>
        <dsp:cNvSpPr/>
      </dsp:nvSpPr>
      <dsp:spPr>
        <a:xfrm>
          <a:off x="0" y="1803054"/>
          <a:ext cx="998213" cy="572020"/>
        </a:xfrm>
        <a:prstGeom prst="roundRect">
          <a:avLst/>
        </a:prstGeom>
        <a:solidFill>
          <a:srgbClr val="FF99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3958 тыс. руб.</a:t>
          </a:r>
          <a:endParaRPr lang="ru-RU" sz="1400" kern="1200" dirty="0"/>
        </a:p>
      </dsp:txBody>
      <dsp:txXfrm>
        <a:off x="27924" y="1830978"/>
        <a:ext cx="942365" cy="516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3612-560B-4123-8F08-59F3BB1D9885}">
      <dsp:nvSpPr>
        <dsp:cNvPr id="0" name=""/>
        <dsp:cNvSpPr/>
      </dsp:nvSpPr>
      <dsp:spPr>
        <a:xfrm>
          <a:off x="0" y="0"/>
          <a:ext cx="8710150" cy="1152128"/>
        </a:xfrm>
        <a:prstGeom prst="roundRect">
          <a:avLst>
            <a:gd name="adj" fmla="val 5000"/>
          </a:avLst>
        </a:prstGeom>
        <a:solidFill>
          <a:schemeClr val="accent1"/>
        </a:solidFill>
        <a:ln w="400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endParaRPr lang="ru-RU" sz="6500" kern="1200" dirty="0"/>
        </a:p>
      </dsp:txBody>
      <dsp:txXfrm rot="16200000">
        <a:off x="398642" y="-398642"/>
        <a:ext cx="944744" cy="1742030"/>
      </dsp:txXfrm>
    </dsp:sp>
    <dsp:sp modelId="{2693A8D4-EF12-43B3-8165-897368FDC5F9}">
      <dsp:nvSpPr>
        <dsp:cNvPr id="0" name=""/>
        <dsp:cNvSpPr/>
      </dsp:nvSpPr>
      <dsp:spPr>
        <a:xfrm>
          <a:off x="1606519" y="0"/>
          <a:ext cx="6489062" cy="1152128"/>
        </a:xfrm>
        <a:prstGeom prst="rect">
          <a:avLst/>
        </a:prstGeom>
        <a:no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Акциз</a:t>
          </a:r>
          <a:r>
            <a:rPr lang="ru-RU" sz="1600" i="1" kern="1200"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kern="1200" dirty="0" smtClean="0">
              <a:solidFill>
                <a:schemeClr val="tx1"/>
              </a:solidFill>
            </a:rPr>
            <a:t>.</a:t>
          </a:r>
          <a:endParaRPr lang="ru-RU" sz="1600" i="1" kern="1200" dirty="0">
            <a:solidFill>
              <a:schemeClr val="tx1"/>
            </a:solidFill>
          </a:endParaRPr>
        </a:p>
        <a:p>
          <a:pPr lvl="0" algn="l" defTabSz="711200">
            <a:lnSpc>
              <a:spcPct val="90000"/>
            </a:lnSpc>
            <a:spcBef>
              <a:spcPct val="0"/>
            </a:spcBef>
            <a:spcAft>
              <a:spcPct val="35000"/>
            </a:spcAft>
          </a:pPr>
          <a:endParaRPr lang="ru-RU" sz="1600" i="1" kern="1200" dirty="0"/>
        </a:p>
      </dsp:txBody>
      <dsp:txXfrm>
        <a:off x="1606519" y="0"/>
        <a:ext cx="6489062" cy="115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0.14876</cdr:x>
      <cdr:y>0.84883</cdr:y>
    </cdr:from>
    <cdr:to>
      <cdr:x>0.3719</cdr:x>
      <cdr:y>1</cdr:y>
    </cdr:to>
    <cdr:sp macro="" textlink="">
      <cdr:nvSpPr>
        <cdr:cNvPr id="2" name="TextBox 1"/>
        <cdr:cNvSpPr txBox="1"/>
      </cdr:nvSpPr>
      <cdr:spPr>
        <a:xfrm xmlns:a="http://schemas.openxmlformats.org/drawingml/2006/main">
          <a:off x="1296144" y="5134272"/>
          <a:ext cx="19442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0.47059</cdr:x>
      <cdr:y>0.25</cdr:y>
    </cdr:to>
    <cdr:sp macro="" textlink="">
      <cdr:nvSpPr>
        <cdr:cNvPr id="2" name="TextBox 1"/>
        <cdr:cNvSpPr txBox="1"/>
      </cdr:nvSpPr>
      <cdr:spPr>
        <a:xfrm xmlns:a="http://schemas.openxmlformats.org/drawingml/2006/main">
          <a:off x="-3327400" y="-1216024"/>
          <a:ext cx="1219205" cy="4758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accent4">
                  <a:lumMod val="50000"/>
                </a:schemeClr>
              </a:solidFill>
            </a:rPr>
            <a:t>2021 год </a:t>
          </a:r>
          <a:endParaRPr lang="ru-RU" sz="1400" b="1" dirty="0">
            <a:solidFill>
              <a:schemeClr val="accent4">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0.57592</cdr:x>
      <cdr:y>0.52</cdr:y>
    </cdr:from>
    <cdr:to>
      <cdr:x>1</cdr:x>
      <cdr:y>1</cdr:y>
    </cdr:to>
    <cdr:sp macro="" textlink="">
      <cdr:nvSpPr>
        <cdr:cNvPr id="2" name="TextBox 1"/>
        <cdr:cNvSpPr txBox="1"/>
      </cdr:nvSpPr>
      <cdr:spPr>
        <a:xfrm xmlns:a="http://schemas.openxmlformats.org/drawingml/2006/main">
          <a:off x="1080120" y="936104"/>
          <a:ext cx="792088" cy="864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0.52968</cdr:x>
      <cdr:y>0</cdr:y>
    </cdr:from>
    <cdr:to>
      <cdr:x>1</cdr:x>
      <cdr:y>0.41667</cdr:y>
    </cdr:to>
    <cdr:sp macro="" textlink="">
      <cdr:nvSpPr>
        <cdr:cNvPr id="2" name="TextBox 1"/>
        <cdr:cNvSpPr txBox="1"/>
      </cdr:nvSpPr>
      <cdr:spPr>
        <a:xfrm xmlns:a="http://schemas.openxmlformats.org/drawingml/2006/main">
          <a:off x="839109" y="0"/>
          <a:ext cx="745067" cy="5400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0.31818</cdr:x>
      <cdr:y>0.77778</cdr:y>
    </cdr:from>
    <cdr:to>
      <cdr:x>0.9863</cdr:x>
      <cdr:y>1</cdr:y>
    </cdr:to>
    <cdr:sp macro="" textlink="">
      <cdr:nvSpPr>
        <cdr:cNvPr id="3" name="TextBox 2"/>
        <cdr:cNvSpPr txBox="1"/>
      </cdr:nvSpPr>
      <cdr:spPr>
        <a:xfrm xmlns:a="http://schemas.openxmlformats.org/drawingml/2006/main">
          <a:off x="504056" y="1008112"/>
          <a:ext cx="105841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i="0" dirty="0" smtClean="0">
              <a:solidFill>
                <a:schemeClr val="tx1"/>
              </a:solidFill>
              <a:latin typeface="Times New Roman" pitchFamily="18" charset="0"/>
              <a:cs typeface="Times New Roman" pitchFamily="18" charset="0"/>
            </a:rPr>
            <a:t>2020</a:t>
          </a:r>
          <a:endParaRPr lang="ru-RU" sz="1400" b="1" i="0" dirty="0">
            <a:solidFill>
              <a:schemeClr val="tx1"/>
            </a:solidFill>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0.39548</cdr:x>
      <cdr:y>0.39408</cdr:y>
    </cdr:from>
    <cdr:to>
      <cdr:x>0.45706</cdr:x>
      <cdr:y>0.52656</cdr:y>
    </cdr:to>
    <cdr:sp macro="" textlink="">
      <cdr:nvSpPr>
        <cdr:cNvPr id="3" name="Стрелка вправо 2"/>
        <cdr:cNvSpPr/>
      </cdr:nvSpPr>
      <cdr:spPr>
        <a:xfrm xmlns:a="http://schemas.openxmlformats.org/drawingml/2006/main" rot="3327049">
          <a:off x="3142646" y="2611438"/>
          <a:ext cx="836374" cy="51436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0.67705</cdr:x>
      <cdr:y>0.52269</cdr:y>
    </cdr:from>
    <cdr:to>
      <cdr:x>0.73139</cdr:x>
      <cdr:y>0.60378</cdr:y>
    </cdr:to>
    <cdr:sp macro="" textlink="">
      <cdr:nvSpPr>
        <cdr:cNvPr id="5" name="Стрелка вправо 4"/>
        <cdr:cNvSpPr/>
      </cdr:nvSpPr>
      <cdr:spPr>
        <a:xfrm xmlns:a="http://schemas.openxmlformats.org/drawingml/2006/main" rot="21030194">
          <a:off x="5655677" y="3275073"/>
          <a:ext cx="453971" cy="5080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8.xml><?xml version="1.0" encoding="utf-8"?>
<c:userShapes xmlns:c="http://schemas.openxmlformats.org/drawingml/2006/chart">
  <cdr:relSizeAnchor xmlns:cdr="http://schemas.openxmlformats.org/drawingml/2006/chartDrawing">
    <cdr:from>
      <cdr:x>0.90245</cdr:x>
      <cdr:y>0.39808</cdr:y>
    </cdr:from>
    <cdr:to>
      <cdr:x>0.9879</cdr:x>
      <cdr:y>0.48976</cdr:y>
    </cdr:to>
    <cdr:sp macro="" textlink="">
      <cdr:nvSpPr>
        <cdr:cNvPr id="5" name="Прямая со стрелкой 4"/>
        <cdr:cNvSpPr/>
      </cdr:nvSpPr>
      <cdr:spPr>
        <a:xfrm xmlns:a="http://schemas.openxmlformats.org/drawingml/2006/main" flipH="1" flipV="1">
          <a:off x="5327975" y="2281964"/>
          <a:ext cx="504499" cy="525553"/>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0.90244</cdr:x>
      <cdr:y>0.54007</cdr:y>
    </cdr:from>
    <cdr:to>
      <cdr:x>0.96341</cdr:x>
      <cdr:y>0.66566</cdr:y>
    </cdr:to>
    <cdr:sp macro="" textlink="">
      <cdr:nvSpPr>
        <cdr:cNvPr id="7" name="Прямая со стрелкой 6"/>
        <cdr:cNvSpPr/>
      </cdr:nvSpPr>
      <cdr:spPr>
        <a:xfrm xmlns:a="http://schemas.openxmlformats.org/drawingml/2006/main" flipH="1" flipV="1">
          <a:off x="5328592" y="3096344"/>
          <a:ext cx="360040" cy="720080"/>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9.xml><?xml version="1.0" encoding="utf-8"?>
<c:userShapes xmlns:c="http://schemas.openxmlformats.org/drawingml/2006/chart">
  <cdr:relSizeAnchor xmlns:cdr="http://schemas.openxmlformats.org/drawingml/2006/chartDrawing">
    <cdr:from>
      <cdr:x>0.14458</cdr:x>
      <cdr:y>0.30473</cdr:y>
    </cdr:from>
    <cdr:to>
      <cdr:x>0.39357</cdr:x>
      <cdr:y>0.51901</cdr:y>
    </cdr:to>
    <cdr:sp macro="" textlink="">
      <cdr:nvSpPr>
        <cdr:cNvPr id="2" name="TextBox 1"/>
        <cdr:cNvSpPr txBox="1"/>
      </cdr:nvSpPr>
      <cdr:spPr>
        <a:xfrm xmlns:a="http://schemas.openxmlformats.org/drawingml/2006/main">
          <a:off x="510024" y="614370"/>
          <a:ext cx="878343" cy="4320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100" b="1" dirty="0" smtClean="0">
              <a:solidFill>
                <a:schemeClr val="tx1"/>
              </a:solidFill>
              <a:latin typeface="Times New Roman" pitchFamily="18" charset="0"/>
              <a:cs typeface="Times New Roman" pitchFamily="18" charset="0"/>
            </a:rPr>
            <a:t>40,0 </a:t>
          </a:r>
          <a:r>
            <a:rPr lang="ru-RU" sz="900" b="1" dirty="0" smtClean="0">
              <a:solidFill>
                <a:schemeClr val="tx1"/>
              </a:solidFill>
              <a:latin typeface="Times New Roman" pitchFamily="18" charset="0"/>
              <a:cs typeface="Times New Roman" pitchFamily="18" charset="0"/>
            </a:rPr>
            <a:t>тыс.руб</a:t>
          </a:r>
          <a:r>
            <a:rPr lang="ru-RU" sz="1100" b="1" dirty="0" smtClean="0">
              <a:solidFill>
                <a:schemeClr val="tx1"/>
              </a:solidFill>
              <a:latin typeface="Times New Roman" pitchFamily="18" charset="0"/>
              <a:cs typeface="Times New Roman" pitchFamily="18" charset="0"/>
            </a:rPr>
            <a:t>.  4</a:t>
          </a:r>
          <a:r>
            <a:rPr lang="ru-RU" b="1" dirty="0" smtClean="0">
              <a:solidFill>
                <a:schemeClr val="tx1"/>
              </a:solidFill>
              <a:latin typeface="Times New Roman" pitchFamily="18" charset="0"/>
              <a:cs typeface="Times New Roman" pitchFamily="18" charset="0"/>
            </a:rPr>
            <a:t>,8 </a:t>
          </a:r>
          <a:r>
            <a:rPr lang="ru-RU" sz="1100" b="1" dirty="0" smtClean="0">
              <a:solidFill>
                <a:schemeClr val="tx1"/>
              </a:solidFill>
              <a:latin typeface="Times New Roman" pitchFamily="18" charset="0"/>
              <a:cs typeface="Times New Roman" pitchFamily="18" charset="0"/>
            </a:rPr>
            <a:t>%</a:t>
          </a:r>
          <a:endParaRPr lang="ru-RU" sz="1100" b="1" dirty="0">
            <a:solidFill>
              <a:schemeClr val="tx1"/>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1D91F4-3358-4D4A-BBE5-0BD7B307FF37}" type="datetimeFigureOut">
              <a:rPr lang="ru-RU"/>
              <a:pPr>
                <a:defRPr/>
              </a:pPr>
              <a:t>02.02.2021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8B2C691-3B6A-4B46-9C48-F9C4CDDA3CB1}" type="slidenum">
              <a:rPr lang="ru-RU"/>
              <a:pPr>
                <a:defRPr/>
              </a:pPr>
              <a:t>‹#›</a:t>
            </a:fld>
            <a:endParaRPr lang="ru-RU"/>
          </a:p>
        </p:txBody>
      </p:sp>
    </p:spTree>
    <p:extLst>
      <p:ext uri="{BB962C8B-B14F-4D97-AF65-F5344CB8AC3E}">
        <p14:creationId xmlns:p14="http://schemas.microsoft.com/office/powerpoint/2010/main" val="1277112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9E7CD31F-CF8F-4067-8530-CCF493119747}" type="datetimeFigureOut">
              <a:rPr lang="ru-RU" smtClean="0"/>
              <a:pPr>
                <a:defRPr/>
              </a:pPr>
              <a:t>02.02.2021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55998E51-9F1E-4CC4-8074-40E3EE2A9C4F}"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A6FD3B7-1982-4142-8018-B976EEFD5FEF}" type="datetimeFigureOut">
              <a:rPr lang="ru-RU" smtClean="0"/>
              <a:pPr>
                <a:defRPr/>
              </a:pPr>
              <a:t>02.02.2021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A1381FF-D897-4F0D-87DB-E5D867DCFF0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fld id="{B1C2087E-C774-48D9-8D68-96C412502929}" type="datetimeFigureOut">
              <a:rPr lang="ru-RU" smtClean="0"/>
              <a:pPr>
                <a:defRPr/>
              </a:pPr>
              <a:t>02.02.2021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1B3C7B53-5E9C-4459-A875-2DAA97D31B7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33B08C5-2AE7-4B54-A0A0-B18FACB9AB57}" type="datetimeFigureOut">
              <a:rPr lang="ru-RU" smtClean="0"/>
              <a:pPr>
                <a:defRPr/>
              </a:pPr>
              <a:t>02.02.2021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82D67D6-52AD-4737-88FA-F7CB1BF21FA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BFB8F11F-4A42-4745-ACCE-58F53E70F806}" type="datetimeFigureOut">
              <a:rPr lang="ru-RU" smtClean="0"/>
              <a:pPr>
                <a:defRPr/>
              </a:pPr>
              <a:t>02.02.2021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3A407D91-B12B-4DCE-BDA5-AB97A1AD2C86}"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A5C0D700-BD5F-491E-8A35-7F3BE660E948}" type="datetimeFigureOut">
              <a:rPr lang="ru-RU" smtClean="0"/>
              <a:pPr>
                <a:defRPr/>
              </a:pPr>
              <a:t>02.02.2021</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515A23F-34AD-4873-9D9E-6D4DB85AEB35}"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5615D3DF-7290-4EF4-A7E7-2BE62DB4E6DD}" type="datetimeFigureOut">
              <a:rPr lang="ru-RU" smtClean="0"/>
              <a:pPr>
                <a:defRPr/>
              </a:pPr>
              <a:t>02.02.2021</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EA43AEAE-85C4-4E6D-ADA4-64593BFD1AD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36AA0709-321D-4175-BC4A-9A397D021994}" type="datetimeFigureOut">
              <a:rPr lang="ru-RU" smtClean="0"/>
              <a:pPr>
                <a:defRPr/>
              </a:pPr>
              <a:t>02.02.2021</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2BBE1EA2-7BEC-4D86-9CB7-8177596D043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42ECF777-206C-4E6D-AFF8-5D763CE4AF87}" type="datetimeFigureOut">
              <a:rPr lang="ru-RU" smtClean="0"/>
              <a:pPr>
                <a:defRPr/>
              </a:pPr>
              <a:t>02.02.2021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42A43F33-4901-4393-B45B-75AA14917F0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88E00BE-BBF0-4A31-B1AD-E2F0D7DAE9A1}" type="datetimeFigureOut">
              <a:rPr lang="ru-RU" smtClean="0"/>
              <a:pPr>
                <a:defRPr/>
              </a:pPr>
              <a:t>02.02.2021</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5259156-FD07-4EE6-A8B4-6F53E6CEAF6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fld id="{AC3F91C5-9382-4FC2-ABF8-0BA4A2C0210B}" type="datetimeFigureOut">
              <a:rPr lang="ru-RU" smtClean="0"/>
              <a:pPr>
                <a:defRPr/>
              </a:pPr>
              <a:t>02.02.2021</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B80D0CBC-3534-4129-B7A4-28D703D5FB78}" type="slidenum">
              <a:rPr lang="ru-RU" smtClean="0"/>
              <a:pPr>
                <a:defRPr/>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965BFF3D-28FF-479E-AC57-00994C9B862E}" type="datetimeFigureOut">
              <a:rPr lang="ru-RU" smtClean="0"/>
              <a:pPr>
                <a:defRPr/>
              </a:pPr>
              <a:t>02.02.2021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C056B040-9995-4DB0-8EAE-91BE78E7BCB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chart" Target="../charts/chart6.xml"/><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chart" Target="../charts/chart5.xml"/><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Data" Target="../diagrams/data1.xml"/><Relationship Id="rId9" Type="http://schemas.openxmlformats.org/officeDocument/2006/relationships/chart" Target="../charts/chart7.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8" Type="http://schemas.openxmlformats.org/officeDocument/2006/relationships/chart" Target="../charts/chart22.xml"/><Relationship Id="rId13" Type="http://schemas.microsoft.com/office/2007/relationships/diagramDrawing" Target="../diagrams/drawing6.xml"/><Relationship Id="rId18" Type="http://schemas.openxmlformats.org/officeDocument/2006/relationships/diagramColors" Target="../diagrams/colors7.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17" Type="http://schemas.openxmlformats.org/officeDocument/2006/relationships/diagramQuickStyle" Target="../diagrams/quickStyle7.xml"/><Relationship Id="rId2" Type="http://schemas.openxmlformats.org/officeDocument/2006/relationships/chart" Target="../charts/chart21.xml"/><Relationship Id="rId16" Type="http://schemas.openxmlformats.org/officeDocument/2006/relationships/diagramLayout" Target="../diagrams/layout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5" Type="http://schemas.openxmlformats.org/officeDocument/2006/relationships/diagramData" Target="../diagrams/data7.xml"/><Relationship Id="rId10" Type="http://schemas.openxmlformats.org/officeDocument/2006/relationships/diagramLayout" Target="../diagrams/layout6.xml"/><Relationship Id="rId19" Type="http://schemas.microsoft.com/office/2007/relationships/diagramDrawing" Target="../diagrams/drawing7.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chart" Target="../charts/chart23.xml"/></Relationships>
</file>

<file path=ppt/slides/_rels/slide16.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diagramColors" Target="../diagrams/colors9.xml"/><Relationship Id="rId18" Type="http://schemas.openxmlformats.org/officeDocument/2006/relationships/diagramColors" Target="../diagrams/colors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 Type="http://schemas.openxmlformats.org/officeDocument/2006/relationships/chart" Target="../charts/chart24.xml"/><Relationship Id="rId16" Type="http://schemas.openxmlformats.org/officeDocument/2006/relationships/diagramLayout" Target="../diagrams/layout1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5" Type="http://schemas.openxmlformats.org/officeDocument/2006/relationships/diagramData" Target="../diagrams/data10.xml"/><Relationship Id="rId10" Type="http://schemas.openxmlformats.org/officeDocument/2006/relationships/diagramData" Target="../diagrams/data9.xml"/><Relationship Id="rId19" Type="http://schemas.microsoft.com/office/2007/relationships/diagramDrawing" Target="../diagrams/drawing10.xml"/><Relationship Id="rId4" Type="http://schemas.openxmlformats.org/officeDocument/2006/relationships/diagramLayout" Target="../diagrams/layout8.xml"/><Relationship Id="rId9" Type="http://schemas.openxmlformats.org/officeDocument/2006/relationships/chart" Target="../charts/chart26.xml"/><Relationship Id="rId14" Type="http://schemas.microsoft.com/office/2007/relationships/diagramDrawing" Target="../diagrams/drawing9.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chart" Target="../charts/chart35.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37587"/>
            <a:ext cx="7488832" cy="6408712"/>
          </a:xfrm>
          <a:prstGeom prst="rect">
            <a:avLst/>
          </a:prstGeom>
          <a:ln>
            <a:noFill/>
          </a:ln>
          <a:effectLst>
            <a:softEdge rad="112500"/>
          </a:effectLst>
        </p:spPr>
      </p:pic>
      <p:sp>
        <p:nvSpPr>
          <p:cNvPr id="2" name="Прямоугольник 1"/>
          <p:cNvSpPr/>
          <p:nvPr/>
        </p:nvSpPr>
        <p:spPr>
          <a:xfrm>
            <a:off x="1115617" y="404664"/>
            <a:ext cx="5616623" cy="1008112"/>
          </a:xfrm>
          <a:prstGeom prst="rect">
            <a:avLst/>
          </a:prstGeom>
          <a:noFill/>
          <a:ln>
            <a:noFill/>
          </a:ln>
        </p:spPr>
        <p:txBody>
          <a:bodyPr>
            <a:prstTxWarp prst="textArchDown">
              <a:avLst>
                <a:gd name="adj" fmla="val 354328"/>
              </a:avLst>
            </a:prstTxWarp>
            <a:spAutoFit/>
          </a:bodyPr>
          <a:lstStyle/>
          <a:p>
            <a:pPr algn="ctr" fontAlgn="auto">
              <a:spcBef>
                <a:spcPts val="0"/>
              </a:spcBef>
              <a:spcAft>
                <a:spcPts val="0"/>
              </a:spcAft>
              <a:defRPr/>
            </a:pPr>
            <a:r>
              <a:rPr lang="ru-RU" sz="3200" b="1" i="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БЮДЖЕТ ДЛЯ ГРАЖДАН</a:t>
            </a:r>
          </a:p>
        </p:txBody>
      </p:sp>
      <p:sp>
        <p:nvSpPr>
          <p:cNvPr id="8" name="Скругленный прямоугольник 7"/>
          <p:cNvSpPr/>
          <p:nvPr/>
        </p:nvSpPr>
        <p:spPr>
          <a:xfrm>
            <a:off x="251520" y="4077072"/>
            <a:ext cx="8136904" cy="2232248"/>
          </a:xfrm>
          <a:prstGeom prst="round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Stop">
              <a:avLst/>
            </a:prstTxWarp>
          </a:bodyPr>
          <a:lstStyle/>
          <a:p>
            <a:pPr algn="ctr" fontAlgn="auto">
              <a:spcBef>
                <a:spcPts val="0"/>
              </a:spcBef>
              <a:spcAft>
                <a:spcPts val="0"/>
              </a:spcAft>
              <a:defRPr/>
            </a:pP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НОВОСИЛЬСКОГО РАЙОНА </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020</a:t>
            </a: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и на плановый период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  и 2022 годов</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Решение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Новосильского районного Совета народных депутатов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26.12.2019 г.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863</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333375"/>
            <a:ext cx="6599237" cy="461963"/>
          </a:xfrm>
          <a:prstGeom prst="rect">
            <a:avLst/>
          </a:prstGeom>
          <a:noFill/>
        </p:spPr>
        <p:txBody>
          <a:bodyPr>
            <a:spAutoFit/>
          </a:bodyPr>
          <a:lstStyle/>
          <a:p>
            <a:pPr algn="ctr">
              <a:defRPr/>
            </a:pPr>
            <a:r>
              <a:rPr lang="ru-RU" sz="2400" b="1" dirty="0">
                <a:solidFill>
                  <a:schemeClr val="tx2">
                    <a:lumMod val="60000"/>
                    <a:lumOff val="40000"/>
                  </a:schemeClr>
                </a:solidFill>
                <a:latin typeface="Constantia" pitchFamily="18" charset="0"/>
              </a:rPr>
              <a:t>Объем и структура налоговых доходов</a:t>
            </a:r>
          </a:p>
        </p:txBody>
      </p:sp>
      <p:graphicFrame>
        <p:nvGraphicFramePr>
          <p:cNvPr id="3" name="Диаграмма 2"/>
          <p:cNvGraphicFramePr>
            <a:graphicFrameLocks/>
          </p:cNvGraphicFramePr>
          <p:nvPr>
            <p:extLst>
              <p:ext uri="{D42A27DB-BD31-4B8C-83A1-F6EECF244321}">
                <p14:modId xmlns:p14="http://schemas.microsoft.com/office/powerpoint/2010/main" val="4242216723"/>
              </p:ext>
            </p:extLst>
          </p:nvPr>
        </p:nvGraphicFramePr>
        <p:xfrm>
          <a:off x="374650" y="1392238"/>
          <a:ext cx="3044825" cy="1316037"/>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4"/>
          <p:cNvSpPr txBox="1">
            <a:spLocks noChangeArrowheads="1"/>
          </p:cNvSpPr>
          <p:nvPr/>
        </p:nvSpPr>
        <p:spPr bwMode="auto">
          <a:xfrm>
            <a:off x="395288" y="2708275"/>
            <a:ext cx="2736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43928,2 </a:t>
            </a:r>
            <a:r>
              <a:rPr lang="ru-RU" altLang="ru-RU" sz="1100" dirty="0" smtClean="0">
                <a:latin typeface="Times New Roman" panose="02020603050405020304" pitchFamily="18" charset="0"/>
                <a:cs typeface="Times New Roman" panose="02020603050405020304" pitchFamily="18" charset="0"/>
              </a:rPr>
              <a:t> </a:t>
            </a:r>
            <a:r>
              <a:rPr lang="ru-RU" altLang="ru-RU" sz="1100" dirty="0">
                <a:latin typeface="Times New Roman" panose="02020603050405020304" pitchFamily="18" charset="0"/>
                <a:cs typeface="Times New Roman" panose="02020603050405020304" pitchFamily="18" charset="0"/>
              </a:rPr>
              <a:t>тыс</a:t>
            </a:r>
            <a:r>
              <a:rPr lang="ru-RU" altLang="ru-RU" sz="1100" dirty="0" smtClean="0">
                <a:latin typeface="Times New Roman" panose="02020603050405020304" pitchFamily="18" charset="0"/>
                <a:cs typeface="Times New Roman" panose="02020603050405020304" pitchFamily="18" charset="0"/>
              </a:rPr>
              <a:t>.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21,2 %</a:t>
            </a:r>
            <a:r>
              <a:rPr lang="ru-RU" altLang="ru-RU" sz="1100" dirty="0" smtClean="0">
                <a:latin typeface="Times New Roman" panose="02020603050405020304" pitchFamily="18" charset="0"/>
                <a:cs typeface="Times New Roman" panose="02020603050405020304" pitchFamily="18" charset="0"/>
              </a:rPr>
              <a:t> </a:t>
            </a:r>
            <a:endParaRPr lang="ru-RU" altLang="ru-RU" sz="1100" dirty="0">
              <a:latin typeface="Times New Roman" panose="02020603050405020304" pitchFamily="18" charset="0"/>
              <a:cs typeface="Times New Roman" panose="02020603050405020304" pitchFamily="18" charset="0"/>
            </a:endParaRPr>
          </a:p>
          <a:p>
            <a:pPr algn="ctr" eaLnBrk="1" hangingPunct="1"/>
            <a:r>
              <a:rPr lang="ru-RU" altLang="ru-RU" sz="1100" dirty="0">
                <a:latin typeface="Times New Roman" panose="02020603050405020304" pitchFamily="18" charset="0"/>
                <a:cs typeface="Times New Roman" panose="02020603050405020304" pitchFamily="18" charset="0"/>
              </a:rPr>
              <a:t>в общем объеме доходов.</a:t>
            </a:r>
          </a:p>
        </p:txBody>
      </p:sp>
      <p:sp>
        <p:nvSpPr>
          <p:cNvPr id="6" name="TextBox 5"/>
          <p:cNvSpPr txBox="1"/>
          <p:nvPr/>
        </p:nvSpPr>
        <p:spPr>
          <a:xfrm>
            <a:off x="468313" y="908050"/>
            <a:ext cx="1582737" cy="307975"/>
          </a:xfrm>
          <a:prstGeom prst="rect">
            <a:avLst/>
          </a:prstGeom>
          <a:noFill/>
        </p:spPr>
        <p:txBody>
          <a:bodyPr>
            <a:spAutoFit/>
          </a:bodyPr>
          <a:lstStyle/>
          <a:p>
            <a:pPr algn="ctr">
              <a:defRPr/>
            </a:pPr>
            <a:r>
              <a:rPr lang="ru-RU" sz="1400" b="1" dirty="0" smtClean="0">
                <a:solidFill>
                  <a:schemeClr val="accent1">
                    <a:lumMod val="75000"/>
                  </a:schemeClr>
                </a:solidFill>
              </a:rPr>
              <a:t>2020 </a:t>
            </a:r>
            <a:r>
              <a:rPr lang="ru-RU" sz="1400" b="1" dirty="0">
                <a:solidFill>
                  <a:schemeClr val="accent1">
                    <a:lumMod val="75000"/>
                  </a:schemeClr>
                </a:solidFill>
              </a:rPr>
              <a:t>год</a:t>
            </a:r>
          </a:p>
        </p:txBody>
      </p:sp>
      <p:graphicFrame>
        <p:nvGraphicFramePr>
          <p:cNvPr id="4" name="Диаграмма 10"/>
          <p:cNvGraphicFramePr>
            <a:graphicFrameLocks/>
          </p:cNvGraphicFramePr>
          <p:nvPr>
            <p:extLst>
              <p:ext uri="{D42A27DB-BD31-4B8C-83A1-F6EECF244321}">
                <p14:modId xmlns:p14="http://schemas.microsoft.com/office/powerpoint/2010/main" val="3910926659"/>
              </p:ext>
            </p:extLst>
          </p:nvPr>
        </p:nvGraphicFramePr>
        <p:xfrm>
          <a:off x="3327400" y="1216024"/>
          <a:ext cx="2590800" cy="1903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хема 13"/>
          <p:cNvGraphicFramePr/>
          <p:nvPr>
            <p:extLst>
              <p:ext uri="{D42A27DB-BD31-4B8C-83A1-F6EECF244321}">
                <p14:modId xmlns:p14="http://schemas.microsoft.com/office/powerpoint/2010/main" val="2536648393"/>
              </p:ext>
            </p:extLst>
          </p:nvPr>
        </p:nvGraphicFramePr>
        <p:xfrm>
          <a:off x="251520" y="3501008"/>
          <a:ext cx="302433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Диаграмма 14"/>
          <p:cNvGraphicFramePr>
            <a:graphicFrameLocks/>
          </p:cNvGraphicFramePr>
          <p:nvPr>
            <p:extLst>
              <p:ext uri="{D42A27DB-BD31-4B8C-83A1-F6EECF244321}">
                <p14:modId xmlns:p14="http://schemas.microsoft.com/office/powerpoint/2010/main" val="2902883717"/>
              </p:ext>
            </p:extLst>
          </p:nvPr>
        </p:nvGraphicFramePr>
        <p:xfrm>
          <a:off x="5867400" y="1412775"/>
          <a:ext cx="2952750" cy="1728887"/>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5"/>
          <p:cNvSpPr txBox="1"/>
          <p:nvPr/>
        </p:nvSpPr>
        <p:spPr>
          <a:xfrm>
            <a:off x="5795963" y="908050"/>
            <a:ext cx="1038225" cy="307975"/>
          </a:xfrm>
          <a:prstGeom prst="rect">
            <a:avLst/>
          </a:prstGeom>
          <a:noFill/>
        </p:spPr>
        <p:txBody>
          <a:bodyPr>
            <a:spAutoFit/>
          </a:bodyPr>
          <a:lstStyle/>
          <a:p>
            <a:pPr>
              <a:defRPr/>
            </a:pPr>
            <a:r>
              <a:rPr lang="ru-RU" sz="1400" b="1" dirty="0" smtClean="0">
                <a:solidFill>
                  <a:schemeClr val="accent6">
                    <a:lumMod val="50000"/>
                  </a:schemeClr>
                </a:solidFill>
              </a:rPr>
              <a:t>2022 </a:t>
            </a:r>
            <a:r>
              <a:rPr lang="ru-RU" sz="1400" b="1" dirty="0">
                <a:solidFill>
                  <a:schemeClr val="accent6">
                    <a:lumMod val="50000"/>
                  </a:schemeClr>
                </a:solidFill>
              </a:rPr>
              <a:t>год</a:t>
            </a:r>
          </a:p>
        </p:txBody>
      </p:sp>
      <p:sp>
        <p:nvSpPr>
          <p:cNvPr id="12299" name="TextBox 16"/>
          <p:cNvSpPr txBox="1">
            <a:spLocks noChangeArrowheads="1"/>
          </p:cNvSpPr>
          <p:nvPr/>
        </p:nvSpPr>
        <p:spPr bwMode="auto">
          <a:xfrm>
            <a:off x="3419475" y="2708275"/>
            <a:ext cx="2592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45238,4  </a:t>
            </a:r>
            <a:r>
              <a:rPr lang="ru-RU" altLang="ru-RU" sz="1100" dirty="0" smtClean="0">
                <a:latin typeface="Times New Roman" panose="02020603050405020304" pitchFamily="18" charset="0"/>
                <a:cs typeface="Times New Roman" panose="02020603050405020304" pitchFamily="18" charset="0"/>
              </a:rPr>
              <a:t>тыс.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43% </a:t>
            </a:r>
            <a:r>
              <a:rPr lang="ru-RU" altLang="ru-RU" sz="1100" dirty="0">
                <a:latin typeface="Times New Roman" panose="02020603050405020304" pitchFamily="18" charset="0"/>
                <a:cs typeface="Times New Roman" panose="02020603050405020304" pitchFamily="18" charset="0"/>
              </a:rPr>
              <a:t>в общем объеме доходов.</a:t>
            </a:r>
          </a:p>
        </p:txBody>
      </p:sp>
      <p:sp>
        <p:nvSpPr>
          <p:cNvPr id="12301" name="TextBox 18"/>
          <p:cNvSpPr txBox="1">
            <a:spLocks noChangeArrowheads="1"/>
          </p:cNvSpPr>
          <p:nvPr/>
        </p:nvSpPr>
        <p:spPr bwMode="auto">
          <a:xfrm>
            <a:off x="6372225" y="2781300"/>
            <a:ext cx="238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58825,7 </a:t>
            </a:r>
            <a:r>
              <a:rPr lang="ru-RU" altLang="ru-RU" sz="1100" dirty="0">
                <a:latin typeface="Times New Roman" panose="02020603050405020304" pitchFamily="18" charset="0"/>
                <a:cs typeface="Times New Roman" panose="02020603050405020304" pitchFamily="18" charset="0"/>
              </a:rPr>
              <a:t>тыс</a:t>
            </a:r>
            <a:r>
              <a:rPr lang="ru-RU" altLang="ru-RU" sz="1100" dirty="0" smtClean="0">
                <a:latin typeface="Times New Roman" panose="02020603050405020304" pitchFamily="18" charset="0"/>
                <a:cs typeface="Times New Roman" panose="02020603050405020304" pitchFamily="18" charset="0"/>
              </a:rPr>
              <a:t>. руб</a:t>
            </a:r>
            <a:r>
              <a:rPr lang="ru-RU" altLang="ru-RU" sz="1100" dirty="0">
                <a:latin typeface="Times New Roman" panose="02020603050405020304" pitchFamily="18" charset="0"/>
                <a:cs typeface="Times New Roman" panose="02020603050405020304" pitchFamily="18" charset="0"/>
              </a:rPr>
              <a:t>. – всего 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a:t>
            </a:r>
            <a:r>
              <a:rPr lang="ru-RU" altLang="ru-RU" sz="1200" dirty="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40,3%</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общем объеме доходов.</a:t>
            </a:r>
          </a:p>
        </p:txBody>
      </p:sp>
      <p:graphicFrame>
        <p:nvGraphicFramePr>
          <p:cNvPr id="15" name="Схема 14"/>
          <p:cNvGraphicFramePr/>
          <p:nvPr>
            <p:extLst>
              <p:ext uri="{D42A27DB-BD31-4B8C-83A1-F6EECF244321}">
                <p14:modId xmlns:p14="http://schemas.microsoft.com/office/powerpoint/2010/main" val="2432585246"/>
              </p:ext>
            </p:extLst>
          </p:nvPr>
        </p:nvGraphicFramePr>
        <p:xfrm>
          <a:off x="3347889" y="3537817"/>
          <a:ext cx="2304231" cy="27363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43049273"/>
              </p:ext>
            </p:extLst>
          </p:nvPr>
        </p:nvGraphicFramePr>
        <p:xfrm>
          <a:off x="6119664" y="3717032"/>
          <a:ext cx="2772816" cy="237626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50" y="188913"/>
            <a:ext cx="7323138" cy="461962"/>
          </a:xfrm>
          <a:prstGeom prst="rect">
            <a:avLst/>
          </a:prstGeom>
          <a:noFill/>
        </p:spPr>
        <p:txBody>
          <a:bodyPr>
            <a:spAutoFit/>
          </a:bodyPr>
          <a:lstStyle/>
          <a:p>
            <a:pPr algn="ct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Налог на доходы физических лиц,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380219463"/>
              </p:ext>
            </p:extLst>
          </p:nvPr>
        </p:nvGraphicFramePr>
        <p:xfrm>
          <a:off x="0" y="836613"/>
          <a:ext cx="5219700" cy="302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886933816"/>
              </p:ext>
            </p:extLst>
          </p:nvPr>
        </p:nvGraphicFramePr>
        <p:xfrm>
          <a:off x="323850" y="4508500"/>
          <a:ext cx="2016125" cy="2016125"/>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Box 4"/>
          <p:cNvSpPr txBox="1">
            <a:spLocks noChangeArrowheads="1"/>
          </p:cNvSpPr>
          <p:nvPr/>
        </p:nvSpPr>
        <p:spPr bwMode="auto">
          <a:xfrm>
            <a:off x="755650" y="4076700"/>
            <a:ext cx="4248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i="1" dirty="0">
                <a:latin typeface="Times New Roman" panose="02020603050405020304" pitchFamily="18" charset="0"/>
                <a:cs typeface="Times New Roman" panose="02020603050405020304" pitchFamily="18" charset="0"/>
              </a:rPr>
              <a:t>Доля поступлений налога в общем объеме налоговых и неналоговых доходов районного бюджета </a:t>
            </a:r>
          </a:p>
          <a:p>
            <a:pPr algn="ctr" eaLnBrk="1" hangingPunct="1"/>
            <a:r>
              <a:rPr lang="ru-RU" altLang="ru-RU" sz="1400" i="1" dirty="0">
                <a:latin typeface="Times New Roman" panose="02020603050405020304" pitchFamily="18" charset="0"/>
                <a:cs typeface="Times New Roman" panose="02020603050405020304" pitchFamily="18" charset="0"/>
              </a:rPr>
              <a:t>в </a:t>
            </a:r>
            <a:r>
              <a:rPr lang="ru-RU" altLang="ru-RU" sz="1400" i="1" dirty="0" smtClean="0">
                <a:latin typeface="Times New Roman" panose="02020603050405020304" pitchFamily="18" charset="0"/>
                <a:cs typeface="Times New Roman" panose="02020603050405020304" pitchFamily="18" charset="0"/>
              </a:rPr>
              <a:t>2020, 2021 </a:t>
            </a:r>
            <a:r>
              <a:rPr lang="ru-RU" altLang="ru-RU" sz="1400" i="1" dirty="0">
                <a:latin typeface="Times New Roman" panose="02020603050405020304" pitchFamily="18" charset="0"/>
                <a:cs typeface="Times New Roman" panose="02020603050405020304" pitchFamily="18" charset="0"/>
              </a:rPr>
              <a:t>и </a:t>
            </a:r>
            <a:r>
              <a:rPr lang="ru-RU" altLang="ru-RU" sz="1400" i="1" dirty="0" smtClean="0">
                <a:latin typeface="Times New Roman" panose="02020603050405020304" pitchFamily="18" charset="0"/>
                <a:cs typeface="Times New Roman" panose="02020603050405020304" pitchFamily="18" charset="0"/>
              </a:rPr>
              <a:t>2022 годах</a:t>
            </a:r>
            <a:endParaRPr lang="ru-RU" altLang="ru-RU" sz="1400" i="1" dirty="0">
              <a:latin typeface="Times New Roman" panose="02020603050405020304" pitchFamily="18" charset="0"/>
              <a:cs typeface="Times New Roman" panose="02020603050405020304" pitchFamily="18" charset="0"/>
            </a:endParaRPr>
          </a:p>
        </p:txBody>
      </p:sp>
      <p:graphicFrame>
        <p:nvGraphicFramePr>
          <p:cNvPr id="5" name="Диаграмма 5"/>
          <p:cNvGraphicFramePr>
            <a:graphicFrameLocks/>
          </p:cNvGraphicFramePr>
          <p:nvPr>
            <p:extLst>
              <p:ext uri="{D42A27DB-BD31-4B8C-83A1-F6EECF244321}">
                <p14:modId xmlns:p14="http://schemas.microsoft.com/office/powerpoint/2010/main" val="2797297575"/>
              </p:ext>
            </p:extLst>
          </p:nvPr>
        </p:nvGraphicFramePr>
        <p:xfrm>
          <a:off x="1938341" y="4509120"/>
          <a:ext cx="1409523" cy="1800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8"/>
          <p:cNvGraphicFramePr>
            <a:graphicFrameLocks/>
          </p:cNvGraphicFramePr>
          <p:nvPr>
            <p:extLst>
              <p:ext uri="{D42A27DB-BD31-4B8C-83A1-F6EECF244321}">
                <p14:modId xmlns:p14="http://schemas.microsoft.com/office/powerpoint/2010/main" val="3566465809"/>
              </p:ext>
            </p:extLst>
          </p:nvPr>
        </p:nvGraphicFramePr>
        <p:xfrm>
          <a:off x="3234535" y="4609379"/>
          <a:ext cx="1841521" cy="1728787"/>
        </p:xfrm>
        <a:graphic>
          <a:graphicData uri="http://schemas.openxmlformats.org/drawingml/2006/chart">
            <c:chart xmlns:c="http://schemas.openxmlformats.org/drawingml/2006/chart" xmlns:r="http://schemas.openxmlformats.org/officeDocument/2006/relationships" r:id="rId5"/>
          </a:graphicData>
        </a:graphic>
      </p:graphicFrame>
      <p:sp>
        <p:nvSpPr>
          <p:cNvPr id="13322" name="TextBox 10"/>
          <p:cNvSpPr txBox="1">
            <a:spLocks noChangeArrowheads="1"/>
          </p:cNvSpPr>
          <p:nvPr/>
        </p:nvSpPr>
        <p:spPr bwMode="auto">
          <a:xfrm>
            <a:off x="5580063" y="1052513"/>
            <a:ext cx="3384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i="1" dirty="0">
                <a:latin typeface="Times New Roman" panose="02020603050405020304" pitchFamily="18" charset="0"/>
                <a:cs typeface="Times New Roman" panose="02020603050405020304" pitchFamily="18" charset="0"/>
              </a:rPr>
              <a:t>Налог на доходы физических лиц (НДФЛ) – основной вид прямых налогов. Исчисляется в процентах от совокупного дохода физических лиц за вычетом документально подтвержденных  расходов, в соответствии с действующим законодательством.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50825" y="188913"/>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Акцизы по подакцизным товарам (продукции), </a:t>
            </a:r>
            <a:r>
              <a:rPr lang="ru-RU" altLang="ru-RU" sz="2400" dirty="0" err="1">
                <a:latin typeface="Times New Roman" panose="02020603050405020304" pitchFamily="18" charset="0"/>
                <a:cs typeface="Times New Roman" panose="02020603050405020304" pitchFamily="18" charset="0"/>
              </a:rPr>
              <a:t>тыс.рублей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2"/>
          <p:cNvGraphicFramePr>
            <a:graphicFrameLocks/>
          </p:cNvGraphicFramePr>
          <p:nvPr>
            <p:extLst>
              <p:ext uri="{D42A27DB-BD31-4B8C-83A1-F6EECF244321}">
                <p14:modId xmlns:p14="http://schemas.microsoft.com/office/powerpoint/2010/main" val="2440724177"/>
              </p:ext>
            </p:extLst>
          </p:nvPr>
        </p:nvGraphicFramePr>
        <p:xfrm>
          <a:off x="0" y="441598"/>
          <a:ext cx="9144000" cy="3527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Схема 3"/>
          <p:cNvGraphicFramePr/>
          <p:nvPr>
            <p:extLst>
              <p:ext uri="{D42A27DB-BD31-4B8C-83A1-F6EECF244321}">
                <p14:modId xmlns:p14="http://schemas.microsoft.com/office/powerpoint/2010/main" val="1978447993"/>
              </p:ext>
            </p:extLst>
          </p:nvPr>
        </p:nvGraphicFramePr>
        <p:xfrm>
          <a:off x="179512" y="4293096"/>
          <a:ext cx="871296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056" y="120732"/>
            <a:ext cx="6542087" cy="461962"/>
          </a:xfrm>
          <a:prstGeom prst="rect">
            <a:avLst/>
          </a:prstGeom>
          <a:noFill/>
        </p:spPr>
        <p:txBody>
          <a:bodyPr>
            <a:spAutoFit/>
          </a:bodyPr>
          <a:lstStyle/>
          <a:p>
            <a:pPr algn="ct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Налоги на совокупный доход, тыс.рублей</a:t>
            </a:r>
          </a:p>
        </p:txBody>
      </p:sp>
      <p:graphicFrame>
        <p:nvGraphicFramePr>
          <p:cNvPr id="4" name="Диаграмма 2"/>
          <p:cNvGraphicFramePr>
            <a:graphicFrameLocks/>
          </p:cNvGraphicFramePr>
          <p:nvPr>
            <p:extLst>
              <p:ext uri="{D42A27DB-BD31-4B8C-83A1-F6EECF244321}">
                <p14:modId xmlns:p14="http://schemas.microsoft.com/office/powerpoint/2010/main" val="2685666703"/>
              </p:ext>
            </p:extLst>
          </p:nvPr>
        </p:nvGraphicFramePr>
        <p:xfrm>
          <a:off x="683568" y="555996"/>
          <a:ext cx="1727200" cy="1655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3"/>
          <p:cNvGraphicFramePr>
            <a:graphicFrameLocks/>
          </p:cNvGraphicFramePr>
          <p:nvPr>
            <p:extLst>
              <p:ext uri="{D42A27DB-BD31-4B8C-83A1-F6EECF244321}">
                <p14:modId xmlns:p14="http://schemas.microsoft.com/office/powerpoint/2010/main" val="3222689492"/>
              </p:ext>
            </p:extLst>
          </p:nvPr>
        </p:nvGraphicFramePr>
        <p:xfrm>
          <a:off x="1865889" y="836614"/>
          <a:ext cx="2159000" cy="1152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353964468"/>
              </p:ext>
            </p:extLst>
          </p:nvPr>
        </p:nvGraphicFramePr>
        <p:xfrm>
          <a:off x="3539331" y="806892"/>
          <a:ext cx="2303463" cy="1315840"/>
        </p:xfrm>
        <a:graphic>
          <a:graphicData uri="http://schemas.openxmlformats.org/drawingml/2006/chart">
            <c:chart xmlns:c="http://schemas.openxmlformats.org/drawingml/2006/chart" xmlns:r="http://schemas.openxmlformats.org/officeDocument/2006/relationships" r:id="rId4"/>
          </a:graphicData>
        </a:graphic>
      </p:graphicFrame>
      <p:sp>
        <p:nvSpPr>
          <p:cNvPr id="15368" name="TextBox 7"/>
          <p:cNvSpPr txBox="1">
            <a:spLocks noChangeArrowheads="1"/>
          </p:cNvSpPr>
          <p:nvPr/>
        </p:nvSpPr>
        <p:spPr bwMode="auto">
          <a:xfrm>
            <a:off x="2700338" y="1989138"/>
            <a:ext cx="687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smtClean="0">
                <a:latin typeface="Times New Roman" pitchFamily="18" charset="0"/>
                <a:cs typeface="Times New Roman" pitchFamily="18" charset="0"/>
              </a:rPr>
              <a:t>2021</a:t>
            </a:r>
            <a:endParaRPr lang="ru-RU" altLang="ru-RU" sz="1400" b="1" dirty="0">
              <a:latin typeface="Times New Roman" pitchFamily="18" charset="0"/>
              <a:cs typeface="Times New Roman" pitchFamily="18" charset="0"/>
            </a:endParaRPr>
          </a:p>
        </p:txBody>
      </p:sp>
      <p:sp>
        <p:nvSpPr>
          <p:cNvPr id="15369" name="TextBox 8"/>
          <p:cNvSpPr txBox="1">
            <a:spLocks noChangeArrowheads="1"/>
          </p:cNvSpPr>
          <p:nvPr/>
        </p:nvSpPr>
        <p:spPr bwMode="auto">
          <a:xfrm>
            <a:off x="4356100" y="1989138"/>
            <a:ext cx="760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smtClean="0">
                <a:latin typeface="Times New Roman" pitchFamily="18" charset="0"/>
                <a:cs typeface="Times New Roman" pitchFamily="18" charset="0"/>
              </a:rPr>
              <a:t>2022</a:t>
            </a:r>
            <a:endParaRPr lang="ru-RU" altLang="ru-RU" sz="1400" b="1" dirty="0">
              <a:latin typeface="Times New Roman" pitchFamily="18" charset="0"/>
              <a:cs typeface="Times New Roman" pitchFamily="18" charset="0"/>
            </a:endParaRPr>
          </a:p>
        </p:txBody>
      </p:sp>
      <p:sp>
        <p:nvSpPr>
          <p:cNvPr id="15370" name="TextBox 9"/>
          <p:cNvSpPr txBox="1">
            <a:spLocks noChangeArrowheads="1"/>
          </p:cNvSpPr>
          <p:nvPr/>
        </p:nvSpPr>
        <p:spPr bwMode="auto">
          <a:xfrm>
            <a:off x="5651500" y="981075"/>
            <a:ext cx="3241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i="1" dirty="0">
                <a:latin typeface="Times New Roman" panose="02020603050405020304" pitchFamily="18" charset="0"/>
                <a:cs typeface="Times New Roman" panose="02020603050405020304" pitchFamily="18" charset="0"/>
              </a:rPr>
              <a:t>Доля поступлений налога на совокупный доходов о общем объеме налоговых и неналоговых доходов районного бюджета в </a:t>
            </a:r>
            <a:r>
              <a:rPr lang="ru-RU" altLang="ru-RU" sz="1400" i="1" dirty="0" smtClean="0">
                <a:latin typeface="Times New Roman" panose="02020603050405020304" pitchFamily="18" charset="0"/>
                <a:cs typeface="Times New Roman" panose="02020603050405020304" pitchFamily="18" charset="0"/>
              </a:rPr>
              <a:t>2020, 2021 </a:t>
            </a:r>
            <a:r>
              <a:rPr lang="ru-RU" altLang="ru-RU" sz="1400" i="1" dirty="0">
                <a:latin typeface="Times New Roman" panose="02020603050405020304" pitchFamily="18" charset="0"/>
                <a:cs typeface="Times New Roman" panose="02020603050405020304" pitchFamily="18" charset="0"/>
              </a:rPr>
              <a:t>и </a:t>
            </a:r>
            <a:r>
              <a:rPr lang="ru-RU" altLang="ru-RU" sz="1400" i="1" dirty="0" smtClean="0">
                <a:latin typeface="Times New Roman" panose="02020603050405020304" pitchFamily="18" charset="0"/>
                <a:cs typeface="Times New Roman" panose="02020603050405020304" pitchFamily="18" charset="0"/>
              </a:rPr>
              <a:t>2022 </a:t>
            </a:r>
            <a:r>
              <a:rPr lang="ru-RU" altLang="ru-RU" sz="1400" i="1" dirty="0">
                <a:latin typeface="Times New Roman" panose="02020603050405020304" pitchFamily="18" charset="0"/>
                <a:cs typeface="Times New Roman" panose="02020603050405020304" pitchFamily="18" charset="0"/>
              </a:rPr>
              <a:t>годах</a:t>
            </a:r>
          </a:p>
        </p:txBody>
      </p:sp>
      <p:graphicFrame>
        <p:nvGraphicFramePr>
          <p:cNvPr id="3" name="Диаграмма 10"/>
          <p:cNvGraphicFramePr>
            <a:graphicFrameLocks/>
          </p:cNvGraphicFramePr>
          <p:nvPr>
            <p:extLst>
              <p:ext uri="{D42A27DB-BD31-4B8C-83A1-F6EECF244321}">
                <p14:modId xmlns:p14="http://schemas.microsoft.com/office/powerpoint/2010/main" val="2578516972"/>
              </p:ext>
            </p:extLst>
          </p:nvPr>
        </p:nvGraphicFramePr>
        <p:xfrm>
          <a:off x="0" y="2420888"/>
          <a:ext cx="9144000" cy="3040112"/>
        </p:xfrm>
        <a:graphic>
          <a:graphicData uri="http://schemas.openxmlformats.org/drawingml/2006/chart">
            <c:chart xmlns:c="http://schemas.openxmlformats.org/drawingml/2006/chart" xmlns:r="http://schemas.openxmlformats.org/officeDocument/2006/relationships" r:id="rId5"/>
          </a:graphicData>
        </a:graphic>
      </p:graphicFrame>
      <p:sp>
        <p:nvSpPr>
          <p:cNvPr id="12" name="Скругленный прямоугольник 11"/>
          <p:cNvSpPr/>
          <p:nvPr/>
        </p:nvSpPr>
        <p:spPr>
          <a:xfrm>
            <a:off x="755650" y="5445125"/>
            <a:ext cx="7561263"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anose="02020603050405020304" pitchFamily="18" charset="0"/>
                <a:cs typeface="Times New Roman" panose="02020603050405020304" pitchFamily="18" charset="0"/>
              </a:rPr>
              <a:t>В районный бюджет поступают:</a:t>
            </a:r>
          </a:p>
          <a:p>
            <a:pPr algn="ctr">
              <a:defRPr/>
            </a:pPr>
            <a:r>
              <a:rPr lang="ru-RU" sz="1600" b="1" dirty="0" smtClean="0">
                <a:solidFill>
                  <a:schemeClr val="tx1"/>
                </a:solidFill>
                <a:latin typeface="Times New Roman" panose="02020603050405020304" pitchFamily="18" charset="0"/>
                <a:cs typeface="Times New Roman" panose="02020603050405020304" pitchFamily="18" charset="0"/>
              </a:rPr>
              <a:t>единый </a:t>
            </a:r>
            <a:r>
              <a:rPr lang="ru-RU" sz="1600" b="1" dirty="0">
                <a:solidFill>
                  <a:schemeClr val="tx1"/>
                </a:solidFill>
                <a:latin typeface="Times New Roman" panose="02020603050405020304" pitchFamily="18" charset="0"/>
                <a:cs typeface="Times New Roman" panose="02020603050405020304" pitchFamily="18" charset="0"/>
              </a:rPr>
              <a:t>налог на вмененный доход от отдельных видов деятельности, </a:t>
            </a:r>
          </a:p>
          <a:p>
            <a:pPr algn="ctr">
              <a:defRPr/>
            </a:pPr>
            <a:r>
              <a:rPr lang="ru-RU" sz="1600" b="1" dirty="0">
                <a:solidFill>
                  <a:schemeClr val="tx1"/>
                </a:solidFill>
                <a:latin typeface="Times New Roman" panose="02020603050405020304" pitchFamily="18" charset="0"/>
                <a:cs typeface="Times New Roman" panose="02020603050405020304" pitchFamily="18" charset="0"/>
              </a:rPr>
              <a:t>единый сельскохозяйственный </a:t>
            </a:r>
            <a:r>
              <a:rPr lang="ru-RU" sz="1600" b="1" dirty="0" smtClean="0">
                <a:solidFill>
                  <a:schemeClr val="tx1"/>
                </a:solidFill>
                <a:latin typeface="Times New Roman" panose="02020603050405020304" pitchFamily="18" charset="0"/>
                <a:cs typeface="Times New Roman" panose="02020603050405020304" pitchFamily="18" charset="0"/>
              </a:rPr>
              <a:t>налог</a:t>
            </a:r>
            <a:r>
              <a:rPr lang="ru-RU" sz="16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888" y="333375"/>
            <a:ext cx="6626225" cy="460375"/>
          </a:xfrm>
          <a:prstGeom prst="rect">
            <a:avLst/>
          </a:prstGeom>
          <a:noFill/>
        </p:spPr>
        <p:txBody>
          <a:bodyPr>
            <a:spAutoFit/>
          </a:bodyPr>
          <a:lstStyle/>
          <a:p>
            <a:pPr algn="ctr">
              <a:defRPr/>
            </a:pPr>
            <a:r>
              <a:rPr lang="ru-RU" sz="2400" b="1" dirty="0">
                <a:solidFill>
                  <a:schemeClr val="accent3">
                    <a:lumMod val="50000"/>
                  </a:schemeClr>
                </a:solidFill>
                <a:latin typeface="Times New Roman" panose="02020603050405020304" pitchFamily="18" charset="0"/>
                <a:cs typeface="Times New Roman" panose="02020603050405020304" pitchFamily="18" charset="0"/>
              </a:rPr>
              <a:t>Прочие налоговые доходы,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685806950"/>
              </p:ext>
            </p:extLst>
          </p:nvPr>
        </p:nvGraphicFramePr>
        <p:xfrm>
          <a:off x="179388" y="836613"/>
          <a:ext cx="8640762" cy="3384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659883790"/>
              </p:ext>
            </p:extLst>
          </p:nvPr>
        </p:nvGraphicFramePr>
        <p:xfrm>
          <a:off x="0" y="4437063"/>
          <a:ext cx="2555875" cy="129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1236167455"/>
              </p:ext>
            </p:extLst>
          </p:nvPr>
        </p:nvGraphicFramePr>
        <p:xfrm>
          <a:off x="2268538" y="4437063"/>
          <a:ext cx="3382962" cy="1368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3017378437"/>
              </p:ext>
            </p:extLst>
          </p:nvPr>
        </p:nvGraphicFramePr>
        <p:xfrm>
          <a:off x="4716463" y="4292600"/>
          <a:ext cx="4103687" cy="1439863"/>
        </p:xfrm>
        <a:graphic>
          <a:graphicData uri="http://schemas.openxmlformats.org/drawingml/2006/chart">
            <c:chart xmlns:c="http://schemas.openxmlformats.org/drawingml/2006/chart" xmlns:r="http://schemas.openxmlformats.org/officeDocument/2006/relationships" r:id="rId5"/>
          </a:graphicData>
        </a:graphic>
      </p:graphicFrame>
      <p:sp>
        <p:nvSpPr>
          <p:cNvPr id="17415" name="TextBox 6"/>
          <p:cNvSpPr txBox="1">
            <a:spLocks noChangeArrowheads="1"/>
          </p:cNvSpPr>
          <p:nvPr/>
        </p:nvSpPr>
        <p:spPr bwMode="auto">
          <a:xfrm>
            <a:off x="1331913" y="4437062"/>
            <a:ext cx="70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1,4%</a:t>
            </a:r>
            <a:endParaRPr lang="ru-RU" altLang="ru-RU" b="1" dirty="0">
              <a:latin typeface="Times New Roman" panose="02020603050405020304" pitchFamily="18" charset="0"/>
              <a:cs typeface="Times New Roman" panose="02020603050405020304" pitchFamily="18" charset="0"/>
            </a:endParaRPr>
          </a:p>
        </p:txBody>
      </p:sp>
      <p:sp>
        <p:nvSpPr>
          <p:cNvPr id="17416" name="TextBox 7"/>
          <p:cNvSpPr txBox="1">
            <a:spLocks noChangeArrowheads="1"/>
          </p:cNvSpPr>
          <p:nvPr/>
        </p:nvSpPr>
        <p:spPr bwMode="auto">
          <a:xfrm>
            <a:off x="4067175" y="45085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a:latin typeface="Times New Roman" panose="02020603050405020304" pitchFamily="18" charset="0"/>
                <a:cs typeface="Times New Roman" panose="02020603050405020304" pitchFamily="18" charset="0"/>
              </a:rPr>
              <a:t>2</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7" name="TextBox 8"/>
          <p:cNvSpPr txBox="1">
            <a:spLocks noChangeArrowheads="1"/>
          </p:cNvSpPr>
          <p:nvPr/>
        </p:nvSpPr>
        <p:spPr bwMode="auto">
          <a:xfrm>
            <a:off x="6875463" y="4437063"/>
            <a:ext cx="100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1,9%</a:t>
            </a:r>
            <a:endParaRPr lang="ru-RU" altLang="ru-RU" b="1" dirty="0">
              <a:latin typeface="Times New Roman" panose="02020603050405020304" pitchFamily="18" charset="0"/>
              <a:cs typeface="Times New Roman" panose="02020603050405020304" pitchFamily="18" charset="0"/>
            </a:endParaRPr>
          </a:p>
        </p:txBody>
      </p:sp>
      <p:sp>
        <p:nvSpPr>
          <p:cNvPr id="17418" name="TextBox 9"/>
          <p:cNvSpPr txBox="1">
            <a:spLocks noChangeArrowheads="1"/>
          </p:cNvSpPr>
          <p:nvPr/>
        </p:nvSpPr>
        <p:spPr bwMode="auto">
          <a:xfrm>
            <a:off x="1377084" y="5507038"/>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2020 </a:t>
            </a:r>
            <a:endParaRPr lang="ru-RU" altLang="ru-RU" dirty="0">
              <a:latin typeface="Times New Roman" panose="02020603050405020304" pitchFamily="18" charset="0"/>
              <a:cs typeface="Times New Roman" panose="02020603050405020304" pitchFamily="18" charset="0"/>
            </a:endParaRPr>
          </a:p>
        </p:txBody>
      </p:sp>
      <p:sp>
        <p:nvSpPr>
          <p:cNvPr id="17419" name="TextBox 10"/>
          <p:cNvSpPr txBox="1">
            <a:spLocks noChangeArrowheads="1"/>
          </p:cNvSpPr>
          <p:nvPr/>
        </p:nvSpPr>
        <p:spPr bwMode="auto">
          <a:xfrm>
            <a:off x="4284663" y="5516563"/>
            <a:ext cx="84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2021</a:t>
            </a:r>
            <a:endParaRPr lang="ru-RU" altLang="ru-RU" dirty="0">
              <a:latin typeface="Times New Roman" panose="02020603050405020304" pitchFamily="18" charset="0"/>
              <a:cs typeface="Times New Roman" panose="02020603050405020304" pitchFamily="18" charset="0"/>
            </a:endParaRPr>
          </a:p>
        </p:txBody>
      </p:sp>
      <p:sp>
        <p:nvSpPr>
          <p:cNvPr id="17420" name="TextBox 11"/>
          <p:cNvSpPr txBox="1">
            <a:spLocks noChangeArrowheads="1"/>
          </p:cNvSpPr>
          <p:nvPr/>
        </p:nvSpPr>
        <p:spPr bwMode="auto">
          <a:xfrm>
            <a:off x="7308850" y="5445125"/>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2022</a:t>
            </a:r>
            <a:endParaRPr lang="ru-RU" altLang="ru-RU" dirty="0">
              <a:latin typeface="Times New Roman" panose="02020603050405020304" pitchFamily="18" charset="0"/>
              <a:cs typeface="Times New Roman" panose="02020603050405020304" pitchFamily="18" charset="0"/>
            </a:endParaRPr>
          </a:p>
        </p:txBody>
      </p:sp>
      <p:sp>
        <p:nvSpPr>
          <p:cNvPr id="13" name="Овал 12"/>
          <p:cNvSpPr/>
          <p:nvPr/>
        </p:nvSpPr>
        <p:spPr>
          <a:xfrm>
            <a:off x="539750" y="5876925"/>
            <a:ext cx="7777163" cy="98107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50000"/>
                  </a:schemeClr>
                </a:solidFill>
                <a:latin typeface="Times New Roman" panose="02020603050405020304" pitchFamily="18" charset="0"/>
                <a:cs typeface="Times New Roman" panose="02020603050405020304" pitchFamily="18" charset="0"/>
              </a:rPr>
              <a:t>Прочие налоговые доходы – государственная пошлина по делам, рассматриваемым в судах общей юрисдикции, мировыми судьями и за государственную  регистрацию, а также за совершение прочих юридически значимых действий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0825" y="0"/>
            <a:ext cx="829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7030A0"/>
                </a:solidFill>
                <a:latin typeface="Constantia" pitchFamily="18" charset="0"/>
              </a:rPr>
              <a:t>Объем и структура неналоговых доходов</a:t>
            </a:r>
          </a:p>
        </p:txBody>
      </p:sp>
      <p:sp>
        <p:nvSpPr>
          <p:cNvPr id="5" name="Прямоугольник 4"/>
          <p:cNvSpPr/>
          <p:nvPr/>
        </p:nvSpPr>
        <p:spPr>
          <a:xfrm>
            <a:off x="468313" y="692150"/>
            <a:ext cx="2447925"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2020 </a:t>
            </a:r>
            <a:r>
              <a:rPr lang="ru-RU" dirty="0"/>
              <a:t>год</a:t>
            </a:r>
          </a:p>
        </p:txBody>
      </p:sp>
      <p:sp>
        <p:nvSpPr>
          <p:cNvPr id="6" name="Прямоугольник 5"/>
          <p:cNvSpPr/>
          <p:nvPr/>
        </p:nvSpPr>
        <p:spPr>
          <a:xfrm>
            <a:off x="3203575" y="692150"/>
            <a:ext cx="2592388"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2021 </a:t>
            </a:r>
            <a:r>
              <a:rPr lang="ru-RU" dirty="0"/>
              <a:t>год</a:t>
            </a:r>
          </a:p>
        </p:txBody>
      </p:sp>
      <p:sp>
        <p:nvSpPr>
          <p:cNvPr id="7" name="Прямоугольник 6"/>
          <p:cNvSpPr/>
          <p:nvPr/>
        </p:nvSpPr>
        <p:spPr>
          <a:xfrm>
            <a:off x="6227763" y="692150"/>
            <a:ext cx="2376487" cy="288925"/>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2022 </a:t>
            </a:r>
            <a:r>
              <a:rPr lang="ru-RU" dirty="0"/>
              <a:t>год</a:t>
            </a:r>
          </a:p>
        </p:txBody>
      </p:sp>
      <p:graphicFrame>
        <p:nvGraphicFramePr>
          <p:cNvPr id="2" name="Диаграмма 7"/>
          <p:cNvGraphicFramePr>
            <a:graphicFrameLocks/>
          </p:cNvGraphicFramePr>
          <p:nvPr>
            <p:extLst>
              <p:ext uri="{D42A27DB-BD31-4B8C-83A1-F6EECF244321}">
                <p14:modId xmlns:p14="http://schemas.microsoft.com/office/powerpoint/2010/main" val="893732929"/>
              </p:ext>
            </p:extLst>
          </p:nvPr>
        </p:nvGraphicFramePr>
        <p:xfrm>
          <a:off x="539750" y="1052513"/>
          <a:ext cx="2303463" cy="1512887"/>
        </p:xfrm>
        <a:graphic>
          <a:graphicData uri="http://schemas.openxmlformats.org/drawingml/2006/chart">
            <c:chart xmlns:c="http://schemas.openxmlformats.org/drawingml/2006/chart" xmlns:r="http://schemas.openxmlformats.org/officeDocument/2006/relationships" r:id="rId2"/>
          </a:graphicData>
        </a:graphic>
      </p:graphicFrame>
      <p:sp>
        <p:nvSpPr>
          <p:cNvPr id="18443" name="TextBox 8"/>
          <p:cNvSpPr txBox="1">
            <a:spLocks noChangeArrowheads="1"/>
          </p:cNvSpPr>
          <p:nvPr/>
        </p:nvSpPr>
        <p:spPr bwMode="auto">
          <a:xfrm>
            <a:off x="539750" y="2565400"/>
            <a:ext cx="2311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51839</a:t>
            </a:r>
            <a:r>
              <a:rPr lang="ru-RU" altLang="ru-RU" sz="1100" dirty="0" smtClean="0"/>
              <a:t> </a:t>
            </a:r>
            <a:r>
              <a:rPr lang="ru-RU" altLang="ru-RU" sz="1100" dirty="0"/>
              <a:t>тыс</a:t>
            </a:r>
            <a:r>
              <a:rPr lang="ru-RU" altLang="ru-RU" sz="1100" dirty="0" smtClean="0"/>
              <a:t>. рублей </a:t>
            </a:r>
            <a:r>
              <a:rPr lang="ru-RU" altLang="ru-RU" sz="1100" dirty="0"/>
              <a:t>– всего </a:t>
            </a:r>
          </a:p>
          <a:p>
            <a:pPr eaLnBrk="1" hangingPunct="1"/>
            <a:r>
              <a:rPr lang="ru-RU" altLang="ru-RU" sz="1100" dirty="0"/>
              <a:t>неналоговых доходов.</a:t>
            </a:r>
          </a:p>
          <a:p>
            <a:pPr eaLnBrk="1" hangingPunct="1"/>
            <a:r>
              <a:rPr lang="ru-RU" altLang="ru-RU" sz="1100" dirty="0"/>
              <a:t>Это составляет </a:t>
            </a:r>
            <a:r>
              <a:rPr lang="ru-RU" altLang="ru-RU" sz="1100" b="1" dirty="0" smtClean="0"/>
              <a:t>54,1</a:t>
            </a:r>
            <a:r>
              <a:rPr lang="ru-RU" altLang="ru-RU" sz="1100" dirty="0" smtClean="0"/>
              <a:t>% </a:t>
            </a:r>
            <a:r>
              <a:rPr lang="ru-RU" altLang="ru-RU" sz="1100" dirty="0"/>
              <a:t>в </a:t>
            </a:r>
          </a:p>
          <a:p>
            <a:pPr eaLnBrk="1" hangingPunct="1"/>
            <a:r>
              <a:rPr lang="ru-RU" altLang="ru-RU" sz="1100" dirty="0"/>
              <a:t>общем объеме налоговых </a:t>
            </a:r>
          </a:p>
          <a:p>
            <a:pPr eaLnBrk="1" hangingPunct="1"/>
            <a:r>
              <a:rPr lang="ru-RU" altLang="ru-RU" sz="1100" dirty="0"/>
              <a:t>и неналоговых доходов.</a:t>
            </a:r>
          </a:p>
          <a:p>
            <a:pPr eaLnBrk="1" hangingPunct="1"/>
            <a:endParaRPr lang="ru-RU" altLang="ru-RU" sz="1200" dirty="0"/>
          </a:p>
        </p:txBody>
      </p:sp>
      <p:graphicFrame>
        <p:nvGraphicFramePr>
          <p:cNvPr id="10" name="Схема 9"/>
          <p:cNvGraphicFramePr/>
          <p:nvPr>
            <p:extLst>
              <p:ext uri="{D42A27DB-BD31-4B8C-83A1-F6EECF244321}">
                <p14:modId xmlns:p14="http://schemas.microsoft.com/office/powerpoint/2010/main" val="2446552675"/>
              </p:ext>
            </p:extLst>
          </p:nvPr>
        </p:nvGraphicFramePr>
        <p:xfrm>
          <a:off x="179512" y="3501008"/>
          <a:ext cx="25202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0"/>
          <p:cNvGraphicFramePr>
            <a:graphicFrameLocks/>
          </p:cNvGraphicFramePr>
          <p:nvPr>
            <p:extLst>
              <p:ext uri="{D42A27DB-BD31-4B8C-83A1-F6EECF244321}">
                <p14:modId xmlns:p14="http://schemas.microsoft.com/office/powerpoint/2010/main" val="3402824648"/>
              </p:ext>
            </p:extLst>
          </p:nvPr>
        </p:nvGraphicFramePr>
        <p:xfrm>
          <a:off x="3241605" y="1031875"/>
          <a:ext cx="2592388" cy="1512887"/>
        </p:xfrm>
        <a:graphic>
          <a:graphicData uri="http://schemas.openxmlformats.org/drawingml/2006/chart">
            <c:chart xmlns:c="http://schemas.openxmlformats.org/drawingml/2006/chart" xmlns:r="http://schemas.openxmlformats.org/officeDocument/2006/relationships" r:id="rId8"/>
          </a:graphicData>
        </a:graphic>
      </p:graphicFrame>
      <p:sp>
        <p:nvSpPr>
          <p:cNvPr id="18446" name="TextBox 11"/>
          <p:cNvSpPr txBox="1">
            <a:spLocks noChangeArrowheads="1"/>
          </p:cNvSpPr>
          <p:nvPr/>
        </p:nvSpPr>
        <p:spPr bwMode="auto">
          <a:xfrm>
            <a:off x="3348038" y="2565400"/>
            <a:ext cx="23034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20973</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a:t>
            </a:r>
            <a:r>
              <a:rPr lang="ru-RU" altLang="ru-RU" sz="1100" dirty="0" smtClean="0"/>
              <a:t>составляет </a:t>
            </a:r>
            <a:r>
              <a:rPr lang="ru-RU" altLang="ru-RU" sz="1100" b="1" dirty="0" smtClean="0"/>
              <a:t>31,7%</a:t>
            </a:r>
            <a:r>
              <a:rPr lang="ru-RU" altLang="ru-RU" sz="1100" dirty="0" smtClean="0"/>
              <a:t> </a:t>
            </a:r>
            <a:r>
              <a:rPr lang="ru-RU" altLang="ru-RU" sz="1100" dirty="0"/>
              <a:t>в </a:t>
            </a:r>
          </a:p>
          <a:p>
            <a:pPr eaLnBrk="1" hangingPunct="1"/>
            <a:r>
              <a:rPr lang="ru-RU" altLang="ru-RU" sz="1100" dirty="0"/>
              <a:t>общем объеме налоговых и неналоговых доходов</a:t>
            </a:r>
          </a:p>
        </p:txBody>
      </p:sp>
      <p:graphicFrame>
        <p:nvGraphicFramePr>
          <p:cNvPr id="13" name="Схема 12"/>
          <p:cNvGraphicFramePr/>
          <p:nvPr>
            <p:extLst>
              <p:ext uri="{D42A27DB-BD31-4B8C-83A1-F6EECF244321}">
                <p14:modId xmlns:p14="http://schemas.microsoft.com/office/powerpoint/2010/main" val="1171889493"/>
              </p:ext>
            </p:extLst>
          </p:nvPr>
        </p:nvGraphicFramePr>
        <p:xfrm>
          <a:off x="3059832" y="3573016"/>
          <a:ext cx="2808312" cy="3096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Диаграмма 13"/>
          <p:cNvGraphicFramePr>
            <a:graphicFrameLocks/>
          </p:cNvGraphicFramePr>
          <p:nvPr>
            <p:extLst>
              <p:ext uri="{D42A27DB-BD31-4B8C-83A1-F6EECF244321}">
                <p14:modId xmlns:p14="http://schemas.microsoft.com/office/powerpoint/2010/main" val="3935724319"/>
              </p:ext>
            </p:extLst>
          </p:nvPr>
        </p:nvGraphicFramePr>
        <p:xfrm>
          <a:off x="6192044" y="1031875"/>
          <a:ext cx="2592388" cy="1512887"/>
        </p:xfrm>
        <a:graphic>
          <a:graphicData uri="http://schemas.openxmlformats.org/drawingml/2006/chart">
            <c:chart xmlns:c="http://schemas.openxmlformats.org/drawingml/2006/chart" xmlns:r="http://schemas.openxmlformats.org/officeDocument/2006/relationships" r:id="rId14"/>
          </a:graphicData>
        </a:graphic>
      </p:graphicFrame>
      <p:sp>
        <p:nvSpPr>
          <p:cNvPr id="18449" name="TextBox 14"/>
          <p:cNvSpPr txBox="1">
            <a:spLocks noChangeArrowheads="1"/>
          </p:cNvSpPr>
          <p:nvPr/>
        </p:nvSpPr>
        <p:spPr bwMode="auto">
          <a:xfrm>
            <a:off x="6300788" y="2565400"/>
            <a:ext cx="2374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20993</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составляет </a:t>
            </a:r>
            <a:r>
              <a:rPr lang="ru-RU" altLang="ru-RU" sz="1100" b="1" dirty="0" smtClean="0"/>
              <a:t>26,3%</a:t>
            </a:r>
            <a:r>
              <a:rPr lang="ru-RU" altLang="ru-RU" sz="1100" dirty="0" smtClean="0"/>
              <a:t> </a:t>
            </a:r>
            <a:r>
              <a:rPr lang="ru-RU" altLang="ru-RU" sz="1100" dirty="0"/>
              <a:t>в общем объеме налоговых и неналоговых доходов.</a:t>
            </a:r>
          </a:p>
        </p:txBody>
      </p:sp>
      <p:graphicFrame>
        <p:nvGraphicFramePr>
          <p:cNvPr id="18" name="Схема 17"/>
          <p:cNvGraphicFramePr/>
          <p:nvPr>
            <p:extLst>
              <p:ext uri="{D42A27DB-BD31-4B8C-83A1-F6EECF244321}">
                <p14:modId xmlns:p14="http://schemas.microsoft.com/office/powerpoint/2010/main" val="931701253"/>
              </p:ext>
            </p:extLst>
          </p:nvPr>
        </p:nvGraphicFramePr>
        <p:xfrm>
          <a:off x="6156176" y="3573016"/>
          <a:ext cx="2808312" cy="316835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58888" y="260350"/>
            <a:ext cx="709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a:solidFill>
                  <a:srgbClr val="C00000"/>
                </a:solidFill>
                <a:latin typeface="Constantia" pitchFamily="18" charset="0"/>
              </a:rPr>
              <a:t>Объем и структура безвозмездных поступлений</a:t>
            </a:r>
          </a:p>
        </p:txBody>
      </p:sp>
      <p:sp>
        <p:nvSpPr>
          <p:cNvPr id="19459" name="TextBox 3"/>
          <p:cNvSpPr txBox="1">
            <a:spLocks noChangeArrowheads="1"/>
          </p:cNvSpPr>
          <p:nvPr/>
        </p:nvSpPr>
        <p:spPr bwMode="auto">
          <a:xfrm>
            <a:off x="827088" y="11969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5" name="Овал 4"/>
          <p:cNvSpPr/>
          <p:nvPr/>
        </p:nvSpPr>
        <p:spPr>
          <a:xfrm>
            <a:off x="721711" y="836613"/>
            <a:ext cx="1728788"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2020 </a:t>
            </a:r>
            <a:r>
              <a:rPr lang="ru-RU" dirty="0">
                <a:latin typeface="Times New Roman" panose="02020603050405020304" pitchFamily="18" charset="0"/>
                <a:cs typeface="Times New Roman" panose="02020603050405020304" pitchFamily="18" charset="0"/>
              </a:rPr>
              <a:t>год</a:t>
            </a:r>
          </a:p>
        </p:txBody>
      </p:sp>
      <p:sp>
        <p:nvSpPr>
          <p:cNvPr id="6" name="Овал 5"/>
          <p:cNvSpPr/>
          <p:nvPr/>
        </p:nvSpPr>
        <p:spPr>
          <a:xfrm>
            <a:off x="3708400" y="836613"/>
            <a:ext cx="1727200"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2021 </a:t>
            </a:r>
            <a:r>
              <a:rPr lang="ru-RU" dirty="0">
                <a:latin typeface="Times New Roman" panose="02020603050405020304" pitchFamily="18" charset="0"/>
                <a:cs typeface="Times New Roman" panose="02020603050405020304" pitchFamily="18" charset="0"/>
              </a:rPr>
              <a:t>год</a:t>
            </a:r>
          </a:p>
        </p:txBody>
      </p:sp>
      <p:sp>
        <p:nvSpPr>
          <p:cNvPr id="7" name="Овал 6"/>
          <p:cNvSpPr/>
          <p:nvPr/>
        </p:nvSpPr>
        <p:spPr>
          <a:xfrm>
            <a:off x="6443663" y="836613"/>
            <a:ext cx="1728787"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2022 </a:t>
            </a:r>
            <a:r>
              <a:rPr lang="ru-RU" dirty="0">
                <a:latin typeface="Times New Roman" panose="02020603050405020304" pitchFamily="18" charset="0"/>
                <a:cs typeface="Times New Roman" panose="02020603050405020304" pitchFamily="18" charset="0"/>
              </a:rPr>
              <a:t>год</a:t>
            </a:r>
          </a:p>
        </p:txBody>
      </p:sp>
      <p:graphicFrame>
        <p:nvGraphicFramePr>
          <p:cNvPr id="2" name="Диаграмма 8"/>
          <p:cNvGraphicFramePr>
            <a:graphicFrameLocks/>
          </p:cNvGraphicFramePr>
          <p:nvPr>
            <p:extLst>
              <p:ext uri="{D42A27DB-BD31-4B8C-83A1-F6EECF244321}">
                <p14:modId xmlns:p14="http://schemas.microsoft.com/office/powerpoint/2010/main" val="732459206"/>
              </p:ext>
            </p:extLst>
          </p:nvPr>
        </p:nvGraphicFramePr>
        <p:xfrm>
          <a:off x="269875" y="1196975"/>
          <a:ext cx="2592388" cy="1944688"/>
        </p:xfrm>
        <a:graphic>
          <a:graphicData uri="http://schemas.openxmlformats.org/drawingml/2006/chart">
            <c:chart xmlns:c="http://schemas.openxmlformats.org/drawingml/2006/chart" xmlns:r="http://schemas.openxmlformats.org/officeDocument/2006/relationships" r:id="rId2"/>
          </a:graphicData>
        </a:graphic>
      </p:graphicFrame>
      <p:sp>
        <p:nvSpPr>
          <p:cNvPr id="19470" name="TextBox 9"/>
          <p:cNvSpPr txBox="1">
            <a:spLocks noChangeArrowheads="1"/>
          </p:cNvSpPr>
          <p:nvPr/>
        </p:nvSpPr>
        <p:spPr bwMode="auto">
          <a:xfrm>
            <a:off x="395288" y="2636838"/>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111864,2 </a:t>
            </a:r>
            <a:r>
              <a:rPr lang="ru-RU" altLang="ru-RU" sz="1200" dirty="0" err="1" smtClean="0">
                <a:latin typeface="Times New Roman" panose="02020603050405020304" pitchFamily="18" charset="0"/>
                <a:cs typeface="Times New Roman" panose="02020603050405020304" pitchFamily="18" charset="0"/>
              </a:rPr>
              <a:t>тыс.рублей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составляет </a:t>
            </a:r>
            <a:r>
              <a:rPr lang="ru-RU" altLang="ru-RU" sz="1200" b="1" dirty="0" smtClean="0">
                <a:latin typeface="Times New Roman" panose="02020603050405020304" pitchFamily="18" charset="0"/>
                <a:cs typeface="Times New Roman" panose="02020603050405020304" pitchFamily="18" charset="0"/>
              </a:rPr>
              <a:t>53,9 </a:t>
            </a:r>
            <a:r>
              <a:rPr lang="ru-RU" altLang="ru-RU" sz="1200" b="1" dirty="0">
                <a:latin typeface="Times New Roman" panose="02020603050405020304" pitchFamily="18" charset="0"/>
                <a:cs typeface="Times New Roman" panose="02020603050405020304" pitchFamily="18" charset="0"/>
              </a:rPr>
              <a:t>%</a:t>
            </a:r>
            <a:r>
              <a:rPr lang="ru-RU" altLang="ru-RU" sz="1200" dirty="0">
                <a:latin typeface="Times New Roman" panose="02020603050405020304" pitchFamily="18" charset="0"/>
                <a:cs typeface="Times New Roman" panose="02020603050405020304" pitchFamily="18" charset="0"/>
              </a:rPr>
              <a:t> 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1" name="Схема 10"/>
          <p:cNvGraphicFramePr/>
          <p:nvPr>
            <p:extLst>
              <p:ext uri="{D42A27DB-BD31-4B8C-83A1-F6EECF244321}">
                <p14:modId xmlns:p14="http://schemas.microsoft.com/office/powerpoint/2010/main" val="2144378772"/>
              </p:ext>
            </p:extLst>
          </p:nvPr>
        </p:nvGraphicFramePr>
        <p:xfrm>
          <a:off x="539552" y="3395663"/>
          <a:ext cx="2376264" cy="312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1"/>
          <p:cNvGraphicFramePr>
            <a:graphicFrameLocks/>
          </p:cNvGraphicFramePr>
          <p:nvPr>
            <p:extLst>
              <p:ext uri="{D42A27DB-BD31-4B8C-83A1-F6EECF244321}">
                <p14:modId xmlns:p14="http://schemas.microsoft.com/office/powerpoint/2010/main" val="3015255115"/>
              </p:ext>
            </p:extLst>
          </p:nvPr>
        </p:nvGraphicFramePr>
        <p:xfrm>
          <a:off x="3203575" y="1196975"/>
          <a:ext cx="2736850" cy="1439863"/>
        </p:xfrm>
        <a:graphic>
          <a:graphicData uri="http://schemas.openxmlformats.org/drawingml/2006/chart">
            <c:chart xmlns:c="http://schemas.openxmlformats.org/drawingml/2006/chart" xmlns:r="http://schemas.openxmlformats.org/officeDocument/2006/relationships" r:id="rId8"/>
          </a:graphicData>
        </a:graphic>
      </p:graphicFrame>
      <p:sp>
        <p:nvSpPr>
          <p:cNvPr id="19473" name="TextBox 12"/>
          <p:cNvSpPr txBox="1">
            <a:spLocks noChangeArrowheads="1"/>
          </p:cNvSpPr>
          <p:nvPr/>
        </p:nvSpPr>
        <p:spPr bwMode="auto">
          <a:xfrm>
            <a:off x="3348038" y="2636838"/>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84070,9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составляет </a:t>
            </a:r>
            <a:r>
              <a:rPr lang="ru-RU" altLang="ru-RU" sz="1200" b="1" dirty="0" smtClean="0">
                <a:latin typeface="Times New Roman" panose="02020603050405020304" pitchFamily="18" charset="0"/>
                <a:cs typeface="Times New Roman" panose="02020603050405020304" pitchFamily="18" charset="0"/>
              </a:rPr>
              <a:t>79,9%</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4" name="Диаграмма 13"/>
          <p:cNvGraphicFramePr>
            <a:graphicFrameLocks/>
          </p:cNvGraphicFramePr>
          <p:nvPr>
            <p:extLst>
              <p:ext uri="{D42A27DB-BD31-4B8C-83A1-F6EECF244321}">
                <p14:modId xmlns:p14="http://schemas.microsoft.com/office/powerpoint/2010/main" val="3010369980"/>
              </p:ext>
            </p:extLst>
          </p:nvPr>
        </p:nvGraphicFramePr>
        <p:xfrm>
          <a:off x="6227763" y="1125538"/>
          <a:ext cx="2447925" cy="1439862"/>
        </p:xfrm>
        <a:graphic>
          <a:graphicData uri="http://schemas.openxmlformats.org/drawingml/2006/chart">
            <c:chart xmlns:c="http://schemas.openxmlformats.org/drawingml/2006/chart" xmlns:r="http://schemas.openxmlformats.org/officeDocument/2006/relationships" r:id="rId9"/>
          </a:graphicData>
        </a:graphic>
      </p:graphicFrame>
      <p:sp>
        <p:nvSpPr>
          <p:cNvPr id="19475" name="TextBox 14"/>
          <p:cNvSpPr txBox="1">
            <a:spLocks noChangeArrowheads="1"/>
          </p:cNvSpPr>
          <p:nvPr/>
        </p:nvSpPr>
        <p:spPr bwMode="auto">
          <a:xfrm>
            <a:off x="6372225" y="2565400"/>
            <a:ext cx="2447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66210,4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a:t>
            </a:r>
            <a:r>
              <a:rPr lang="ru-RU" altLang="ru-RU" sz="1200" dirty="0" smtClean="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45,3 %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6" name="Схема 15"/>
          <p:cNvGraphicFramePr/>
          <p:nvPr>
            <p:extLst>
              <p:ext uri="{D42A27DB-BD31-4B8C-83A1-F6EECF244321}">
                <p14:modId xmlns:p14="http://schemas.microsoft.com/office/powerpoint/2010/main" val="3872228034"/>
              </p:ext>
            </p:extLst>
          </p:nvPr>
        </p:nvGraphicFramePr>
        <p:xfrm>
          <a:off x="3275856" y="3645024"/>
          <a:ext cx="2592288" cy="28083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245058215"/>
              </p:ext>
            </p:extLst>
          </p:nvPr>
        </p:nvGraphicFramePr>
        <p:xfrm>
          <a:off x="6300192" y="3645024"/>
          <a:ext cx="2520280" cy="29607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4293650746"/>
              </p:ext>
            </p:extLst>
          </p:nvPr>
        </p:nvGraphicFramePr>
        <p:xfrm>
          <a:off x="395288" y="115888"/>
          <a:ext cx="8353425" cy="62658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8913"/>
            <a:ext cx="8207375" cy="708025"/>
          </a:xfrm>
          <a:prstGeom prst="rect">
            <a:avLst/>
          </a:prstGeom>
          <a:noFill/>
        </p:spPr>
        <p:txBody>
          <a:bodyPr>
            <a:spAutoFit/>
          </a:bodyPr>
          <a:lstStyle/>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Расходы районного бюджета </a:t>
            </a:r>
          </a:p>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по разделам бюджетной классификации расходов бюджетов</a:t>
            </a:r>
          </a:p>
        </p:txBody>
      </p:sp>
      <p:graphicFrame>
        <p:nvGraphicFramePr>
          <p:cNvPr id="3" name="Диаграмма 2"/>
          <p:cNvGraphicFramePr>
            <a:graphicFrameLocks/>
          </p:cNvGraphicFramePr>
          <p:nvPr>
            <p:extLst>
              <p:ext uri="{D42A27DB-BD31-4B8C-83A1-F6EECF244321}">
                <p14:modId xmlns:p14="http://schemas.microsoft.com/office/powerpoint/2010/main" val="3139884607"/>
              </p:ext>
            </p:extLst>
          </p:nvPr>
        </p:nvGraphicFramePr>
        <p:xfrm>
          <a:off x="0" y="1124744"/>
          <a:ext cx="8893175" cy="5473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6632"/>
            <a:ext cx="6864636" cy="707886"/>
          </a:xfrm>
          <a:prstGeom prst="rect">
            <a:avLst/>
          </a:prstGeom>
          <a:noFill/>
        </p:spPr>
        <p:txBody>
          <a:bodyPr>
            <a:spAutoFit/>
          </a:bodyPr>
          <a:lstStyle/>
          <a:p>
            <a:pPr algn="ctr">
              <a:defRPr/>
            </a:pP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Объем и структура расходов районного бюджета по разделам на </a:t>
            </a:r>
            <a:r>
              <a:rPr lang="ru-RU" sz="2000" b="1" spc="50" dirty="0" smtClean="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2020 </a:t>
            </a: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год,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160987213"/>
              </p:ext>
            </p:extLst>
          </p:nvPr>
        </p:nvGraphicFramePr>
        <p:xfrm>
          <a:off x="179512" y="765175"/>
          <a:ext cx="8964488" cy="54721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573016"/>
            <a:ext cx="3744416" cy="3168352"/>
          </a:xfrm>
          <a:prstGeom prst="rect">
            <a:avLst/>
          </a:prstGeom>
          <a:ln>
            <a:noFill/>
          </a:ln>
          <a:effectLst>
            <a:softEdge rad="112500"/>
          </a:effectLst>
        </p:spPr>
      </p:pic>
      <p:sp>
        <p:nvSpPr>
          <p:cNvPr id="2" name="Заголовок 1"/>
          <p:cNvSpPr>
            <a:spLocks noGrp="1"/>
          </p:cNvSpPr>
          <p:nvPr>
            <p:ph type="title"/>
          </p:nvPr>
        </p:nvSpPr>
        <p:spPr>
          <a:xfrm>
            <a:off x="755576" y="188640"/>
            <a:ext cx="7848872" cy="3312368"/>
          </a:xfrm>
        </p:spPr>
        <p:txBody>
          <a:bodyPr>
            <a:prstTxWarp prst="textCanDown">
              <a:avLst/>
            </a:prstTxWarp>
            <a:noAutofit/>
          </a:bodyPr>
          <a:lstStyle/>
          <a:p>
            <a:pPr algn="ctr"/>
            <a:r>
              <a:rPr lang="ru-RU"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познакомит вас с основными положениями бюджета Новосильского района на 2020 год и плановый период 2021-2022 годов.  </a:t>
            </a:r>
            <a:br>
              <a:rPr lang="ru-RU"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br>
              <a:rPr lang="ru-RU"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a:t>
            </a:r>
            <a:endPar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5064"/>
            <a:ext cx="4716016" cy="2484530"/>
          </a:xfrm>
          <a:prstGeom prst="rect">
            <a:avLst/>
          </a:prstGeom>
          <a:ln>
            <a:noFill/>
          </a:ln>
          <a:effectLst>
            <a:softEdge rad="112500"/>
          </a:effectLst>
        </p:spPr>
      </p:pic>
    </p:spTree>
    <p:extLst>
      <p:ext uri="{BB962C8B-B14F-4D97-AF65-F5344CB8AC3E}">
        <p14:creationId xmlns:p14="http://schemas.microsoft.com/office/powerpoint/2010/main" val="217342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5" y="260648"/>
            <a:ext cx="8856984" cy="338554"/>
          </a:xfrm>
          <a:prstGeom prst="rect">
            <a:avLst/>
          </a:prstGeom>
          <a:ln>
            <a:solidFill>
              <a:schemeClr val="accent1"/>
            </a:solidFill>
          </a:ln>
          <a:effectLst>
            <a:outerShdw blurRad="38100" dist="19050" algn="bl" rotWithShape="0">
              <a:srgbClr val="000000">
                <a:alpha val="60000"/>
              </a:srgbClr>
            </a:outerShdw>
            <a:softEdge rad="317500"/>
          </a:effectLst>
        </p:spPr>
        <p:style>
          <a:lnRef idx="0">
            <a:schemeClr val="accent2"/>
          </a:lnRef>
          <a:fillRef idx="3">
            <a:schemeClr val="accent2"/>
          </a:fillRef>
          <a:effectRef idx="3">
            <a:schemeClr val="accent2"/>
          </a:effectRef>
          <a:fontRef idx="minor">
            <a:schemeClr val="lt1"/>
          </a:fontRef>
        </p:style>
        <p:txBody>
          <a:bodyPr>
            <a:spAutoFit/>
          </a:bodyPr>
          <a:lstStyle/>
          <a:p>
            <a:pPr>
              <a:defRPr/>
            </a:pPr>
            <a:r>
              <a:rPr lang="ru-RU" sz="1600" dirty="0">
                <a:latin typeface="Times New Roman" panose="02020603050405020304" pitchFamily="18" charset="0"/>
                <a:cs typeface="Times New Roman" panose="02020603050405020304" pitchFamily="18" charset="0"/>
              </a:rPr>
              <a:t>Расходы на реализацию муниципальных программ </a:t>
            </a:r>
            <a:r>
              <a:rPr lang="ru-RU" sz="1600" dirty="0" smtClean="0">
                <a:latin typeface="Times New Roman" panose="02020603050405020304" pitchFamily="18" charset="0"/>
                <a:cs typeface="Times New Roman" panose="02020603050405020304" pitchFamily="18" charset="0"/>
              </a:rPr>
              <a:t>Новосильского </a:t>
            </a:r>
            <a:r>
              <a:rPr lang="ru-RU" sz="1600" dirty="0">
                <a:latin typeface="Times New Roman" panose="02020603050405020304" pitchFamily="18" charset="0"/>
                <a:cs typeface="Times New Roman" panose="02020603050405020304" pitchFamily="18" charset="0"/>
              </a:rPr>
              <a:t>района на</a:t>
            </a:r>
            <a:r>
              <a:rPr lang="ru-RU" sz="1600" dirty="0"/>
              <a:t>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годы</a:t>
            </a:r>
          </a:p>
        </p:txBody>
      </p:sp>
      <p:graphicFrame>
        <p:nvGraphicFramePr>
          <p:cNvPr id="4" name="Таблица 3"/>
          <p:cNvGraphicFramePr>
            <a:graphicFrameLocks noGrp="1"/>
          </p:cNvGraphicFramePr>
          <p:nvPr>
            <p:extLst>
              <p:ext uri="{D42A27DB-BD31-4B8C-83A1-F6EECF244321}">
                <p14:modId xmlns:p14="http://schemas.microsoft.com/office/powerpoint/2010/main" val="3852262217"/>
              </p:ext>
            </p:extLst>
          </p:nvPr>
        </p:nvGraphicFramePr>
        <p:xfrm>
          <a:off x="539552" y="738056"/>
          <a:ext cx="8280920" cy="5469597"/>
        </p:xfrm>
        <a:graphic>
          <a:graphicData uri="http://schemas.openxmlformats.org/drawingml/2006/table">
            <a:tbl>
              <a:tblPr firstRow="1" bandRow="1">
                <a:tableStyleId>{616DA210-FB5B-4158-B5E0-FEB733F419BA}</a:tableStyleId>
              </a:tblPr>
              <a:tblGrid>
                <a:gridCol w="5328592"/>
                <a:gridCol w="1008112"/>
                <a:gridCol w="936104"/>
                <a:gridCol w="1008112"/>
              </a:tblGrid>
              <a:tr h="432048">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Наименование муниципальной</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программы</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«Обеспечение условий формирования комфортной среды проживания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200,0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300,0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450,0</a:t>
                      </a:r>
                      <a:endParaRPr lang="ru-RU" sz="1200" dirty="0">
                        <a:latin typeface="Times New Roman" panose="02020603050405020304" pitchFamily="18" charset="0"/>
                        <a:cs typeface="Times New Roman" panose="02020603050405020304" pitchFamily="18" charset="0"/>
                      </a:endParaRP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«Молодежь Новосильского района</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1054,1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917,1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917,1</a:t>
                      </a:r>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"Комплексное развитие сельских территорий  Новосильского района "</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859,1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1670,0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2550,0</a:t>
                      </a:r>
                      <a:endParaRPr lang="ru-RU" sz="1200" dirty="0">
                        <a:latin typeface="Times New Roman" panose="02020603050405020304" pitchFamily="18" charset="0"/>
                        <a:cs typeface="Times New Roman" panose="02020603050405020304" pitchFamily="18" charset="0"/>
                      </a:endParaRPr>
                    </a:p>
                  </a:txBody>
                  <a:tcPr/>
                </a:tc>
              </a:tr>
              <a:tr h="414545">
                <a:tc>
                  <a:txBody>
                    <a:bodyPr/>
                    <a:lstStyle/>
                    <a:p>
                      <a:r>
                        <a:rPr lang="ru-RU" sz="1200" dirty="0" smtClean="0">
                          <a:latin typeface="Times New Roman" panose="02020603050405020304" pitchFamily="18" charset="0"/>
                          <a:cs typeface="Times New Roman" panose="02020603050405020304" pitchFamily="18" charset="0"/>
                        </a:rPr>
                        <a:t>МП «Развитие транспортной системы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29223,8</a:t>
                      </a:r>
                    </a:p>
                  </a:txBody>
                  <a:tcPr/>
                </a:tc>
                <a:tc>
                  <a:txBody>
                    <a:bodyPr/>
                    <a:lstStyle/>
                    <a:p>
                      <a:r>
                        <a:rPr lang="ru-RU" sz="1200" dirty="0" smtClean="0">
                          <a:latin typeface="Times New Roman" panose="02020603050405020304" pitchFamily="18" charset="0"/>
                          <a:cs typeface="Times New Roman" panose="02020603050405020304" pitchFamily="18" charset="0"/>
                        </a:rPr>
                        <a:t>27790,1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28021,3</a:t>
                      </a:r>
                    </a:p>
                  </a:txBody>
                  <a:tcPr/>
                </a:tc>
              </a:tr>
              <a:tr h="580362">
                <a:tc>
                  <a:txBody>
                    <a:bodyPr/>
                    <a:lstStyle/>
                    <a:p>
                      <a:r>
                        <a:rPr lang="ru-RU" sz="1200" dirty="0" smtClean="0">
                          <a:latin typeface="Times New Roman" panose="02020603050405020304" pitchFamily="18" charset="0"/>
                          <a:cs typeface="Times New Roman" panose="02020603050405020304" pitchFamily="18" charset="0"/>
                        </a:rPr>
                        <a:t>МП «Устойчивое</a:t>
                      </a:r>
                      <a:r>
                        <a:rPr lang="ru-RU" sz="1200" baseline="0" dirty="0" smtClean="0">
                          <a:latin typeface="Times New Roman" panose="02020603050405020304" pitchFamily="18" charset="0"/>
                          <a:cs typeface="Times New Roman" panose="02020603050405020304" pitchFamily="18" charset="0"/>
                        </a:rPr>
                        <a:t> развитие сельских территорий Новосильского района Орловской области»</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40,0</a:t>
                      </a: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40,0</a:t>
                      </a:r>
                      <a:endParaRPr lang="ru-RU" sz="1200" dirty="0">
                        <a:latin typeface="Times New Roman" panose="02020603050405020304" pitchFamily="18" charset="0"/>
                        <a:cs typeface="Times New Roman" panose="02020603050405020304" pitchFamily="18" charset="0"/>
                      </a:endParaRP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«Образование в Новосильском районе</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105412,3</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67463,9</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60033,7</a:t>
                      </a:r>
                      <a:endParaRPr lang="ru-RU" sz="1200" dirty="0">
                        <a:latin typeface="Times New Roman" panose="02020603050405020304" pitchFamily="18" charset="0"/>
                        <a:cs typeface="Times New Roman" panose="02020603050405020304" pitchFamily="18" charset="0"/>
                      </a:endParaRPr>
                    </a:p>
                  </a:txBody>
                  <a:tcPr/>
                </a:tc>
              </a:tr>
              <a:tr h="142333">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«Развитие</a:t>
                      </a:r>
                      <a:r>
                        <a:rPr lang="ru-RU" sz="1200" baseline="0" dirty="0" smtClean="0">
                          <a:latin typeface="Times New Roman" panose="02020603050405020304" pitchFamily="18" charset="0"/>
                          <a:cs typeface="Times New Roman" panose="02020603050405020304" pitchFamily="18" charset="0"/>
                        </a:rPr>
                        <a:t> культуры и искусства, дополнительного образования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21666,2</a:t>
                      </a: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14999,0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14999,0</a:t>
                      </a:r>
                      <a:endParaRPr lang="ru-RU" sz="1200" dirty="0">
                        <a:latin typeface="Times New Roman" panose="02020603050405020304" pitchFamily="18" charset="0"/>
                        <a:cs typeface="Times New Roman" panose="02020603050405020304" pitchFamily="18" charset="0"/>
                      </a:endParaRPr>
                    </a:p>
                  </a:txBody>
                  <a:tcPr/>
                </a:tc>
              </a:tr>
              <a:tr h="298109">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smtClean="0">
                        <a:solidFill>
                          <a:srgbClr val="FF0000"/>
                        </a:solidFill>
                        <a:latin typeface="Times New Roman" panose="02020603050405020304" pitchFamily="18" charset="0"/>
                        <a:cs typeface="Times New Roman" panose="02020603050405020304" pitchFamily="18" charset="0"/>
                      </a:endParaRPr>
                    </a:p>
                  </a:txBody>
                  <a:tcPr/>
                </a:tc>
              </a:tr>
              <a:tr h="627867">
                <a:tc>
                  <a:txBody>
                    <a:bodyPr/>
                    <a:lstStyle/>
                    <a:p>
                      <a:r>
                        <a:rPr lang="ru-RU" sz="1200" dirty="0" smtClean="0">
                          <a:latin typeface="Times New Roman" panose="02020603050405020304" pitchFamily="18" charset="0"/>
                          <a:cs typeface="Times New Roman" panose="02020603050405020304" pitchFamily="18" charset="0"/>
                        </a:rPr>
                        <a:t>МП «Охрана окружающей среды</a:t>
                      </a:r>
                      <a:r>
                        <a:rPr lang="ru-RU" sz="1200" baseline="0" dirty="0" smtClean="0">
                          <a:latin typeface="Times New Roman" panose="02020603050405020304" pitchFamily="18" charset="0"/>
                          <a:cs typeface="Times New Roman" panose="02020603050405020304" pitchFamily="18" charset="0"/>
                        </a:rPr>
                        <a:t>, рациональное использование природных ресурсов и экологической безопасности Новосильского района»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100,0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80,0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80,0</a:t>
                      </a: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«Управление муниципальными финансами Новосильского района»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2156,1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2156,1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2156,1</a:t>
                      </a:r>
                    </a:p>
                  </a:txBody>
                  <a:tcPr/>
                </a:tc>
              </a:tr>
              <a:tr h="247672">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Всего:</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160711,6</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115416,2</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109247,2</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848872" cy="461665"/>
          </a:xfrm>
          <a:prstGeom prst="rect">
            <a:avLst/>
          </a:prstGeom>
          <a:noFill/>
        </p:spPr>
        <p:txBody>
          <a:bodyPr>
            <a:spAutoFit/>
          </a:bodyPr>
          <a:lstStyle/>
          <a:p>
            <a:pPr>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Расходы на общегосударственные вопросы,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4103852464"/>
              </p:ext>
            </p:extLst>
          </p:nvPr>
        </p:nvGraphicFramePr>
        <p:xfrm>
          <a:off x="107950" y="1125538"/>
          <a:ext cx="5903913"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скругленными противолежащими углами 3"/>
          <p:cNvSpPr/>
          <p:nvPr/>
        </p:nvSpPr>
        <p:spPr>
          <a:xfrm>
            <a:off x="5940425" y="4292600"/>
            <a:ext cx="3024188" cy="2305050"/>
          </a:xfrm>
          <a:prstGeom prst="round2DiagRect">
            <a:avLst/>
          </a:prstGeom>
          <a:blipFill>
            <a:blip r:embed="rId3"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Руководство и управление в сфере установленных функций</a:t>
            </a:r>
          </a:p>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Обеспечение деятельности главы района, администрации района и её структурных подразделений, Контрольно-счетной комиссии</a:t>
            </a:r>
          </a:p>
        </p:txBody>
      </p:sp>
      <p:sp>
        <p:nvSpPr>
          <p:cNvPr id="5" name="Прямоугольник с двумя скругленными соседними углами 4"/>
          <p:cNvSpPr/>
          <p:nvPr/>
        </p:nvSpPr>
        <p:spPr>
          <a:xfrm>
            <a:off x="5940425" y="3213100"/>
            <a:ext cx="2952750" cy="914400"/>
          </a:xfrm>
          <a:prstGeom prst="round2SameRect">
            <a:avLst/>
          </a:prstGeom>
          <a:blipFill>
            <a:blip r:embed="rId4"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latin typeface="Times New Roman" panose="02020603050405020304" pitchFamily="18" charset="0"/>
                <a:cs typeface="Times New Roman" panose="02020603050405020304" pitchFamily="18" charset="0"/>
              </a:rPr>
              <a:t>Резервные фонды</a:t>
            </a:r>
          </a:p>
        </p:txBody>
      </p:sp>
      <p:sp>
        <p:nvSpPr>
          <p:cNvPr id="6" name="Прямоугольник с двумя скругленными противолежащими углами 5"/>
          <p:cNvSpPr/>
          <p:nvPr/>
        </p:nvSpPr>
        <p:spPr>
          <a:xfrm>
            <a:off x="5940425" y="981075"/>
            <a:ext cx="2952750" cy="2160588"/>
          </a:xfrm>
          <a:prstGeom prst="round2DiagRect">
            <a:avLst/>
          </a:prstGeom>
          <a:blipFill>
            <a:blip r:embed="rId5"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25000"/>
                  </a:schemeClr>
                </a:solidFill>
                <a:latin typeface="Times New Roman" panose="02020603050405020304" pitchFamily="18" charset="0"/>
                <a:cs typeface="Times New Roman" panose="02020603050405020304" pitchFamily="18" charset="0"/>
              </a:rPr>
              <a:t>Другие общегосударственные вопросы</a:t>
            </a:r>
          </a:p>
          <a:p>
            <a:pPr algn="ctr">
              <a:buFont typeface="Arial" pitchFamily="34" charset="0"/>
              <a:buChar char="•"/>
              <a:defRPr/>
            </a:pPr>
            <a:r>
              <a:rPr lang="ru-RU" sz="1400" dirty="0" smtClean="0">
                <a:solidFill>
                  <a:schemeClr val="bg2">
                    <a:lumMod val="25000"/>
                  </a:schemeClr>
                </a:solidFill>
                <a:latin typeface="Times New Roman" panose="02020603050405020304" pitchFamily="18" charset="0"/>
                <a:cs typeface="Times New Roman" panose="02020603050405020304" pitchFamily="18" charset="0"/>
              </a:rPr>
              <a:t>Финансовое </a:t>
            </a:r>
            <a:r>
              <a:rPr lang="ru-RU" sz="1400" dirty="0">
                <a:solidFill>
                  <a:schemeClr val="bg2">
                    <a:lumMod val="25000"/>
                  </a:schemeClr>
                </a:solidFill>
                <a:latin typeface="Times New Roman" panose="02020603050405020304" pitchFamily="18" charset="0"/>
                <a:cs typeface="Times New Roman" panose="02020603050405020304" pitchFamily="18" charset="0"/>
              </a:rPr>
              <a:t>обеспечение службы хозяйственного </a:t>
            </a:r>
            <a:r>
              <a:rPr lang="ru-RU" sz="1400" dirty="0" smtClean="0">
                <a:solidFill>
                  <a:schemeClr val="bg2">
                    <a:lumMod val="25000"/>
                  </a:schemeClr>
                </a:solidFill>
                <a:latin typeface="Times New Roman" panose="02020603050405020304" pitchFamily="18" charset="0"/>
                <a:cs typeface="Times New Roman" panose="02020603050405020304" pitchFamily="18" charset="0"/>
              </a:rPr>
              <a:t>обеспечения (МКУ АХС И ЕДДС)</a:t>
            </a:r>
            <a:endParaRPr lang="ru-RU" sz="1400" dirty="0">
              <a:solidFill>
                <a:schemeClr val="bg2">
                  <a:lumMod val="25000"/>
                </a:schemeClr>
              </a:solidFill>
              <a:latin typeface="Times New Roman" panose="02020603050405020304" pitchFamily="18" charset="0"/>
              <a:cs typeface="Times New Roman" panose="02020603050405020304" pitchFamily="18" charset="0"/>
            </a:endParaRPr>
          </a:p>
          <a:p>
            <a:pPr algn="ctr">
              <a:defRPr/>
            </a:pPr>
            <a:endParaRPr lang="ru-RU" dirty="0">
              <a:solidFill>
                <a:schemeClr val="bg2">
                  <a:lumMod val="25000"/>
                </a:schemeClr>
              </a:solidFill>
            </a:endParaRPr>
          </a:p>
        </p:txBody>
      </p:sp>
      <p:cxnSp>
        <p:nvCxnSpPr>
          <p:cNvPr id="13" name="Прямая со стрелкой 12"/>
          <p:cNvCxnSpPr/>
          <p:nvPr/>
        </p:nvCxnSpPr>
        <p:spPr>
          <a:xfrm flipH="1">
            <a:off x="5364088" y="1821585"/>
            <a:ext cx="431800" cy="431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511805"/>
            <a:ext cx="8640960"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Расходы на национальную оборону </a:t>
            </a: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тыс.рублей</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2180968352"/>
              </p:ext>
            </p:extLst>
          </p:nvPr>
        </p:nvGraphicFramePr>
        <p:xfrm>
          <a:off x="251521" y="1340768"/>
          <a:ext cx="5616575"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вырезанными противолежащими углами 3"/>
          <p:cNvSpPr/>
          <p:nvPr/>
        </p:nvSpPr>
        <p:spPr>
          <a:xfrm>
            <a:off x="5940425" y="1268413"/>
            <a:ext cx="2952750" cy="1944687"/>
          </a:xfrm>
          <a:prstGeom prst="snip2DiagRect">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5">
                    <a:lumMod val="50000"/>
                  </a:schemeClr>
                </a:solidFill>
                <a:latin typeface="Times New Roman" panose="02020603050405020304" pitchFamily="18" charset="0"/>
                <a:cs typeface="Times New Roman" panose="02020603050405020304" pitchFamily="18" charset="0"/>
              </a:rPr>
              <a:t>Национальная оборона</a:t>
            </a:r>
          </a:p>
          <a:p>
            <a:pPr algn="ctr">
              <a:buFont typeface="Arial" pitchFamily="34" charset="0"/>
              <a:buChar char="•"/>
              <a:defRPr/>
            </a:pPr>
            <a:r>
              <a:rPr lang="ru-RU" sz="1200" b="1" dirty="0">
                <a:solidFill>
                  <a:schemeClr val="accent5">
                    <a:lumMod val="75000"/>
                  </a:schemeClr>
                </a:solidFill>
                <a:latin typeface="Times New Roman" panose="02020603050405020304" pitchFamily="18" charset="0"/>
                <a:cs typeface="Times New Roman" panose="02020603050405020304" pitchFamily="18" charset="0"/>
              </a:rPr>
              <a:t>Субвенции местным бюджетам на реализацию полномочий по осуществлению первичного воинского учета на территориях, где отсутствуют военные комиссариаты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814136" cy="400110"/>
          </a:xfrm>
          <a:prstGeom prst="rect">
            <a:avLst/>
          </a:prstGeom>
          <a:noFill/>
        </p:spPr>
        <p:txBody>
          <a:bodyPr>
            <a:spAutoFit/>
          </a:bodyPr>
          <a:lstStyle/>
          <a:p>
            <a:pPr algn="ctr">
              <a:defRPr/>
            </a:pPr>
            <a:r>
              <a:rPr lang="ru-RU" sz="2000" b="1" spc="100" dirty="0">
                <a:ln w="18000">
                  <a:solidFill>
                    <a:schemeClr val="accent1">
                      <a:satMod val="200000"/>
                      <a:tint val="72000"/>
                    </a:schemeClr>
                  </a:solidFill>
                  <a:prstDash val="solid"/>
                </a:ln>
                <a:solidFill>
                  <a:schemeClr val="bg2">
                    <a:lumMod val="50000"/>
                    <a:alpha val="5700"/>
                  </a:schemeClr>
                </a:solidFill>
                <a:effectLst>
                  <a:outerShdw blurRad="25000" dist="20000" dir="16020000" algn="tl">
                    <a:schemeClr val="accent1">
                      <a:satMod val="200000"/>
                      <a:shade val="1000"/>
                      <a:alpha val="60000"/>
                    </a:schemeClr>
                  </a:outerShdw>
                </a:effectLst>
                <a:latin typeface="Times New Roman" panose="02020603050405020304" pitchFamily="18" charset="0"/>
                <a:cs typeface="Times New Roman" panose="02020603050405020304" pitchFamily="18" charset="0"/>
              </a:rPr>
              <a:t>Расходы на национальную экономику, тыс.рублей</a:t>
            </a:r>
          </a:p>
        </p:txBody>
      </p:sp>
      <p:graphicFrame>
        <p:nvGraphicFramePr>
          <p:cNvPr id="3" name="Схема 2"/>
          <p:cNvGraphicFramePr/>
          <p:nvPr>
            <p:extLst>
              <p:ext uri="{D42A27DB-BD31-4B8C-83A1-F6EECF244321}">
                <p14:modId xmlns:p14="http://schemas.microsoft.com/office/powerpoint/2010/main" val="356989708"/>
              </p:ext>
            </p:extLst>
          </p:nvPr>
        </p:nvGraphicFramePr>
        <p:xfrm>
          <a:off x="395536" y="764704"/>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7836709" cy="461665"/>
          </a:xfrm>
          <a:prstGeom prst="rect">
            <a:avLst/>
          </a:prstGeom>
          <a:noFill/>
        </p:spPr>
        <p:txBody>
          <a:bodyPr>
            <a:spAutoFit/>
          </a:bodyPr>
          <a:lstStyle/>
          <a:p>
            <a:pPr algn="ctr">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Расходы на сельское хозяйство, тыс.рублей</a:t>
            </a:r>
          </a:p>
        </p:txBody>
      </p:sp>
      <p:graphicFrame>
        <p:nvGraphicFramePr>
          <p:cNvPr id="4" name="Диаграмма 3"/>
          <p:cNvGraphicFramePr>
            <a:graphicFrameLocks/>
          </p:cNvGraphicFramePr>
          <p:nvPr>
            <p:extLst>
              <p:ext uri="{D42A27DB-BD31-4B8C-83A1-F6EECF244321}">
                <p14:modId xmlns:p14="http://schemas.microsoft.com/office/powerpoint/2010/main" val="2703864408"/>
              </p:ext>
            </p:extLst>
          </p:nvPr>
        </p:nvGraphicFramePr>
        <p:xfrm>
          <a:off x="1757720" y="1518486"/>
          <a:ext cx="3527623" cy="2016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5"/>
          <p:cNvGraphicFramePr>
            <a:graphicFrameLocks/>
          </p:cNvGraphicFramePr>
          <p:nvPr>
            <p:extLst>
              <p:ext uri="{D42A27DB-BD31-4B8C-83A1-F6EECF244321}">
                <p14:modId xmlns:p14="http://schemas.microsoft.com/office/powerpoint/2010/main" val="3648055444"/>
              </p:ext>
            </p:extLst>
          </p:nvPr>
        </p:nvGraphicFramePr>
        <p:xfrm>
          <a:off x="4847468" y="769000"/>
          <a:ext cx="3240087" cy="2155944"/>
        </p:xfrm>
        <a:graphic>
          <a:graphicData uri="http://schemas.openxmlformats.org/drawingml/2006/chart">
            <c:chart xmlns:c="http://schemas.openxmlformats.org/drawingml/2006/chart" xmlns:r="http://schemas.openxmlformats.org/officeDocument/2006/relationships" r:id="rId3"/>
          </a:graphicData>
        </a:graphic>
      </p:graphicFrame>
      <p:sp>
        <p:nvSpPr>
          <p:cNvPr id="27654" name="TextBox 10"/>
          <p:cNvSpPr txBox="1">
            <a:spLocks noChangeArrowheads="1"/>
          </p:cNvSpPr>
          <p:nvPr/>
        </p:nvSpPr>
        <p:spPr bwMode="auto">
          <a:xfrm>
            <a:off x="5651599" y="949241"/>
            <a:ext cx="9366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900" b="1" dirty="0" smtClean="0"/>
              <a:t>40,0  </a:t>
            </a:r>
            <a:r>
              <a:rPr lang="ru-RU" altLang="ru-RU" sz="900" b="1" dirty="0"/>
              <a:t>тыс</a:t>
            </a:r>
            <a:r>
              <a:rPr lang="ru-RU" altLang="ru-RU" sz="900" b="1" dirty="0" smtClean="0"/>
              <a:t>. руб</a:t>
            </a:r>
            <a:r>
              <a:rPr lang="ru-RU" altLang="ru-RU" sz="900" b="1" dirty="0"/>
              <a:t>. </a:t>
            </a:r>
          </a:p>
          <a:p>
            <a:pPr algn="ctr" eaLnBrk="1" hangingPunct="1"/>
            <a:r>
              <a:rPr lang="ru-RU" altLang="ru-RU" sz="900" b="1" dirty="0" smtClean="0"/>
              <a:t>4,8%</a:t>
            </a:r>
            <a:endParaRPr lang="ru-RU" altLang="ru-RU" sz="900" b="1" dirty="0"/>
          </a:p>
        </p:txBody>
      </p:sp>
      <p:sp>
        <p:nvSpPr>
          <p:cNvPr id="27655" name="TextBox 11"/>
          <p:cNvSpPr txBox="1">
            <a:spLocks noChangeArrowheads="1"/>
          </p:cNvSpPr>
          <p:nvPr/>
        </p:nvSpPr>
        <p:spPr bwMode="auto">
          <a:xfrm>
            <a:off x="6588224" y="949241"/>
            <a:ext cx="12239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itchFamily="18" charset="0"/>
                <a:cs typeface="Times New Roman" pitchFamily="18" charset="0"/>
              </a:rPr>
              <a:t>800,0 тыс. руб</a:t>
            </a:r>
            <a:r>
              <a:rPr lang="ru-RU" altLang="ru-RU" sz="1100" b="1" dirty="0">
                <a:latin typeface="Times New Roman" pitchFamily="18" charset="0"/>
                <a:cs typeface="Times New Roman" pitchFamily="18" charset="0"/>
              </a:rPr>
              <a:t>.</a:t>
            </a:r>
          </a:p>
          <a:p>
            <a:pPr algn="ctr" eaLnBrk="1" hangingPunct="1"/>
            <a:r>
              <a:rPr lang="ru-RU" altLang="ru-RU" sz="1100" b="1" dirty="0">
                <a:latin typeface="Times New Roman" pitchFamily="18" charset="0"/>
                <a:cs typeface="Times New Roman" pitchFamily="18" charset="0"/>
              </a:rPr>
              <a:t> </a:t>
            </a:r>
            <a:r>
              <a:rPr lang="ru-RU" altLang="ru-RU" sz="1100" b="1" dirty="0" smtClean="0">
                <a:latin typeface="Times New Roman" pitchFamily="18" charset="0"/>
                <a:cs typeface="Times New Roman" pitchFamily="18" charset="0"/>
              </a:rPr>
              <a:t>95,2%</a:t>
            </a:r>
            <a:endParaRPr lang="ru-RU" altLang="ru-RU" sz="1100" b="1" dirty="0">
              <a:latin typeface="Times New Roman" pitchFamily="18" charset="0"/>
              <a:cs typeface="Times New Roman" pitchFamily="18" charset="0"/>
            </a:endParaRPr>
          </a:p>
        </p:txBody>
      </p:sp>
      <p:sp>
        <p:nvSpPr>
          <p:cNvPr id="27656" name="TextBox 12"/>
          <p:cNvSpPr txBox="1">
            <a:spLocks noChangeArrowheads="1"/>
          </p:cNvSpPr>
          <p:nvPr/>
        </p:nvSpPr>
        <p:spPr bwMode="auto">
          <a:xfrm>
            <a:off x="2986770" y="3103724"/>
            <a:ext cx="1069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itchFamily="18" charset="0"/>
                <a:cs typeface="Times New Roman" pitchFamily="18" charset="0"/>
              </a:rPr>
              <a:t>800,0тыс. руб</a:t>
            </a:r>
            <a:r>
              <a:rPr lang="ru-RU" altLang="ru-RU" sz="1100" b="1" dirty="0">
                <a:latin typeface="Times New Roman" pitchFamily="18" charset="0"/>
                <a:cs typeface="Times New Roman" pitchFamily="18" charset="0"/>
              </a:rPr>
              <a:t>.</a:t>
            </a:r>
          </a:p>
          <a:p>
            <a:pPr algn="ctr" eaLnBrk="1" hangingPunct="1"/>
            <a:r>
              <a:rPr lang="ru-RU" altLang="ru-RU" sz="1100" b="1" dirty="0" smtClean="0">
                <a:latin typeface="Times New Roman" pitchFamily="18" charset="0"/>
                <a:cs typeface="Times New Roman" pitchFamily="18" charset="0"/>
              </a:rPr>
              <a:t>95,2%</a:t>
            </a:r>
            <a:endParaRPr lang="ru-RU" altLang="ru-RU" sz="1100" b="1" dirty="0">
              <a:latin typeface="Times New Roman" pitchFamily="18" charset="0"/>
              <a:cs typeface="Times New Roman" pitchFamily="18" charset="0"/>
            </a:endParaRPr>
          </a:p>
        </p:txBody>
      </p:sp>
      <p:graphicFrame>
        <p:nvGraphicFramePr>
          <p:cNvPr id="3" name="Диаграмма 13"/>
          <p:cNvGraphicFramePr>
            <a:graphicFrameLocks/>
          </p:cNvGraphicFramePr>
          <p:nvPr>
            <p:extLst>
              <p:ext uri="{D42A27DB-BD31-4B8C-83A1-F6EECF244321}">
                <p14:modId xmlns:p14="http://schemas.microsoft.com/office/powerpoint/2010/main" val="1863345096"/>
              </p:ext>
            </p:extLst>
          </p:nvPr>
        </p:nvGraphicFramePr>
        <p:xfrm>
          <a:off x="-2413000" y="4149725"/>
          <a:ext cx="10872788" cy="2447925"/>
        </p:xfrm>
        <a:graphic>
          <a:graphicData uri="http://schemas.openxmlformats.org/drawingml/2006/chart">
            <c:chart xmlns:c="http://schemas.openxmlformats.org/drawingml/2006/chart" xmlns:r="http://schemas.openxmlformats.org/officeDocument/2006/relationships" r:id="rId4"/>
          </a:graphicData>
        </a:graphic>
      </p:graphicFrame>
      <p:sp>
        <p:nvSpPr>
          <p:cNvPr id="27658" name="TextBox 14"/>
          <p:cNvSpPr txBox="1">
            <a:spLocks noChangeArrowheads="1"/>
          </p:cNvSpPr>
          <p:nvPr/>
        </p:nvSpPr>
        <p:spPr bwMode="auto">
          <a:xfrm>
            <a:off x="2916238" y="4292600"/>
            <a:ext cx="12105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latin typeface="Times New Roman" pitchFamily="18" charset="0"/>
                <a:cs typeface="Times New Roman" pitchFamily="18" charset="0"/>
              </a:rPr>
              <a:t>1067,0 </a:t>
            </a:r>
            <a:r>
              <a:rPr lang="ru-RU" altLang="ru-RU" sz="1100" b="1" dirty="0">
                <a:latin typeface="Times New Roman" pitchFamily="18" charset="0"/>
                <a:cs typeface="Times New Roman" pitchFamily="18" charset="0"/>
              </a:rPr>
              <a:t>тыс</a:t>
            </a:r>
            <a:r>
              <a:rPr lang="ru-RU" altLang="ru-RU" sz="1100" b="1" dirty="0" smtClean="0">
                <a:latin typeface="Times New Roman" pitchFamily="18" charset="0"/>
                <a:cs typeface="Times New Roman" pitchFamily="18" charset="0"/>
              </a:rPr>
              <a:t>. руб</a:t>
            </a:r>
            <a:r>
              <a:rPr lang="ru-RU" altLang="ru-RU" sz="1100" b="1" dirty="0">
                <a:latin typeface="Times New Roman" pitchFamily="18" charset="0"/>
                <a:cs typeface="Times New Roman" pitchFamily="18" charset="0"/>
              </a:rPr>
              <a:t>. </a:t>
            </a:r>
          </a:p>
          <a:p>
            <a:pPr eaLnBrk="1" hangingPunct="1"/>
            <a:r>
              <a:rPr lang="ru-RU" altLang="ru-RU" sz="1100" b="1" dirty="0" smtClean="0">
                <a:latin typeface="Times New Roman" pitchFamily="18" charset="0"/>
                <a:cs typeface="Times New Roman" pitchFamily="18" charset="0"/>
              </a:rPr>
              <a:t>96,4%</a:t>
            </a:r>
            <a:endParaRPr lang="ru-RU" altLang="ru-RU" sz="1100" b="1" dirty="0">
              <a:latin typeface="Times New Roman" pitchFamily="18" charset="0"/>
              <a:cs typeface="Times New Roman" pitchFamily="18" charset="0"/>
            </a:endParaRPr>
          </a:p>
        </p:txBody>
      </p:sp>
      <p:sp>
        <p:nvSpPr>
          <p:cNvPr id="27660" name="TextBox 16"/>
          <p:cNvSpPr txBox="1">
            <a:spLocks noChangeArrowheads="1"/>
          </p:cNvSpPr>
          <p:nvPr/>
        </p:nvSpPr>
        <p:spPr bwMode="auto">
          <a:xfrm>
            <a:off x="1926828" y="4076700"/>
            <a:ext cx="10342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itchFamily="18" charset="0"/>
                <a:cs typeface="Times New Roman" pitchFamily="18" charset="0"/>
              </a:rPr>
              <a:t>40,0 </a:t>
            </a:r>
            <a:r>
              <a:rPr lang="ru-RU" altLang="ru-RU" sz="1100" b="1" dirty="0" err="1">
                <a:latin typeface="Times New Roman" pitchFamily="18" charset="0"/>
                <a:cs typeface="Times New Roman" pitchFamily="18" charset="0"/>
              </a:rPr>
              <a:t>тыс.руб</a:t>
            </a:r>
            <a:r>
              <a:rPr lang="ru-RU" altLang="ru-RU" sz="1100" b="1" dirty="0">
                <a:latin typeface="Times New Roman" pitchFamily="18" charset="0"/>
                <a:cs typeface="Times New Roman" pitchFamily="18" charset="0"/>
              </a:rPr>
              <a:t>. </a:t>
            </a:r>
          </a:p>
          <a:p>
            <a:pPr algn="ctr" eaLnBrk="1" hangingPunct="1"/>
            <a:r>
              <a:rPr lang="ru-RU" altLang="ru-RU" sz="1100" b="1" dirty="0" smtClean="0">
                <a:latin typeface="Times New Roman" pitchFamily="18" charset="0"/>
                <a:cs typeface="Times New Roman" pitchFamily="18" charset="0"/>
              </a:rPr>
              <a:t>3,6%</a:t>
            </a:r>
            <a:endParaRPr lang="ru-RU" altLang="ru-RU" sz="1100" b="1" dirty="0">
              <a:latin typeface="Times New Roman" pitchFamily="18" charset="0"/>
              <a:cs typeface="Times New Roman" pitchFamily="18" charset="0"/>
            </a:endParaRPr>
          </a:p>
        </p:txBody>
      </p:sp>
      <p:sp>
        <p:nvSpPr>
          <p:cNvPr id="20" name="TextBox 19"/>
          <p:cNvSpPr txBox="1"/>
          <p:nvPr/>
        </p:nvSpPr>
        <p:spPr>
          <a:xfrm>
            <a:off x="467544" y="4581128"/>
            <a:ext cx="697627" cy="369332"/>
          </a:xfrm>
          <a:prstGeom prst="rect">
            <a:avLst/>
          </a:prstGeom>
          <a:noFill/>
        </p:spPr>
        <p:txBody>
          <a:bodyPr wrap="none">
            <a:spAutoFit/>
          </a:bodyPr>
          <a:lstStyle/>
          <a:p>
            <a:pPr>
              <a:defRPr/>
            </a:pP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2020</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064896" cy="830997"/>
          </a:xfrm>
          <a:prstGeom prst="rect">
            <a:avLst/>
          </a:prstGeom>
          <a:noFill/>
        </p:spPr>
        <p:txBody>
          <a:bodyPr>
            <a:spAutoFit/>
          </a:bodyPr>
          <a:lstStyle/>
          <a:p>
            <a:pPr algn="ctr">
              <a:defRPr/>
            </a:pP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Расходы на дорожное хозяйство (дорожный фонд), тыс.руб.</a:t>
            </a:r>
          </a:p>
        </p:txBody>
      </p:sp>
      <p:graphicFrame>
        <p:nvGraphicFramePr>
          <p:cNvPr id="4" name="Схема 3"/>
          <p:cNvGraphicFramePr/>
          <p:nvPr>
            <p:extLst>
              <p:ext uri="{D42A27DB-BD31-4B8C-83A1-F6EECF244321}">
                <p14:modId xmlns:p14="http://schemas.microsoft.com/office/powerpoint/2010/main" val="2446465779"/>
              </p:ext>
            </p:extLst>
          </p:nvPr>
        </p:nvGraphicFramePr>
        <p:xfrm>
          <a:off x="611560" y="1124744"/>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Диаграмма 4"/>
          <p:cNvGraphicFramePr>
            <a:graphicFrameLocks/>
          </p:cNvGraphicFramePr>
          <p:nvPr>
            <p:extLst>
              <p:ext uri="{D42A27DB-BD31-4B8C-83A1-F6EECF244321}">
                <p14:modId xmlns:p14="http://schemas.microsoft.com/office/powerpoint/2010/main" val="2009749613"/>
              </p:ext>
            </p:extLst>
          </p:nvPr>
        </p:nvGraphicFramePr>
        <p:xfrm>
          <a:off x="611188" y="3860800"/>
          <a:ext cx="2447925" cy="29972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713" y="260350"/>
            <a:ext cx="5761037"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b="1" dirty="0">
                <a:solidFill>
                  <a:schemeClr val="accent1">
                    <a:lumMod val="75000"/>
                  </a:schemeClr>
                </a:solidFill>
                <a:latin typeface="Times New Roman" panose="02020603050405020304" pitchFamily="18" charset="0"/>
                <a:cs typeface="Times New Roman" panose="02020603050405020304" pitchFamily="18" charset="0"/>
              </a:rPr>
              <a:t>РАСХОДЫ НА ОБРАЗОВАНИЕ</a:t>
            </a:r>
          </a:p>
        </p:txBody>
      </p:sp>
      <p:sp>
        <p:nvSpPr>
          <p:cNvPr id="3" name="TextBox 2"/>
          <p:cNvSpPr txBox="1"/>
          <p:nvPr/>
        </p:nvSpPr>
        <p:spPr>
          <a:xfrm rot="5400000" flipV="1">
            <a:off x="-285750" y="1420813"/>
            <a:ext cx="204152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ru-RU" sz="1400" b="1" dirty="0" smtClean="0">
                <a:latin typeface="Times New Roman" pitchFamily="18" charset="0"/>
              </a:rPr>
              <a:t> 117057,7  </a:t>
            </a:r>
            <a:r>
              <a:rPr lang="ru-RU" sz="1400" b="1" dirty="0">
                <a:latin typeface="Times New Roman" pitchFamily="18" charset="0"/>
              </a:rPr>
              <a:t>в </a:t>
            </a:r>
            <a:r>
              <a:rPr lang="ru-RU" sz="1400" b="1" dirty="0" smtClean="0">
                <a:latin typeface="Times New Roman" pitchFamily="18" charset="0"/>
              </a:rPr>
              <a:t>2020 году</a:t>
            </a:r>
            <a:endParaRPr lang="ru-RU" sz="1400" b="1" dirty="0">
              <a:latin typeface="Times New Roman" pitchFamily="18" charset="0"/>
            </a:endParaRPr>
          </a:p>
          <a:p>
            <a:pPr>
              <a:defRPr/>
            </a:pPr>
            <a:r>
              <a:rPr lang="ru-RU" sz="1400" b="1" dirty="0">
                <a:latin typeface="Times New Roman" pitchFamily="18" charset="0"/>
              </a:rPr>
              <a:t>тыс.руб.</a:t>
            </a:r>
          </a:p>
        </p:txBody>
      </p:sp>
      <p:sp>
        <p:nvSpPr>
          <p:cNvPr id="4" name="TextBox 3"/>
          <p:cNvSpPr txBox="1"/>
          <p:nvPr/>
        </p:nvSpPr>
        <p:spPr>
          <a:xfrm rot="5400000" flipV="1">
            <a:off x="-292894" y="3454728"/>
            <a:ext cx="2016125"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ru-RU" sz="1400" b="1" dirty="0" smtClean="0">
                <a:latin typeface="Times New Roman" pitchFamily="18" charset="0"/>
              </a:rPr>
              <a:t>76276,6  </a:t>
            </a:r>
            <a:r>
              <a:rPr lang="ru-RU" sz="1400" b="1" dirty="0">
                <a:latin typeface="Times New Roman" pitchFamily="18" charset="0"/>
              </a:rPr>
              <a:t>в </a:t>
            </a:r>
            <a:r>
              <a:rPr lang="ru-RU" sz="1400" b="1" dirty="0" smtClean="0">
                <a:latin typeface="Times New Roman" pitchFamily="18" charset="0"/>
              </a:rPr>
              <a:t>2021 </a:t>
            </a:r>
            <a:r>
              <a:rPr lang="ru-RU" sz="1400" b="1" dirty="0">
                <a:latin typeface="Times New Roman" pitchFamily="18" charset="0"/>
              </a:rPr>
              <a:t>году</a:t>
            </a:r>
          </a:p>
          <a:p>
            <a:pPr>
              <a:defRPr/>
            </a:pPr>
            <a:r>
              <a:rPr lang="ru-RU" sz="1400" b="1" dirty="0">
                <a:latin typeface="Times New Roman" pitchFamily="18" charset="0"/>
              </a:rPr>
              <a:t>тыс.руб.</a:t>
            </a:r>
          </a:p>
        </p:txBody>
      </p:sp>
      <p:sp>
        <p:nvSpPr>
          <p:cNvPr id="5" name="TextBox 4"/>
          <p:cNvSpPr txBox="1"/>
          <p:nvPr/>
        </p:nvSpPr>
        <p:spPr>
          <a:xfrm rot="5400000" flipV="1">
            <a:off x="-261937" y="5435600"/>
            <a:ext cx="1944688" cy="5222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400" b="1" dirty="0" smtClean="0">
                <a:latin typeface="Times New Roman" pitchFamily="18" charset="0"/>
              </a:rPr>
              <a:t>68346,3 в 2022 </a:t>
            </a:r>
            <a:r>
              <a:rPr lang="ru-RU" sz="1400" b="1" dirty="0">
                <a:latin typeface="Times New Roman" pitchFamily="18" charset="0"/>
              </a:rPr>
              <a:t>году</a:t>
            </a:r>
          </a:p>
          <a:p>
            <a:pPr>
              <a:defRPr/>
            </a:pPr>
            <a:r>
              <a:rPr lang="ru-RU" sz="1400" b="1" dirty="0">
                <a:latin typeface="Times New Roman" pitchFamily="18" charset="0"/>
              </a:rPr>
              <a:t>тыс.руб.</a:t>
            </a:r>
          </a:p>
        </p:txBody>
      </p:sp>
      <p:graphicFrame>
        <p:nvGraphicFramePr>
          <p:cNvPr id="6" name="Диаграмма 5"/>
          <p:cNvGraphicFramePr>
            <a:graphicFrameLocks/>
          </p:cNvGraphicFramePr>
          <p:nvPr>
            <p:extLst>
              <p:ext uri="{D42A27DB-BD31-4B8C-83A1-F6EECF244321}">
                <p14:modId xmlns:p14="http://schemas.microsoft.com/office/powerpoint/2010/main" val="1386299999"/>
              </p:ext>
            </p:extLst>
          </p:nvPr>
        </p:nvGraphicFramePr>
        <p:xfrm>
          <a:off x="1116013" y="836613"/>
          <a:ext cx="3455987" cy="187166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572000" y="765175"/>
            <a:ext cx="4464050" cy="12239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accent4">
                  <a:lumMod val="50000"/>
                </a:schemeClr>
              </a:solidFill>
              <a:latin typeface="Times New Roman" panose="02020603050405020304" pitchFamily="18" charset="0"/>
              <a:cs typeface="Times New Roman" panose="02020603050405020304" pitchFamily="18" charset="0"/>
            </a:endParaRPr>
          </a:p>
          <a:p>
            <a:pPr algn="ct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Дошкольное образование</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chemeClr val="accent4">
                    <a:lumMod val="50000"/>
                  </a:schemeClr>
                </a:solidFill>
                <a:latin typeface="Times New Roman" panose="02020603050405020304" pitchFamily="18" charset="0"/>
                <a:cs typeface="Times New Roman" panose="02020603050405020304" pitchFamily="18" charset="0"/>
              </a:rPr>
              <a:t>2 детских </a:t>
            </a: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дошкольных учреждений;</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a:t>
            </a:r>
          </a:p>
          <a:p>
            <a:pPr algn="ctr">
              <a:defRPr/>
            </a:pPr>
            <a:endParaRPr lang="ru-RU" sz="1200" b="1" dirty="0">
              <a:solidFill>
                <a:schemeClr val="accent4">
                  <a:lumMod val="50000"/>
                </a:schemeClr>
              </a:solidFill>
            </a:endParaRPr>
          </a:p>
        </p:txBody>
      </p:sp>
      <p:sp>
        <p:nvSpPr>
          <p:cNvPr id="8" name="Прямоугольник 7"/>
          <p:cNvSpPr/>
          <p:nvPr/>
        </p:nvSpPr>
        <p:spPr>
          <a:xfrm>
            <a:off x="4572000" y="2060575"/>
            <a:ext cx="4464050" cy="1584325"/>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solidFill>
                <a:srgbClr val="800080"/>
              </a:solidFill>
            </a:endParaRPr>
          </a:p>
          <a:p>
            <a:pPr algn="ctr">
              <a:defRPr/>
            </a:pPr>
            <a:r>
              <a:rPr lang="ru-RU" sz="1100" b="1" dirty="0">
                <a:solidFill>
                  <a:srgbClr val="800080"/>
                </a:solidFill>
                <a:latin typeface="Times New Roman" panose="02020603050405020304" pitchFamily="18" charset="0"/>
                <a:cs typeface="Times New Roman" panose="02020603050405020304" pitchFamily="18" charset="0"/>
              </a:rPr>
              <a:t>Общее образование</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rgbClr val="800080"/>
                </a:solidFill>
                <a:latin typeface="Times New Roman" panose="02020603050405020304" pitchFamily="18" charset="0"/>
                <a:cs typeface="Times New Roman" panose="02020603050405020304" pitchFamily="18" charset="0"/>
              </a:rPr>
              <a:t>7 </a:t>
            </a:r>
            <a:r>
              <a:rPr lang="ru-RU" sz="1100" b="1" dirty="0">
                <a:solidFill>
                  <a:srgbClr val="800080"/>
                </a:solidFill>
                <a:latin typeface="Times New Roman" panose="02020603050405020304" pitchFamily="18" charset="0"/>
                <a:cs typeface="Times New Roman" panose="02020603050405020304" pitchFamily="18" charset="0"/>
              </a:rPr>
              <a:t>муниципальных  общеобразовательных учреждений;</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и дополнительного образования детей в муниципальных общеобразовательных  организациях;</a:t>
            </a:r>
          </a:p>
          <a:p>
            <a:pPr algn="ctr">
              <a:defRPr/>
            </a:pPr>
            <a:endParaRPr lang="ru-RU" sz="900" b="1" dirty="0">
              <a:solidFill>
                <a:srgbClr val="800080"/>
              </a:solidFill>
            </a:endParaRPr>
          </a:p>
        </p:txBody>
      </p:sp>
      <p:sp>
        <p:nvSpPr>
          <p:cNvPr id="9" name="Прямоугольник 8"/>
          <p:cNvSpPr/>
          <p:nvPr/>
        </p:nvSpPr>
        <p:spPr>
          <a:xfrm>
            <a:off x="4572000" y="3716338"/>
            <a:ext cx="4464050" cy="576262"/>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Дополнительное образование</a:t>
            </a:r>
          </a:p>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Финансовое обеспечение МБУДО ДЮСШ Новосильского </a:t>
            </a:r>
            <a:r>
              <a:rPr lang="ru-RU" sz="1100" b="1" dirty="0">
                <a:solidFill>
                  <a:schemeClr val="accent6">
                    <a:lumMod val="50000"/>
                  </a:schemeClr>
                </a:solidFill>
                <a:latin typeface="Times New Roman" panose="02020603050405020304" pitchFamily="18" charset="0"/>
                <a:cs typeface="Times New Roman" panose="02020603050405020304" pitchFamily="18" charset="0"/>
              </a:rPr>
              <a:t>района, МБУДО «Центр творчества</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a:solidFill>
                  <a:schemeClr val="accent6">
                    <a:lumMod val="50000"/>
                  </a:schemeClr>
                </a:solidFill>
                <a:latin typeface="Times New Roman" panose="02020603050405020304" pitchFamily="18" charset="0"/>
                <a:cs typeface="Times New Roman" panose="02020603050405020304" pitchFamily="18" charset="0"/>
              </a:rPr>
              <a:t>Новосильского района, МБУ ДО "</a:t>
            </a:r>
            <a:r>
              <a:rPr lang="ru-RU" sz="1100" b="1" dirty="0" err="1">
                <a:solidFill>
                  <a:schemeClr val="accent6">
                    <a:lumMod val="50000"/>
                  </a:schemeClr>
                </a:solidFill>
                <a:latin typeface="Times New Roman" panose="02020603050405020304" pitchFamily="18" charset="0"/>
                <a:cs typeface="Times New Roman" panose="02020603050405020304" pitchFamily="18" charset="0"/>
              </a:rPr>
              <a:t>Новосильская</a:t>
            </a:r>
            <a:r>
              <a:rPr lang="ru-RU" sz="1100" b="1" dirty="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ДШИ».</a:t>
            </a:r>
            <a:endParaRPr lang="ru-RU" sz="11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72000" y="4365625"/>
            <a:ext cx="4464050" cy="1366838"/>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b="1" dirty="0">
              <a:solidFill>
                <a:schemeClr val="bg2">
                  <a:lumMod val="10000"/>
                </a:schemeClr>
              </a:solidFill>
            </a:endParaRPr>
          </a:p>
          <a:p>
            <a:pPr algn="ctr">
              <a:defRPr/>
            </a:pPr>
            <a:endParaRPr lang="ru-RU" sz="900" b="1" dirty="0">
              <a:solidFill>
                <a:schemeClr val="bg2">
                  <a:lumMod val="10000"/>
                </a:schemeClr>
              </a:solidFill>
            </a:endParaRPr>
          </a:p>
          <a:p>
            <a:pPr algn="ct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Молодежная политика и оздоровление детей</a:t>
            </a:r>
          </a:p>
          <a:p>
            <a:pPr algn="ctr">
              <a:buFont typeface="Arial" pitchFamily="34" charset="0"/>
              <a:buChar cha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 средства на реализацию муниципальной программы </a:t>
            </a:r>
            <a:r>
              <a:rPr lang="ru-RU" sz="1100" b="1" dirty="0" smtClean="0">
                <a:solidFill>
                  <a:schemeClr val="bg2">
                    <a:lumMod val="10000"/>
                  </a:schemeClr>
                </a:solidFill>
                <a:latin typeface="Times New Roman" panose="02020603050405020304" pitchFamily="18" charset="0"/>
                <a:cs typeface="Times New Roman" panose="02020603050405020304" pitchFamily="18" charset="0"/>
              </a:rPr>
              <a:t>« Молодежь Новосильского района», в том числе финансирование в рамках данной программы Подпрограммы «Дети Новосильского района», «Комплексные меры противодействия злоупотреблению наркотиками и их незаконному обороту»</a:t>
            </a:r>
          </a:p>
          <a:p>
            <a:pPr algn="ctr">
              <a:buFont typeface="Arial" pitchFamily="34" charset="0"/>
              <a:buChar char="•"/>
              <a:defRPr/>
            </a:pPr>
            <a:endParaRPr lang="ru-RU" sz="800" b="1" dirty="0">
              <a:solidFill>
                <a:schemeClr val="bg2">
                  <a:lumMod val="10000"/>
                </a:schemeClr>
              </a:solidFill>
            </a:endParaRPr>
          </a:p>
          <a:p>
            <a:pPr algn="ctr">
              <a:defRPr/>
            </a:pPr>
            <a:endParaRPr lang="ru-RU" sz="900" b="1" dirty="0">
              <a:solidFill>
                <a:schemeClr val="bg2">
                  <a:lumMod val="10000"/>
                </a:schemeClr>
              </a:solidFill>
            </a:endParaRPr>
          </a:p>
        </p:txBody>
      </p:sp>
      <p:sp>
        <p:nvSpPr>
          <p:cNvPr id="11" name="Прямоугольник 10"/>
          <p:cNvSpPr/>
          <p:nvPr/>
        </p:nvSpPr>
        <p:spPr>
          <a:xfrm>
            <a:off x="4572000" y="5805488"/>
            <a:ext cx="4464050" cy="936625"/>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latin typeface="Times New Roman" panose="02020603050405020304" pitchFamily="18" charset="0"/>
              <a:cs typeface="Times New Roman" panose="02020603050405020304" pitchFamily="18" charset="0"/>
            </a:endParaRPr>
          </a:p>
          <a:p>
            <a:pPr algn="ctr">
              <a:defRPr/>
            </a:pPr>
            <a:r>
              <a:rPr lang="ru-RU" sz="1100" b="1" dirty="0">
                <a:latin typeface="Times New Roman" panose="02020603050405020304" pitchFamily="18" charset="0"/>
                <a:cs typeface="Times New Roman" panose="02020603050405020304" pitchFamily="18" charset="0"/>
              </a:rPr>
              <a:t>Другие вопросы в области образования</a:t>
            </a:r>
          </a:p>
          <a:p>
            <a:pPr algn="ctr">
              <a:buFont typeface="Arial" pitchFamily="34" charset="0"/>
              <a:buChar char="•"/>
              <a:defRPr/>
            </a:pPr>
            <a:r>
              <a:rPr lang="ru-RU" sz="1100" dirty="0">
                <a:latin typeface="Times New Roman" panose="02020603050405020304" pitchFamily="18" charset="0"/>
                <a:cs typeface="Times New Roman" panose="02020603050405020304" pitchFamily="18" charset="0"/>
              </a:rPr>
              <a:t>Обеспечение деятельности Муниципального казенного учреждения «Централизованная бухгалтерия муниципальных образовательных учреждений </a:t>
            </a:r>
            <a:r>
              <a:rPr lang="ru-RU" sz="1100" dirty="0" smtClean="0">
                <a:latin typeface="Times New Roman" panose="02020603050405020304" pitchFamily="18" charset="0"/>
                <a:cs typeface="Times New Roman" panose="02020603050405020304" pitchFamily="18" charset="0"/>
              </a:rPr>
              <a:t>Новосильского </a:t>
            </a:r>
            <a:r>
              <a:rPr lang="ru-RU" sz="1100" dirty="0">
                <a:latin typeface="Times New Roman" panose="02020603050405020304" pitchFamily="18" charset="0"/>
                <a:cs typeface="Times New Roman" panose="02020603050405020304" pitchFamily="18" charset="0"/>
              </a:rPr>
              <a:t>района </a:t>
            </a:r>
            <a:r>
              <a:rPr lang="ru-RU" sz="1100" dirty="0" smtClean="0">
                <a:latin typeface="Times New Roman" panose="02020603050405020304" pitchFamily="18" charset="0"/>
                <a:cs typeface="Times New Roman" panose="02020603050405020304" pitchFamily="18" charset="0"/>
              </a:rPr>
              <a:t>Орловской </a:t>
            </a:r>
            <a:r>
              <a:rPr lang="ru-RU" sz="1100" dirty="0">
                <a:latin typeface="Times New Roman" panose="02020603050405020304" pitchFamily="18" charset="0"/>
                <a:cs typeface="Times New Roman" panose="02020603050405020304" pitchFamily="18" charset="0"/>
              </a:rPr>
              <a:t>области</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r>
              <a:rPr lang="ru-RU" sz="1100" dirty="0" smtClean="0">
                <a:latin typeface="Times New Roman" panose="02020603050405020304" pitchFamily="18" charset="0"/>
                <a:cs typeface="Times New Roman" panose="02020603050405020304" pitchFamily="18" charset="0"/>
              </a:rPr>
              <a:t>Расходы на </a:t>
            </a:r>
            <a:r>
              <a:rPr lang="ru-RU" sz="1100" dirty="0">
                <a:latin typeface="Times New Roman" panose="02020603050405020304" pitchFamily="18" charset="0"/>
                <a:cs typeface="Times New Roman" panose="02020603050405020304" pitchFamily="18" charset="0"/>
              </a:rPr>
              <a:t>с</a:t>
            </a:r>
            <a:r>
              <a:rPr lang="ru-RU" sz="1100" dirty="0" smtClean="0">
                <a:latin typeface="Times New Roman" panose="02020603050405020304" pitchFamily="18" charset="0"/>
                <a:cs typeface="Times New Roman" panose="02020603050405020304" pitchFamily="18" charset="0"/>
              </a:rPr>
              <a:t>одержание отдела </a:t>
            </a:r>
            <a:r>
              <a:rPr lang="ru-RU" sz="1100" dirty="0" err="1" smtClean="0">
                <a:latin typeface="Times New Roman" panose="02020603050405020304" pitchFamily="18" charset="0"/>
                <a:cs typeface="Times New Roman" panose="02020603050405020304" pitchFamily="18" charset="0"/>
              </a:rPr>
              <a:t>образованния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endParaRPr lang="ru-RU" sz="900" dirty="0"/>
          </a:p>
          <a:p>
            <a:pPr algn="ctr">
              <a:buFont typeface="Arial" pitchFamily="34" charset="0"/>
              <a:buChar char="•"/>
              <a:defRPr/>
            </a:pPr>
            <a:endParaRPr lang="ru-RU" sz="900" b="1" dirty="0"/>
          </a:p>
        </p:txBody>
      </p:sp>
      <p:graphicFrame>
        <p:nvGraphicFramePr>
          <p:cNvPr id="12" name="Диаграмма 12"/>
          <p:cNvGraphicFramePr>
            <a:graphicFrameLocks/>
          </p:cNvGraphicFramePr>
          <p:nvPr>
            <p:extLst>
              <p:ext uri="{D42A27DB-BD31-4B8C-83A1-F6EECF244321}">
                <p14:modId xmlns:p14="http://schemas.microsoft.com/office/powerpoint/2010/main" val="2555766231"/>
              </p:ext>
            </p:extLst>
          </p:nvPr>
        </p:nvGraphicFramePr>
        <p:xfrm>
          <a:off x="1116013" y="2781300"/>
          <a:ext cx="3455987" cy="1871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3"/>
          <p:cNvGraphicFramePr>
            <a:graphicFrameLocks/>
          </p:cNvGraphicFramePr>
          <p:nvPr>
            <p:extLst>
              <p:ext uri="{D42A27DB-BD31-4B8C-83A1-F6EECF244321}">
                <p14:modId xmlns:p14="http://schemas.microsoft.com/office/powerpoint/2010/main" val="3454955039"/>
              </p:ext>
            </p:extLst>
          </p:nvPr>
        </p:nvGraphicFramePr>
        <p:xfrm>
          <a:off x="1042988" y="4797425"/>
          <a:ext cx="3457575" cy="18716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60648"/>
            <a:ext cx="4536504" cy="461665"/>
          </a:xfrm>
          <a:prstGeom prst="rect">
            <a:avLst/>
          </a:prstGeom>
          <a:noFill/>
        </p:spPr>
        <p:txBody>
          <a:bodyPr wrap="square">
            <a:spAutoFit/>
          </a:bodyPr>
          <a:lstStyle/>
          <a:p>
            <a:pPr>
              <a:defRPr/>
            </a:pPr>
            <a:r>
              <a:rPr lang="ru-RU"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Расходы на культуру</a:t>
            </a:r>
          </a:p>
        </p:txBody>
      </p:sp>
      <p:sp>
        <p:nvSpPr>
          <p:cNvPr id="3" name="TextBox 2"/>
          <p:cNvSpPr txBox="1"/>
          <p:nvPr/>
        </p:nvSpPr>
        <p:spPr>
          <a:xfrm>
            <a:off x="684213" y="981075"/>
            <a:ext cx="2663825" cy="4031873"/>
          </a:xfrm>
          <a:prstGeom prst="rect">
            <a:avLst/>
          </a:prstGeom>
          <a:noFill/>
        </p:spPr>
        <p:txBody>
          <a:bodyPr>
            <a:spAutoFit/>
          </a:bodyPr>
          <a:lstStyle/>
          <a:p>
            <a:pPr algn="ctr">
              <a:defRPr/>
            </a:pPr>
            <a:r>
              <a:rPr lang="ru-RU" sz="1600" dirty="0">
                <a:latin typeface="Times New Roman" panose="02020603050405020304" pitchFamily="18" charset="0"/>
                <a:cs typeface="Times New Roman" panose="02020603050405020304" pitchFamily="18" charset="0"/>
              </a:rPr>
              <a:t>Расходы  </a:t>
            </a:r>
            <a:r>
              <a:rPr lang="ru-RU" sz="1600" dirty="0" smtClean="0">
                <a:latin typeface="Times New Roman" panose="02020603050405020304" pitchFamily="18" charset="0"/>
                <a:cs typeface="Times New Roman" panose="02020603050405020304" pitchFamily="18" charset="0"/>
              </a:rPr>
              <a:t>бюджета муниципального образования Новосильского района Орловской области на учреждения культуры на 2020 год запланированы  в рамках муниципальной программы «Развитие культуры и искусства, дополнительного образования в Новосильском районе»  в сумме 21666,2 тыс. руб. На плановый период  2021 г. –  14999,0 тыс. руб., на 2022 г. – 14999,0 тыс. руб.</a:t>
            </a:r>
            <a:endParaRPr lang="ru-RU" sz="1600"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748835296"/>
              </p:ext>
            </p:extLst>
          </p:nvPr>
        </p:nvGraphicFramePr>
        <p:xfrm>
          <a:off x="3492500" y="908050"/>
          <a:ext cx="4824413" cy="4465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7"/>
          <p:cNvGraphicFramePr>
            <a:graphicFrameLocks/>
          </p:cNvGraphicFramePr>
          <p:nvPr>
            <p:extLst>
              <p:ext uri="{D42A27DB-BD31-4B8C-83A1-F6EECF244321}">
                <p14:modId xmlns:p14="http://schemas.microsoft.com/office/powerpoint/2010/main" val="1880895106"/>
              </p:ext>
            </p:extLst>
          </p:nvPr>
        </p:nvGraphicFramePr>
        <p:xfrm>
          <a:off x="1547664" y="5301208"/>
          <a:ext cx="5256212" cy="1800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45" y="117566"/>
            <a:ext cx="2736230" cy="1015663"/>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на социальную политику</a:t>
            </a:r>
          </a:p>
        </p:txBody>
      </p:sp>
      <p:sp>
        <p:nvSpPr>
          <p:cNvPr id="4" name="Прямоугольник 3"/>
          <p:cNvSpPr/>
          <p:nvPr/>
        </p:nvSpPr>
        <p:spPr>
          <a:xfrm>
            <a:off x="670327" y="1340792"/>
            <a:ext cx="2519362" cy="10080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Пенсионное обеспечение</a:t>
            </a:r>
          </a:p>
          <a:p>
            <a:pPr algn="ctr">
              <a:defRPr/>
            </a:pPr>
            <a:r>
              <a:rPr lang="ru-RU" sz="1200" dirty="0">
                <a:latin typeface="Times New Roman" panose="02020603050405020304" pitchFamily="18" charset="0"/>
                <a:cs typeface="Times New Roman" panose="02020603050405020304" pitchFamily="18" charset="0"/>
              </a:rPr>
              <a:t>выплата пенсий за выслугу лет муниципальным служащим</a:t>
            </a:r>
          </a:p>
        </p:txBody>
      </p:sp>
      <p:sp>
        <p:nvSpPr>
          <p:cNvPr id="5" name="Прямоугольник 4"/>
          <p:cNvSpPr/>
          <p:nvPr/>
        </p:nvSpPr>
        <p:spPr>
          <a:xfrm>
            <a:off x="755650" y="2636912"/>
            <a:ext cx="2520950" cy="141922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Социальное обеспечение населения</a:t>
            </a:r>
          </a:p>
          <a:p>
            <a:pPr algn="ctr">
              <a:defRPr/>
            </a:pPr>
            <a:r>
              <a:rPr lang="ru-RU" sz="1200" b="1" dirty="0">
                <a:latin typeface="Times New Roman" panose="02020603050405020304" pitchFamily="18" charset="0"/>
                <a:cs typeface="Times New Roman" panose="02020603050405020304" pitchFamily="18" charset="0"/>
              </a:rPr>
              <a:t>меры социальной поддержки гражданам за счет средств областного бюджета</a:t>
            </a:r>
          </a:p>
        </p:txBody>
      </p:sp>
      <p:sp>
        <p:nvSpPr>
          <p:cNvPr id="6" name="Прямоугольник 5"/>
          <p:cNvSpPr/>
          <p:nvPr/>
        </p:nvSpPr>
        <p:spPr>
          <a:xfrm>
            <a:off x="827881" y="4597978"/>
            <a:ext cx="2376487" cy="1346200"/>
          </a:xfrm>
          <a:prstGeom prst="rect">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4">
                    <a:lumMod val="50000"/>
                  </a:schemeClr>
                </a:solidFill>
                <a:latin typeface="Times New Roman" panose="02020603050405020304" pitchFamily="18" charset="0"/>
                <a:cs typeface="Times New Roman" panose="02020603050405020304" pitchFamily="18" charset="0"/>
              </a:rPr>
              <a:t>Охрана семьи и детства</a:t>
            </a:r>
          </a:p>
          <a:p>
            <a:pPr algn="ctr">
              <a:defRPr/>
            </a:pPr>
            <a:r>
              <a:rPr lang="ru-RU" sz="1400" dirty="0">
                <a:solidFill>
                  <a:schemeClr val="accent4">
                    <a:lumMod val="50000"/>
                  </a:schemeClr>
                </a:solidFill>
                <a:latin typeface="Times New Roman" panose="02020603050405020304" pitchFamily="18" charset="0"/>
                <a:cs typeface="Times New Roman" panose="02020603050405020304" pitchFamily="18" charset="0"/>
              </a:rPr>
              <a:t>меры социальной поддержки семей с детьми за счет средств областного бюджета</a:t>
            </a:r>
          </a:p>
        </p:txBody>
      </p:sp>
      <p:graphicFrame>
        <p:nvGraphicFramePr>
          <p:cNvPr id="7" name="Диаграмма 6"/>
          <p:cNvGraphicFramePr>
            <a:graphicFrameLocks/>
          </p:cNvGraphicFramePr>
          <p:nvPr>
            <p:extLst>
              <p:ext uri="{D42A27DB-BD31-4B8C-83A1-F6EECF244321}">
                <p14:modId xmlns:p14="http://schemas.microsoft.com/office/powerpoint/2010/main" val="3650061991"/>
              </p:ext>
            </p:extLst>
          </p:nvPr>
        </p:nvGraphicFramePr>
        <p:xfrm>
          <a:off x="3492500" y="692150"/>
          <a:ext cx="5651500" cy="597693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Прямая со стрелкой 10"/>
          <p:cNvCxnSpPr/>
          <p:nvPr/>
        </p:nvCxnSpPr>
        <p:spPr>
          <a:xfrm>
            <a:off x="3348038" y="2997200"/>
            <a:ext cx="719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4365625"/>
            <a:ext cx="719137"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276600" y="6092825"/>
            <a:ext cx="790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537292" y="404664"/>
            <a:ext cx="1418456" cy="82295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600" dirty="0" smtClean="0">
                <a:latin typeface="Times New Roman" panose="02020603050405020304" pitchFamily="18" charset="0"/>
                <a:cs typeface="Times New Roman" panose="02020603050405020304" pitchFamily="18" charset="0"/>
              </a:rPr>
              <a:t>6155,8</a:t>
            </a:r>
          </a:p>
          <a:p>
            <a:pPr algn="ctr">
              <a:defRPr/>
            </a:pP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тыс.рублей</a:t>
            </a:r>
            <a:r>
              <a:rPr lang="ru-RU" sz="1600" dirty="0" smtClean="0">
                <a:latin typeface="Times New Roman" panose="02020603050405020304" pitchFamily="18" charset="0"/>
                <a:cs typeface="Times New Roman" panose="02020603050405020304" pitchFamily="18" charset="0"/>
              </a:rPr>
              <a:t> 2020г.</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7596336" y="1594326"/>
            <a:ext cx="1418456" cy="792088"/>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4820,6</a:t>
            </a:r>
          </a:p>
          <a:p>
            <a:pPr algn="ctr">
              <a:defRPr/>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2021г.</a:t>
            </a:r>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7596336" y="2636911"/>
            <a:ext cx="1418456" cy="78737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5889,6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2022г.</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32656"/>
            <a:ext cx="705678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2000" dirty="0">
                <a:latin typeface="Times New Roman" panose="02020603050405020304" pitchFamily="18" charset="0"/>
                <a:cs typeface="Times New Roman" panose="02020603050405020304" pitchFamily="18" charset="0"/>
              </a:rPr>
              <a:t>Расходы на физическую культуру и </a:t>
            </a:r>
            <a:r>
              <a:rPr lang="ru-RU" sz="2000" dirty="0" smtClean="0">
                <a:latin typeface="Times New Roman" panose="02020603050405020304" pitchFamily="18" charset="0"/>
                <a:cs typeface="Times New Roman" panose="02020603050405020304" pitchFamily="18" charset="0"/>
              </a:rPr>
              <a:t>спорт тыс. рублей</a:t>
            </a:r>
            <a:endParaRPr lang="ru-RU" sz="2000"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2310134072"/>
              </p:ext>
            </p:extLst>
          </p:nvPr>
        </p:nvGraphicFramePr>
        <p:xfrm>
          <a:off x="1042988" y="1340768"/>
          <a:ext cx="6985000" cy="5040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lstStyle/>
          <a:p>
            <a:pPr algn="ctr"/>
            <a:r>
              <a:rPr lang="ru-RU" dirty="0" smtClean="0"/>
              <a:t>Что такое бюджет ?</a:t>
            </a:r>
            <a:endParaRPr lang="ru-RU" dirty="0"/>
          </a:p>
        </p:txBody>
      </p:sp>
      <p:sp>
        <p:nvSpPr>
          <p:cNvPr id="3" name="Прямоугольник 2"/>
          <p:cNvSpPr/>
          <p:nvPr/>
        </p:nvSpPr>
        <p:spPr>
          <a:xfrm>
            <a:off x="384223" y="1593469"/>
            <a:ext cx="3792641" cy="10464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ru-RU" sz="1400" b="1" dirty="0" smtClean="0">
                <a:latin typeface="Times New Roman" panose="02020603050405020304" pitchFamily="18" charset="0"/>
                <a:cs typeface="Times New Roman" panose="02020603050405020304" pitchFamily="18" charset="0"/>
              </a:rPr>
              <a:t>Доходы</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поступающие в бюджет </a:t>
            </a:r>
          </a:p>
          <a:p>
            <a:pPr algn="ctr"/>
            <a:r>
              <a:rPr lang="ru-RU" sz="1200" dirty="0" smtClean="0">
                <a:latin typeface="Times New Roman" panose="02020603050405020304" pitchFamily="18" charset="0"/>
                <a:cs typeface="Times New Roman" panose="02020603050405020304" pitchFamily="18" charset="0"/>
              </a:rPr>
              <a:t> денежные средства (налоги юридических и </a:t>
            </a:r>
          </a:p>
          <a:p>
            <a:pPr algn="ctr"/>
            <a:r>
              <a:rPr lang="ru-RU" sz="1200" dirty="0" smtClean="0">
                <a:latin typeface="Times New Roman" panose="02020603050405020304" pitchFamily="18" charset="0"/>
                <a:cs typeface="Times New Roman" panose="02020603050405020304" pitchFamily="18" charset="0"/>
              </a:rPr>
              <a:t>физических лиц, административные  платежи и сборы,</a:t>
            </a:r>
          </a:p>
          <a:p>
            <a:pPr algn="ctr"/>
            <a:r>
              <a:rPr lang="ru-RU" sz="1200" dirty="0">
                <a:latin typeface="Times New Roman" panose="02020603050405020304" pitchFamily="18" charset="0"/>
                <a:cs typeface="Times New Roman" panose="02020603050405020304" pitchFamily="18" charset="0"/>
              </a:rPr>
              <a:t>б</a:t>
            </a:r>
            <a:r>
              <a:rPr lang="ru-RU" sz="1200" dirty="0" smtClean="0">
                <a:latin typeface="Times New Roman" panose="02020603050405020304" pitchFamily="18" charset="0"/>
                <a:cs typeface="Times New Roman" panose="02020603050405020304" pitchFamily="18" charset="0"/>
              </a:rPr>
              <a:t>езвозмездные поступления)</a:t>
            </a: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67944" y="1637403"/>
            <a:ext cx="4176464" cy="861774"/>
          </a:xfrm>
          <a:prstGeom prst="rect">
            <a:avLst/>
          </a:prstGeom>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Расходы </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выплачиваемые из бюджета </a:t>
            </a:r>
          </a:p>
          <a:p>
            <a:pPr algn="ctr"/>
            <a:r>
              <a:rPr lang="ru-RU" sz="1200" dirty="0">
                <a:latin typeface="Times New Roman" panose="02020603050405020304" pitchFamily="18" charset="0"/>
                <a:cs typeface="Times New Roman" panose="02020603050405020304" pitchFamily="18" charset="0"/>
              </a:rPr>
              <a:t>д</a:t>
            </a:r>
            <a:r>
              <a:rPr lang="ru-RU" sz="1200" dirty="0" smtClean="0">
                <a:latin typeface="Times New Roman" panose="02020603050405020304" pitchFamily="18" charset="0"/>
                <a:cs typeface="Times New Roman" panose="02020603050405020304" pitchFamily="18" charset="0"/>
              </a:rPr>
              <a:t>енежные средства  (социальные выплаты населению,</a:t>
            </a:r>
          </a:p>
          <a:p>
            <a:pPr algn="ctr"/>
            <a:r>
              <a:rPr lang="ru-RU" sz="1200" dirty="0">
                <a:latin typeface="Times New Roman" panose="02020603050405020304" pitchFamily="18" charset="0"/>
                <a:cs typeface="Times New Roman" panose="02020603050405020304" pitchFamily="18" charset="0"/>
              </a:rPr>
              <a:t>с</a:t>
            </a:r>
            <a:r>
              <a:rPr lang="ru-RU" sz="1200" dirty="0" smtClean="0">
                <a:latin typeface="Times New Roman" panose="02020603050405020304" pitchFamily="18" charset="0"/>
                <a:cs typeface="Times New Roman" panose="02020603050405020304" pitchFamily="18" charset="0"/>
              </a:rPr>
              <a:t>одержание бюджетных учреждений (образование, культура)</a:t>
            </a:r>
            <a:endParaRPr lang="ru-RU" sz="1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6124" y="2996952"/>
            <a:ext cx="7684267"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Бюджет</a:t>
            </a:r>
            <a:r>
              <a:rPr lang="ru-RU" sz="1600" dirty="0" smtClean="0">
                <a:latin typeface="Times New Roman" panose="02020603050405020304" pitchFamily="18" charset="0"/>
                <a:cs typeface="Times New Roman" panose="02020603050405020304" pitchFamily="18" charset="0"/>
              </a:rPr>
              <a:t> (от старонормандского</a:t>
            </a:r>
            <a:r>
              <a:rPr lang="en-US" sz="1600" dirty="0" smtClean="0">
                <a:latin typeface="Times New Roman" panose="02020603050405020304" pitchFamily="18" charset="0"/>
                <a:cs typeface="Times New Roman" panose="02020603050405020304" pitchFamily="18" charset="0"/>
              </a:rPr>
              <a:t> bougette</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кошель, сумка, кожаный</a:t>
            </a:r>
          </a:p>
          <a:p>
            <a:pPr algn="ctr"/>
            <a:r>
              <a:rPr lang="ru-RU" sz="1600" dirty="0" smtClean="0">
                <a:latin typeface="Times New Roman" panose="02020603050405020304" pitchFamily="18" charset="0"/>
                <a:cs typeface="Times New Roman" panose="02020603050405020304" pitchFamily="18" charset="0"/>
              </a:rPr>
              <a:t> мешок) - форма</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образования и расходования денежных средств, предназначенных</a:t>
            </a:r>
          </a:p>
          <a:p>
            <a:pPr algn="ctr"/>
            <a:r>
              <a:rPr lang="ru-RU" sz="1600" dirty="0">
                <a:latin typeface="Times New Roman" panose="02020603050405020304" pitchFamily="18" charset="0"/>
                <a:cs typeface="Times New Roman" panose="02020603050405020304" pitchFamily="18" charset="0"/>
              </a:rPr>
              <a:t>д</a:t>
            </a:r>
            <a:r>
              <a:rPr lang="ru-RU" sz="1600" dirty="0" smtClean="0">
                <a:latin typeface="Times New Roman" panose="02020603050405020304" pitchFamily="18" charset="0"/>
                <a:cs typeface="Times New Roman" panose="02020603050405020304" pitchFamily="18" charset="0"/>
              </a:rPr>
              <a:t>ля финансового обеспечения  задач и функций государства и местного самоуправления</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0047" y="4149080"/>
            <a:ext cx="3457806"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ru-RU" dirty="0" smtClean="0"/>
              <a:t> </a:t>
            </a:r>
          </a:p>
          <a:p>
            <a:pPr algn="ctr"/>
            <a:r>
              <a:rPr lang="ru-RU" sz="1400" dirty="0" smtClean="0">
                <a:latin typeface="Times New Roman" panose="02020603050405020304" pitchFamily="18" charset="0"/>
                <a:cs typeface="Times New Roman" panose="02020603050405020304" pitchFamily="18" charset="0"/>
              </a:rPr>
              <a:t>Превышение доходов над расходами </a:t>
            </a:r>
          </a:p>
          <a:p>
            <a:pPr algn="ctr"/>
            <a:r>
              <a:rPr lang="ru-RU" sz="1400" dirty="0" smtClean="0">
                <a:latin typeface="Times New Roman" panose="02020603050405020304" pitchFamily="18" charset="0"/>
                <a:cs typeface="Times New Roman" panose="02020603050405020304" pitchFamily="18" charset="0"/>
              </a:rPr>
              <a:t>образует </a:t>
            </a:r>
            <a:r>
              <a:rPr lang="ru-RU" sz="1400" dirty="0">
                <a:latin typeface="Times New Roman" panose="02020603050405020304" pitchFamily="18" charset="0"/>
                <a:cs typeface="Times New Roman" panose="02020603050405020304" pitchFamily="18" charset="0"/>
              </a:rPr>
              <a:t>положительный </a:t>
            </a:r>
            <a:r>
              <a:rPr lang="ru-RU" sz="1400" dirty="0" smtClean="0">
                <a:latin typeface="Times New Roman" panose="02020603050405020304" pitchFamily="18" charset="0"/>
                <a:cs typeface="Times New Roman" panose="02020603050405020304" pitchFamily="18" charset="0"/>
              </a:rPr>
              <a:t>остаток бюджета</a:t>
            </a:r>
          </a:p>
          <a:p>
            <a:pPr algn="ctr"/>
            <a:r>
              <a:rPr lang="ru-RU" sz="1400" b="1" dirty="0" smtClean="0">
                <a:latin typeface="Times New Roman" panose="02020603050405020304" pitchFamily="18" charset="0"/>
                <a:cs typeface="Times New Roman" panose="02020603050405020304" pitchFamily="18" charset="0"/>
              </a:rPr>
              <a:t>Профицит</a:t>
            </a:r>
            <a:endParaRPr lang="ru-RU" sz="1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20072" y="4426079"/>
            <a:ext cx="2767168"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ru-RU" sz="1400" dirty="0" smtClean="0">
                <a:latin typeface="Times New Roman" panose="02020603050405020304" pitchFamily="18" charset="0"/>
                <a:cs typeface="Times New Roman" panose="02020603050405020304" pitchFamily="18" charset="0"/>
              </a:rPr>
              <a:t>Если расходная часть бюджета</a:t>
            </a:r>
          </a:p>
          <a:p>
            <a:pPr algn="ctr"/>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ревышает доходную, то бюджет </a:t>
            </a:r>
          </a:p>
          <a:p>
            <a:pPr algn="ctr"/>
            <a:r>
              <a:rPr lang="ru-RU" sz="1400" dirty="0" smtClean="0">
                <a:latin typeface="Times New Roman" panose="02020603050405020304" pitchFamily="18" charset="0"/>
                <a:cs typeface="Times New Roman" panose="02020603050405020304" pitchFamily="18" charset="0"/>
              </a:rPr>
              <a:t>Формируется с </a:t>
            </a:r>
            <a:r>
              <a:rPr lang="ru-RU" sz="1400" b="1" dirty="0" smtClean="0">
                <a:latin typeface="Times New Roman" panose="02020603050405020304" pitchFamily="18" charset="0"/>
                <a:cs typeface="Times New Roman" panose="02020603050405020304" pitchFamily="18" charset="0"/>
              </a:rPr>
              <a:t>Дефицитом</a:t>
            </a:r>
            <a:endParaRPr lang="ru-RU" sz="1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90638" y="5661248"/>
            <a:ext cx="7809753"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ru-RU" sz="1600" b="1" dirty="0" smtClean="0">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latin typeface="Times New Roman" panose="02020603050405020304" pitchFamily="18" charset="0"/>
                <a:cs typeface="Times New Roman" panose="02020603050405020304" pitchFamily="18" charset="0"/>
              </a:rPr>
              <a:t>– основополагающее</a:t>
            </a:r>
          </a:p>
          <a:p>
            <a:r>
              <a:rPr lang="ru-RU" sz="1600" dirty="0" smtClean="0">
                <a:latin typeface="Times New Roman" panose="02020603050405020304" pitchFamily="18" charset="0"/>
                <a:cs typeface="Times New Roman" panose="02020603050405020304" pitchFamily="18" charset="0"/>
              </a:rPr>
              <a:t>требование, предъявляемое к органам, составляющим и утверждающим бюджет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22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60648"/>
            <a:ext cx="7704856" cy="707886"/>
          </a:xfrm>
          <a:prstGeom prst="rect">
            <a:avLst/>
          </a:prstGeom>
          <a:noFill/>
          <a:ln>
            <a:noFill/>
          </a:ln>
        </p:spPr>
        <p:txBody>
          <a:bodyPr wrap="square">
            <a:spAutoFit/>
          </a:bodyPr>
          <a:lstStyle/>
          <a:p>
            <a:pPr algn="ctr">
              <a:defRPr/>
            </a:pPr>
            <a:r>
              <a:rPr lang="ru-RU" sz="2000" b="1" dirty="0">
                <a:ln w="10541" cmpd="sng">
                  <a:solidFill>
                    <a:schemeClr val="accent1">
                      <a:shade val="88000"/>
                      <a:satMod val="110000"/>
                    </a:schemeClr>
                  </a:solidFill>
                  <a:prstDash val="solid"/>
                </a:ln>
                <a:solidFill>
                  <a:schemeClr val="accent6">
                    <a:lumMod val="50000"/>
                  </a:schemeClr>
                </a:solidFill>
                <a:latin typeface="Times New Roman" panose="02020603050405020304" pitchFamily="18" charset="0"/>
                <a:cs typeface="Times New Roman" panose="02020603050405020304" pitchFamily="18" charset="0"/>
              </a:rPr>
              <a:t>Предоставление межбюджетных трансфертов  из районного бюджета в бюджеты поселений</a:t>
            </a:r>
          </a:p>
        </p:txBody>
      </p:sp>
      <p:graphicFrame>
        <p:nvGraphicFramePr>
          <p:cNvPr id="11" name="Содержимое 3"/>
          <p:cNvGraphicFramePr>
            <a:graphicFrameLocks/>
          </p:cNvGraphicFramePr>
          <p:nvPr>
            <p:extLst>
              <p:ext uri="{D42A27DB-BD31-4B8C-83A1-F6EECF244321}">
                <p14:modId xmlns:p14="http://schemas.microsoft.com/office/powerpoint/2010/main" val="2527554368"/>
              </p:ext>
            </p:extLst>
          </p:nvPr>
        </p:nvGraphicFramePr>
        <p:xfrm>
          <a:off x="179512" y="1124744"/>
          <a:ext cx="8686800" cy="4888554"/>
        </p:xfrm>
        <a:graphic>
          <a:graphicData uri="http://schemas.openxmlformats.org/drawingml/2006/table">
            <a:tbl>
              <a:tblPr firstRow="1" bandRow="1">
                <a:effectLst>
                  <a:innerShdw blurRad="63500" dist="50800">
                    <a:prstClr val="black">
                      <a:alpha val="50000"/>
                    </a:prstClr>
                  </a:innerShdw>
                </a:effectLst>
                <a:tableStyleId>{93296810-A885-4BE3-A3E7-6D5BEEA58F35}</a:tableStyleId>
              </a:tblPr>
              <a:tblGrid>
                <a:gridCol w="3771528"/>
                <a:gridCol w="1800200"/>
                <a:gridCol w="1584176"/>
                <a:gridCol w="1530896"/>
              </a:tblGrid>
              <a:tr h="777832">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2020 год</a:t>
                      </a: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2021 год</a:t>
                      </a: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2022 год</a:t>
                      </a:r>
                    </a:p>
                  </a:txBody>
                  <a:tcPr marT="45708" marB="45708"/>
                </a:tc>
              </a:tr>
              <a:tr h="54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Всего</a:t>
                      </a:r>
                    </a:p>
                  </a:txBody>
                  <a:tcPr marT="45708" marB="45708" horzOverflow="overflow">
                    <a:solidFill>
                      <a:schemeClr val="tx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2356,1</a:t>
                      </a:r>
                      <a:endParaRPr lang="ru-RU" sz="1600" dirty="0">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2156,1</a:t>
                      </a:r>
                      <a:endParaRPr lang="ru-RU" sz="1600" dirty="0">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2156,1</a:t>
                      </a:r>
                      <a:endParaRPr lang="ru-RU" sz="1600" dirty="0">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r>
              <a:tr h="109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Дотация на выравнивание бюджетной обеспеченности поселений Новосильского района, тыс.рублей</a:t>
                      </a:r>
                    </a:p>
                  </a:txBody>
                  <a:tcPr marT="45708" marB="45708" horzOverflow="overflow">
                    <a:solidFill>
                      <a:schemeClr val="accent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2156,1</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2156,1</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2156,1</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r>
              <a:tr h="1418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Иные межбюджетные трансферты (Исполнение наказов избирателей депутатам районного Совета народных депутатов в рамках непрограммной части районного бюджета), тыс.рублей</a:t>
                      </a:r>
                    </a:p>
                  </a:txBody>
                  <a:tcPr marT="45708" marB="45708" horzOverflow="overflow">
                    <a:solidFill>
                      <a:schemeClr val="accent3">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200,0</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r>
              <a:tr h="90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08" marB="45708" horzOverflow="overflow">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91880" y="0"/>
            <a:ext cx="532859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Объем муниципального </a:t>
            </a:r>
            <a:r>
              <a:rPr lang="ru-RU" sz="20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долга</a:t>
            </a: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a:t>
            </a:r>
            <a:r>
              <a:rPr lang="ru-RU" sz="20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Новосильского</a:t>
            </a:r>
            <a:r>
              <a:rPr lang="ru-RU" sz="24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района</a:t>
            </a:r>
            <a:endPar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defRPr/>
            </a:pPr>
            <a:endParaRPr lang="ru-RU" sz="2400" dirty="0">
              <a:ln w="10541" cmpd="sng">
                <a:solidFill>
                  <a:schemeClr val="accent2">
                    <a:lumMod val="50000"/>
                  </a:schemeClr>
                </a:solidFill>
                <a:prstDash val="solid"/>
              </a:ln>
              <a:solidFill>
                <a:schemeClr val="accent1">
                  <a:lumMod val="75000"/>
                </a:schemeClr>
              </a:solidFill>
              <a:latin typeface="Georgia" pitchFamily="18" charset="0"/>
              <a:ea typeface="+mj-ea"/>
              <a:cs typeface="Arial" charset="0"/>
            </a:endParaRPr>
          </a:p>
        </p:txBody>
      </p:sp>
      <p:sp>
        <p:nvSpPr>
          <p:cNvPr id="36868" name="TextBox 6"/>
          <p:cNvSpPr txBox="1">
            <a:spLocks noChangeArrowheads="1"/>
          </p:cNvSpPr>
          <p:nvPr/>
        </p:nvSpPr>
        <p:spPr bwMode="auto">
          <a:xfrm>
            <a:off x="1008063" y="5661025"/>
            <a:ext cx="2943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dirty="0">
              <a:latin typeface="Calibri" pitchFamily="34" charset="0"/>
            </a:endParaRPr>
          </a:p>
          <a:p>
            <a:pPr eaLnBrk="1" hangingPunct="1"/>
            <a:endParaRPr lang="ru-RU" altLang="ru-RU" dirty="0">
              <a:latin typeface="Calibri" pitchFamily="34" charset="0"/>
            </a:endParaRPr>
          </a:p>
        </p:txBody>
      </p:sp>
      <p:pic>
        <p:nvPicPr>
          <p:cNvPr id="36869" name="Picture 2" descr="http://businessportal.pro/data/2016/01/money-rubles-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09" y="246241"/>
            <a:ext cx="3203575" cy="1908175"/>
          </a:xfrm>
          <a:prstGeom prst="rect">
            <a:avLst/>
          </a:prstGeom>
          <a:noFill/>
          <a:ln>
            <a:noFill/>
          </a:ln>
          <a:effectLst>
            <a:glow rad="228600">
              <a:schemeClr val="accent1">
                <a:satMod val="175000"/>
                <a:alpha val="40000"/>
              </a:schemeClr>
            </a:glo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p:cNvGraphicFramePr/>
          <p:nvPr>
            <p:extLst>
              <p:ext uri="{D42A27DB-BD31-4B8C-83A1-F6EECF244321}">
                <p14:modId xmlns:p14="http://schemas.microsoft.com/office/powerpoint/2010/main" val="3620667935"/>
              </p:ext>
            </p:extLst>
          </p:nvPr>
        </p:nvGraphicFramePr>
        <p:xfrm>
          <a:off x="4716016" y="954088"/>
          <a:ext cx="4248472" cy="4923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1"/>
          <p:cNvGraphicFramePr/>
          <p:nvPr>
            <p:extLst>
              <p:ext uri="{D42A27DB-BD31-4B8C-83A1-F6EECF244321}">
                <p14:modId xmlns:p14="http://schemas.microsoft.com/office/powerpoint/2010/main" val="1761917227"/>
              </p:ext>
            </p:extLst>
          </p:nvPr>
        </p:nvGraphicFramePr>
        <p:xfrm>
          <a:off x="179512" y="2060848"/>
          <a:ext cx="4416425" cy="40640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Верхний предел муниципального долга Новосильского района </a:t>
            </a:r>
            <a:endParaRPr lang="ru-RU" sz="28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17438458"/>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4879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Предельный объем муниципального долга Новосильского района </a:t>
            </a:r>
            <a:endParaRPr lang="ru-RU" sz="28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24533234"/>
              </p:ext>
            </p:extLst>
          </p:nvPr>
        </p:nvGraphicFramePr>
        <p:xfrm>
          <a:off x="899592" y="1988840"/>
          <a:ext cx="7543800" cy="4039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237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50825"/>
            <a:ext cx="8229600" cy="619125"/>
          </a:xfrm>
        </p:spPr>
        <p:txBody>
          <a:bodyPr>
            <a:normAutofit/>
          </a:bodyPr>
          <a:lstStyle/>
          <a:p>
            <a:pPr algn="ctr" fontAlgn="auto">
              <a:spcAft>
                <a:spcPts val="0"/>
              </a:spcAft>
              <a:defRPr/>
            </a:pPr>
            <a:r>
              <a:rPr lang="ru-RU" sz="3200" b="1" dirty="0">
                <a:solidFill>
                  <a:schemeClr val="accent2"/>
                </a:solidFill>
                <a:latin typeface="Times New Roman" panose="02020603050405020304" pitchFamily="18" charset="0"/>
                <a:cs typeface="Times New Roman" panose="02020603050405020304" pitchFamily="18" charset="0"/>
              </a:rPr>
              <a:t>Информация для контактов</a:t>
            </a:r>
          </a:p>
        </p:txBody>
      </p:sp>
      <p:sp>
        <p:nvSpPr>
          <p:cNvPr id="38915" name="Номер слайда 5"/>
          <p:cNvSpPr>
            <a:spLocks noGrp="1"/>
          </p:cNvSpPr>
          <p:nvPr>
            <p:ph type="sldNum" sz="quarter" idx="12"/>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073333-4D2E-4F77-9CFF-C4FC439B99CA}" type="slidenum">
              <a:rPr lang="ru-RU" altLang="ru-RU">
                <a:solidFill>
                  <a:srgbClr val="FFFFFF"/>
                </a:solidFill>
              </a:rPr>
              <a:pPr eaLnBrk="1" hangingPunct="1"/>
              <a:t>34</a:t>
            </a:fld>
            <a:endParaRPr lang="ru-RU" altLang="ru-RU">
              <a:solidFill>
                <a:srgbClr val="FFFFFF"/>
              </a:solidFill>
            </a:endParaRPr>
          </a:p>
        </p:txBody>
      </p:sp>
      <p:sp>
        <p:nvSpPr>
          <p:cNvPr id="122884" name="Line 4"/>
          <p:cNvSpPr>
            <a:spLocks noChangeShapeType="1"/>
          </p:cNvSpPr>
          <p:nvPr/>
        </p:nvSpPr>
        <p:spPr bwMode="auto">
          <a:xfrm>
            <a:off x="288925" y="865188"/>
            <a:ext cx="8496300" cy="0"/>
          </a:xfrm>
          <a:prstGeom prst="line">
            <a:avLst/>
          </a:prstGeom>
          <a:noFill/>
          <a:ln w="47625"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917" name="Rectangle 7"/>
          <p:cNvSpPr>
            <a:spLocks noChangeArrowheads="1"/>
          </p:cNvSpPr>
          <p:nvPr/>
        </p:nvSpPr>
        <p:spPr bwMode="auto">
          <a:xfrm>
            <a:off x="1011620" y="1119912"/>
            <a:ext cx="7176324" cy="1754326"/>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a:latin typeface="Times New Roman" panose="02020603050405020304" pitchFamily="18" charset="0"/>
                <a:cs typeface="Times New Roman" panose="02020603050405020304" pitchFamily="18" charset="0"/>
              </a:rPr>
              <a:t>Контактная информация:</a:t>
            </a:r>
          </a:p>
          <a:p>
            <a:pPr algn="ctr" eaLnBrk="1" hangingPunct="1"/>
            <a:r>
              <a:rPr lang="ru-RU" altLang="ru-RU" dirty="0">
                <a:latin typeface="Times New Roman" panose="02020603050405020304" pitchFamily="18" charset="0"/>
                <a:cs typeface="Times New Roman" panose="02020603050405020304" pitchFamily="18" charset="0"/>
              </a:rPr>
              <a:t>Начальник </a:t>
            </a:r>
            <a:r>
              <a:rPr lang="ru-RU" altLang="ru-RU" dirty="0" smtClean="0">
                <a:latin typeface="Times New Roman" panose="02020603050405020304" pitchFamily="18" charset="0"/>
                <a:cs typeface="Times New Roman" panose="02020603050405020304" pitchFamily="18" charset="0"/>
              </a:rPr>
              <a:t>Финансового отдела администрации Новосильского района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 – </a:t>
            </a:r>
            <a:r>
              <a:rPr lang="ru-RU" altLang="ru-RU" dirty="0" smtClean="0">
                <a:latin typeface="Times New Roman" panose="02020603050405020304" pitchFamily="18" charset="0"/>
                <a:cs typeface="Times New Roman" panose="02020603050405020304" pitchFamily="18" charset="0"/>
              </a:rPr>
              <a:t>Сергеева Екатерина Алексеевна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График работы с </a:t>
            </a:r>
            <a:r>
              <a:rPr lang="ru-RU" altLang="ru-RU" dirty="0" smtClean="0">
                <a:latin typeface="Times New Roman" panose="02020603050405020304" pitchFamily="18" charset="0"/>
                <a:cs typeface="Times New Roman" panose="02020603050405020304" pitchFamily="18" charset="0"/>
              </a:rPr>
              <a:t>8-00 </a:t>
            </a:r>
            <a:r>
              <a:rPr lang="ru-RU" altLang="ru-RU" dirty="0">
                <a:latin typeface="Times New Roman" panose="02020603050405020304" pitchFamily="18" charset="0"/>
                <a:cs typeface="Times New Roman" panose="02020603050405020304" pitchFamily="18" charset="0"/>
              </a:rPr>
              <a:t>до 17-00, перерыв с 12-00 до 13-00.</a:t>
            </a:r>
          </a:p>
          <a:p>
            <a:pPr algn="ctr" eaLnBrk="1" hangingPunct="1"/>
            <a:r>
              <a:rPr lang="ru-RU" altLang="ru-RU" dirty="0">
                <a:latin typeface="Times New Roman" panose="02020603050405020304" pitchFamily="18" charset="0"/>
                <a:cs typeface="Times New Roman" panose="02020603050405020304" pitchFamily="18" charset="0"/>
              </a:rPr>
              <a:t>Адрес </a:t>
            </a:r>
            <a:r>
              <a:rPr lang="ru-RU" altLang="ru-RU" dirty="0" smtClean="0">
                <a:latin typeface="Times New Roman" panose="02020603050405020304" pitchFamily="18" charset="0"/>
                <a:cs typeface="Times New Roman" panose="02020603050405020304" pitchFamily="18" charset="0"/>
              </a:rPr>
              <a:t>:Орловская область</a:t>
            </a:r>
            <a:r>
              <a:rPr lang="ru-RU" altLang="ru-RU" dirty="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г. Новосиль, ул. Карла Маркса, д.16.</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Телефоны </a:t>
            </a:r>
            <a:r>
              <a:rPr lang="ru-RU" altLang="ru-RU" dirty="0" smtClean="0">
                <a:latin typeface="Times New Roman" panose="02020603050405020304" pitchFamily="18" charset="0"/>
                <a:cs typeface="Times New Roman" panose="02020603050405020304" pitchFamily="18" charset="0"/>
              </a:rPr>
              <a:t>(8 48673) 2-13-81, </a:t>
            </a:r>
            <a:r>
              <a:rPr lang="ru-RU" altLang="ru-RU" dirty="0">
                <a:latin typeface="Times New Roman" panose="02020603050405020304" pitchFamily="18" charset="0"/>
                <a:cs typeface="Times New Roman" panose="02020603050405020304" pitchFamily="18" charset="0"/>
              </a:rPr>
              <a:t>факс ( 8 </a:t>
            </a:r>
            <a:r>
              <a:rPr lang="ru-RU" altLang="ru-RU" dirty="0" smtClean="0">
                <a:latin typeface="Times New Roman" panose="02020603050405020304" pitchFamily="18" charset="0"/>
                <a:cs typeface="Times New Roman" panose="02020603050405020304" pitchFamily="18" charset="0"/>
              </a:rPr>
              <a:t>48673) 2-15-71</a:t>
            </a:r>
            <a:endParaRPr lang="ru-RU" alt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up)">
                                      <p:cBhvr>
                                        <p:cTn id="7" dur="2000"/>
                                        <p:tgtEl>
                                          <p:spTgt spid="12288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22884"/>
                                        </p:tgtEl>
                                        <p:attrNameLst>
                                          <p:attrName>style.visibility</p:attrName>
                                        </p:attrNameLst>
                                      </p:cBhvr>
                                      <p:to>
                                        <p:strVal val="visible"/>
                                      </p:to>
                                    </p:set>
                                    <p:animEffect transition="in" filter="randombar(horizontal)">
                                      <p:cBhvr>
                                        <p:cTn id="11"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88680"/>
          </a:xfrm>
        </p:spPr>
        <p:txBody>
          <a:bodyPr>
            <a:normAutofit/>
          </a:bodyPr>
          <a:lstStyle/>
          <a:p>
            <a:pPr algn="ctr"/>
            <a:r>
              <a:rPr lang="ru-RU" sz="1600" dirty="0" smtClean="0">
                <a:latin typeface="Times New Roman" panose="02020603050405020304" pitchFamily="18" charset="0"/>
                <a:cs typeface="Times New Roman" panose="02020603050405020304" pitchFamily="18" charset="0"/>
              </a:rPr>
              <a:t>Основные параметры Социально-экономического развития Новосильского района</a:t>
            </a:r>
            <a:endParaRPr lang="ru-RU" sz="16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46452292"/>
              </p:ext>
            </p:extLst>
          </p:nvPr>
        </p:nvGraphicFramePr>
        <p:xfrm>
          <a:off x="251520" y="980730"/>
          <a:ext cx="7848872" cy="5564326"/>
        </p:xfrm>
        <a:graphic>
          <a:graphicData uri="http://schemas.openxmlformats.org/drawingml/2006/table">
            <a:tbl>
              <a:tblPr firstRow="1" firstCol="1" bandRow="1">
                <a:tableStyleId>{5C22544A-7EE6-4342-B048-85BDC9FD1C3A}</a:tableStyleId>
              </a:tblPr>
              <a:tblGrid>
                <a:gridCol w="2203279"/>
                <a:gridCol w="783034"/>
                <a:gridCol w="938760"/>
                <a:gridCol w="860622"/>
                <a:gridCol w="857872"/>
                <a:gridCol w="53519"/>
                <a:gridCol w="1195186"/>
                <a:gridCol w="956600"/>
              </a:tblGrid>
              <a:tr h="310886">
                <a:tc gridSpan="8">
                  <a:txBody>
                    <a:bodyPr/>
                    <a:lstStyle/>
                    <a:p>
                      <a:pPr algn="ctr">
                        <a:lnSpc>
                          <a:spcPct val="115000"/>
                        </a:lnSpc>
                        <a:spcAft>
                          <a:spcPts val="0"/>
                        </a:spcAft>
                      </a:pPr>
                      <a:r>
                        <a:rPr lang="ru-RU" sz="800">
                          <a:effectLst/>
                        </a:rPr>
                        <a:t>Прогноз социально - экономического развития Новосильского района на 2020 год и на плановый период 2021-и 2022 годов</a:t>
                      </a:r>
                      <a:endParaRPr lang="ru-RU" sz="700">
                        <a:effectLst/>
                        <a:latin typeface="Calibri"/>
                        <a:ea typeface="Calibri"/>
                        <a:cs typeface="Times New Roman"/>
                      </a:endParaRPr>
                    </a:p>
                  </a:txBody>
                  <a:tcPr marL="11329" marR="11329"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7637">
                <a:tc>
                  <a:txBody>
                    <a:bodyPr/>
                    <a:lstStyle/>
                    <a:p>
                      <a:pPr algn="ctr">
                        <a:lnSpc>
                          <a:spcPct val="115000"/>
                        </a:lnSpc>
                        <a:spcAft>
                          <a:spcPts val="0"/>
                        </a:spcAft>
                      </a:pPr>
                      <a:r>
                        <a:rPr lang="ru-RU" sz="700">
                          <a:effectLst/>
                        </a:rPr>
                        <a:t>Показатели</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Ед.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2018</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2019</a:t>
                      </a:r>
                      <a:endParaRPr lang="ru-RU" sz="700">
                        <a:effectLst/>
                        <a:latin typeface="Calibri"/>
                        <a:ea typeface="Calibri"/>
                        <a:cs typeface="Times New Roman"/>
                      </a:endParaRPr>
                    </a:p>
                  </a:txBody>
                  <a:tcPr marL="11329" marR="11329" marT="0" marB="0"/>
                </a:tc>
                <a:tc gridSpan="4">
                  <a:txBody>
                    <a:bodyPr/>
                    <a:lstStyle/>
                    <a:p>
                      <a:pPr algn="ctr">
                        <a:lnSpc>
                          <a:spcPct val="115000"/>
                        </a:lnSpc>
                        <a:spcAft>
                          <a:spcPts val="0"/>
                        </a:spcAft>
                      </a:pPr>
                      <a:r>
                        <a:rPr lang="ru-RU" sz="700">
                          <a:effectLst/>
                        </a:rPr>
                        <a:t>прогноз</a:t>
                      </a:r>
                      <a:endParaRPr lang="ru-RU" sz="700">
                        <a:effectLst/>
                        <a:latin typeface="Calibri"/>
                        <a:ea typeface="Calibri"/>
                        <a:cs typeface="Times New Roman"/>
                      </a:endParaRPr>
                    </a:p>
                  </a:txBody>
                  <a:tcPr marL="11329" marR="11329" marT="0" marB="0"/>
                </a:tc>
                <a:tc hMerge="1">
                  <a:txBody>
                    <a:bodyPr/>
                    <a:lstStyle/>
                    <a:p>
                      <a:endParaRPr lang="ru-RU"/>
                    </a:p>
                  </a:txBody>
                  <a:tcPr/>
                </a:tc>
                <a:tc hMerge="1">
                  <a:txBody>
                    <a:bodyPr/>
                    <a:lstStyle/>
                    <a:p>
                      <a:endParaRPr lang="ru-RU"/>
                    </a:p>
                  </a:txBody>
                  <a:tcPr/>
                </a:tc>
                <a:tc hMerge="1">
                  <a:txBody>
                    <a:bodyPr/>
                    <a:lstStyle/>
                    <a:p>
                      <a:endParaRPr lang="ru-RU"/>
                    </a:p>
                  </a:txBody>
                  <a:tcPr/>
                </a:tc>
              </a:tr>
              <a:tr h="127637">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изм.</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отчет</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оценка</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2020</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2021</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2022</a:t>
                      </a:r>
                      <a:endParaRPr lang="ru-RU" sz="700">
                        <a:effectLst/>
                        <a:latin typeface="Calibri"/>
                        <a:ea typeface="Calibri"/>
                        <a:cs typeface="Times New Roman"/>
                      </a:endParaRPr>
                    </a:p>
                  </a:txBody>
                  <a:tcPr marL="11329" marR="11329" marT="0" marB="0"/>
                </a:tc>
              </a:tr>
              <a:tr h="127637">
                <a:tc>
                  <a:txBody>
                    <a:bodyPr/>
                    <a:lstStyle/>
                    <a:p>
                      <a:pPr algn="ctr">
                        <a:lnSpc>
                          <a:spcPct val="115000"/>
                        </a:lnSpc>
                        <a:spcAft>
                          <a:spcPts val="0"/>
                        </a:spcAft>
                      </a:pPr>
                      <a:r>
                        <a:rPr lang="ru-RU" sz="700">
                          <a:effectLst/>
                        </a:rPr>
                        <a:t>Промышленность*</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r>
              <a:tr h="715707">
                <a:tc>
                  <a:txBody>
                    <a:bodyPr/>
                    <a:lstStyle/>
                    <a:p>
                      <a:pPr>
                        <a:lnSpc>
                          <a:spcPct val="115000"/>
                        </a:lnSpc>
                        <a:spcAft>
                          <a:spcPts val="0"/>
                        </a:spcAft>
                      </a:pPr>
                      <a:r>
                        <a:rPr lang="ru-RU" sz="700">
                          <a:effectLst/>
                        </a:rPr>
                        <a:t>Объем отгруженных товаров собственного производства, выполненных работ и услуг собственными силами по полному кругу организаций - производителей - всего по району (В+C+D+E)</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тыс. руб.</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27635</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28464</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29603</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30785</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32017</a:t>
                      </a:r>
                      <a:endParaRPr lang="ru-RU" sz="700">
                        <a:effectLst/>
                        <a:latin typeface="Calibri"/>
                        <a:ea typeface="Calibri"/>
                        <a:cs typeface="Times New Roman"/>
                      </a:endParaRPr>
                    </a:p>
                  </a:txBody>
                  <a:tcPr marL="11329" marR="11329" marT="0" marB="0"/>
                </a:tc>
              </a:tr>
              <a:tr h="357853">
                <a:tc>
                  <a:txBody>
                    <a:bodyPr/>
                    <a:lstStyle/>
                    <a:p>
                      <a:pPr>
                        <a:lnSpc>
                          <a:spcPct val="115000"/>
                        </a:lnSpc>
                        <a:spcAft>
                          <a:spcPts val="0"/>
                        </a:spcAft>
                      </a:pPr>
                      <a:r>
                        <a:rPr lang="ru-RU" sz="700">
                          <a:effectLst/>
                        </a:rPr>
                        <a:t>Продукция сельского хозяйства в действующих ценах соответствующих лет</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млн руб.</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1005</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1145</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1199</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1362</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1571</a:t>
                      </a:r>
                      <a:endParaRPr lang="ru-RU" sz="700">
                        <a:effectLst/>
                        <a:latin typeface="Calibri"/>
                        <a:ea typeface="Calibri"/>
                        <a:cs typeface="Times New Roman"/>
                      </a:endParaRPr>
                    </a:p>
                  </a:txBody>
                  <a:tcPr marL="11329" marR="11329" marT="0" marB="0"/>
                </a:tc>
              </a:tr>
              <a:tr h="387404">
                <a:tc>
                  <a:txBody>
                    <a:bodyPr/>
                    <a:lstStyle/>
                    <a:p>
                      <a:pPr>
                        <a:lnSpc>
                          <a:spcPct val="115000"/>
                        </a:lnSpc>
                        <a:spcAft>
                          <a:spcPts val="0"/>
                        </a:spcAft>
                      </a:pPr>
                      <a:r>
                        <a:rPr lang="ru-RU" sz="700">
                          <a:effectLst/>
                        </a:rPr>
                        <a:t>Производство сельскохозяйственной</a:t>
                      </a:r>
                    </a:p>
                    <a:p>
                      <a:pPr>
                        <a:lnSpc>
                          <a:spcPct val="115000"/>
                        </a:lnSpc>
                        <a:spcAft>
                          <a:spcPts val="0"/>
                        </a:spcAft>
                      </a:pPr>
                      <a:r>
                        <a:rPr lang="ru-RU" sz="700">
                          <a:effectLst/>
                        </a:rPr>
                        <a:t> продукции </a:t>
                      </a:r>
                      <a:endParaRPr lang="ru-RU" sz="700">
                        <a:effectLst/>
                        <a:latin typeface="Calibri"/>
                        <a:ea typeface="Calibri"/>
                        <a:cs typeface="Times New Roman"/>
                      </a:endParaRPr>
                    </a:p>
                  </a:txBody>
                  <a:tcPr marL="11329" marR="11329" marT="0" marB="0"/>
                </a:tc>
                <a:tc>
                  <a:txBody>
                    <a:bodyPr/>
                    <a:lstStyle/>
                    <a:p>
                      <a:pPr>
                        <a:lnSpc>
                          <a:spcPct val="115000"/>
                        </a:lnSpc>
                        <a:spcAft>
                          <a:spcPts val="1000"/>
                        </a:spcAft>
                      </a:pPr>
                      <a:r>
                        <a:rPr lang="ru-RU" sz="700">
                          <a:effectLst/>
                        </a:rPr>
                        <a:t> </a:t>
                      </a:r>
                    </a:p>
                    <a:p>
                      <a:pP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Все категории хозяйств</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зерно</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85921</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90194</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82566</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89282</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98766</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сахарная свекла</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115066</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135045</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80290</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112350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93450</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картофель</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3357</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3374</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3374</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3374</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3374</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масличные культуры - всего</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7630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5733,4</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8615</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9949</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10284</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мясо (в живом весе)</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718</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244</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250</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250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250</a:t>
                      </a:r>
                      <a:endParaRPr lang="ru-RU" sz="700">
                        <a:effectLst/>
                        <a:latin typeface="Calibri"/>
                        <a:ea typeface="Calibri"/>
                        <a:cs typeface="Times New Roman"/>
                      </a:endParaRPr>
                    </a:p>
                  </a:txBody>
                  <a:tcPr marL="11329" marR="11329" marT="0" marB="0"/>
                </a:tc>
              </a:tr>
              <a:tr h="127637">
                <a:tc>
                  <a:txBody>
                    <a:bodyPr/>
                    <a:lstStyle/>
                    <a:p>
                      <a:pPr>
                        <a:lnSpc>
                          <a:spcPct val="115000"/>
                        </a:lnSpc>
                        <a:spcAft>
                          <a:spcPts val="0"/>
                        </a:spcAft>
                      </a:pPr>
                      <a:r>
                        <a:rPr lang="ru-RU" sz="700">
                          <a:effectLst/>
                        </a:rPr>
                        <a:t>     молоко</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тонн</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1395</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1263</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1313</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1353</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1383</a:t>
                      </a:r>
                      <a:endParaRPr lang="ru-RU" sz="700">
                        <a:effectLst/>
                        <a:latin typeface="Calibri"/>
                        <a:ea typeface="Calibri"/>
                        <a:cs typeface="Times New Roman"/>
                      </a:endParaRPr>
                    </a:p>
                  </a:txBody>
                  <a:tcPr marL="11329" marR="11329" marT="0" marB="0"/>
                </a:tc>
              </a:tr>
              <a:tr h="477138">
                <a:tc>
                  <a:txBody>
                    <a:bodyPr/>
                    <a:lstStyle/>
                    <a:p>
                      <a:pPr>
                        <a:lnSpc>
                          <a:spcPct val="115000"/>
                        </a:lnSpc>
                        <a:spcAft>
                          <a:spcPts val="0"/>
                        </a:spcAft>
                      </a:pPr>
                      <a:r>
                        <a:rPr lang="ru-RU" sz="700">
                          <a:effectLst/>
                        </a:rPr>
                        <a:t>Объем инвестиций в основной капитал за счет всех источников финансирования по полному кругу предприятий и организаций</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тыс. руб.</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1687231</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94327,30</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1630288,33</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1118760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50900</a:t>
                      </a:r>
                      <a:endParaRPr lang="ru-RU" sz="700">
                        <a:effectLst/>
                        <a:latin typeface="Calibri"/>
                        <a:ea typeface="Calibri"/>
                        <a:cs typeface="Times New Roman"/>
                      </a:endParaRPr>
                    </a:p>
                  </a:txBody>
                  <a:tcPr marL="11329" marR="11329" marT="0" marB="0"/>
                </a:tc>
              </a:tr>
              <a:tr h="255275">
                <a:tc>
                  <a:txBody>
                    <a:bodyPr/>
                    <a:lstStyle/>
                    <a:p>
                      <a:pPr>
                        <a:lnSpc>
                          <a:spcPct val="115000"/>
                        </a:lnSpc>
                        <a:spcAft>
                          <a:spcPts val="0"/>
                        </a:spcAft>
                      </a:pPr>
                      <a:r>
                        <a:rPr lang="ru-RU" sz="700">
                          <a:effectLst/>
                        </a:rPr>
                        <a:t>Среднегодовая численность постоянного населения - всего</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чел.</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7374</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7168</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7024</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6884</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6746</a:t>
                      </a:r>
                      <a:endParaRPr lang="ru-RU" sz="700">
                        <a:effectLst/>
                        <a:latin typeface="Calibri"/>
                        <a:ea typeface="Calibri"/>
                        <a:cs typeface="Times New Roman"/>
                      </a:endParaRPr>
                    </a:p>
                  </a:txBody>
                  <a:tcPr marL="11329" marR="11329" marT="0" marB="0"/>
                </a:tc>
              </a:tr>
              <a:tr h="387404">
                <a:tc>
                  <a:txBody>
                    <a:bodyPr/>
                    <a:lstStyle/>
                    <a:p>
                      <a:pPr>
                        <a:lnSpc>
                          <a:spcPct val="115000"/>
                        </a:lnSpc>
                        <a:spcAft>
                          <a:spcPts val="0"/>
                        </a:spcAft>
                      </a:pPr>
                      <a:r>
                        <a:rPr lang="ru-RU" sz="700">
                          <a:effectLst/>
                        </a:rPr>
                        <a:t>Cреднесписочная численность </a:t>
                      </a:r>
                    </a:p>
                    <a:p>
                      <a:pPr>
                        <a:lnSpc>
                          <a:spcPct val="115000"/>
                        </a:lnSpc>
                        <a:spcAft>
                          <a:spcPts val="0"/>
                        </a:spcAft>
                      </a:pPr>
                      <a:r>
                        <a:rPr lang="ru-RU" sz="700">
                          <a:effectLst/>
                        </a:rPr>
                        <a:t>работников (по годовому отчету</a:t>
                      </a:r>
                      <a:endParaRPr lang="ru-RU" sz="700">
                        <a:effectLst/>
                        <a:latin typeface="Calibri"/>
                        <a:ea typeface="Calibri"/>
                        <a:cs typeface="Times New Roman"/>
                      </a:endParaRPr>
                    </a:p>
                  </a:txBody>
                  <a:tcPr marL="11329" marR="11329" marT="0" marB="0"/>
                </a:tc>
                <a:tc>
                  <a:txBody>
                    <a:bodyPr/>
                    <a:lstStyle/>
                    <a:p>
                      <a:pPr algn="ctr">
                        <a:lnSpc>
                          <a:spcPct val="115000"/>
                        </a:lnSpc>
                        <a:spcAft>
                          <a:spcPts val="1000"/>
                        </a:spcAft>
                      </a:pPr>
                      <a:r>
                        <a:rPr lang="ru-RU" sz="700">
                          <a:effectLst/>
                        </a:rPr>
                        <a:t>чел.</a:t>
                      </a:r>
                    </a:p>
                    <a:p>
                      <a:pP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1337</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1340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1350</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1362</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1374</a:t>
                      </a:r>
                      <a:endParaRPr lang="ru-RU" sz="700">
                        <a:effectLst/>
                        <a:latin typeface="Calibri"/>
                        <a:ea typeface="Calibri"/>
                        <a:cs typeface="Times New Roman"/>
                      </a:endParaRPr>
                    </a:p>
                  </a:txBody>
                  <a:tcPr marL="11329" marR="11329" marT="0" marB="0"/>
                </a:tc>
              </a:tr>
              <a:tr h="238569">
                <a:tc>
                  <a:txBody>
                    <a:bodyPr/>
                    <a:lstStyle/>
                    <a:p>
                      <a:pPr>
                        <a:lnSpc>
                          <a:spcPct val="115000"/>
                        </a:lnSpc>
                        <a:spcAft>
                          <a:spcPts val="0"/>
                        </a:spcAft>
                      </a:pPr>
                      <a:r>
                        <a:rPr lang="ru-RU" sz="700">
                          <a:effectLst/>
                        </a:rPr>
                        <a:t>Фонд оплаты труда (по годовому отчету)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тыс. руб.</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381949,80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404446,64</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429518,21</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463443,22</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497765,55</a:t>
                      </a:r>
                      <a:endParaRPr lang="ru-RU" sz="700">
                        <a:effectLst/>
                        <a:latin typeface="Calibri"/>
                        <a:ea typeface="Calibri"/>
                        <a:cs typeface="Times New Roman"/>
                      </a:endParaRPr>
                    </a:p>
                  </a:txBody>
                  <a:tcPr marL="11329" marR="11329" marT="0" marB="0"/>
                </a:tc>
              </a:tr>
              <a:tr h="387404">
                <a:tc>
                  <a:txBody>
                    <a:bodyPr/>
                    <a:lstStyle/>
                    <a:p>
                      <a:pPr>
                        <a:lnSpc>
                          <a:spcPct val="115000"/>
                        </a:lnSpc>
                        <a:spcAft>
                          <a:spcPts val="0"/>
                        </a:spcAft>
                      </a:pPr>
                      <a:r>
                        <a:rPr lang="ru-RU" sz="700">
                          <a:effectLst/>
                        </a:rPr>
                        <a:t>Оборот розничной торговли </a:t>
                      </a:r>
                    </a:p>
                    <a:p>
                      <a:pPr>
                        <a:lnSpc>
                          <a:spcPct val="115000"/>
                        </a:lnSpc>
                        <a:spcAft>
                          <a:spcPts val="0"/>
                        </a:spcAft>
                      </a:pPr>
                      <a:r>
                        <a:rPr lang="ru-RU" sz="700">
                          <a:effectLst/>
                        </a:rPr>
                        <a:t>(во всех каналах реализации)</a:t>
                      </a:r>
                      <a:endParaRPr lang="ru-RU" sz="700">
                        <a:effectLst/>
                        <a:latin typeface="Calibri"/>
                        <a:ea typeface="Calibri"/>
                        <a:cs typeface="Times New Roman"/>
                      </a:endParaRPr>
                    </a:p>
                  </a:txBody>
                  <a:tcPr marL="11329" marR="11329" marT="0" marB="0"/>
                </a:tc>
                <a:tc>
                  <a:txBody>
                    <a:bodyPr/>
                    <a:lstStyle/>
                    <a:p>
                      <a:pPr algn="ctr">
                        <a:lnSpc>
                          <a:spcPct val="115000"/>
                        </a:lnSpc>
                        <a:spcAft>
                          <a:spcPts val="1000"/>
                        </a:spcAft>
                      </a:pPr>
                      <a:r>
                        <a:rPr lang="ru-RU" sz="700">
                          <a:effectLst/>
                        </a:rPr>
                        <a:t>тыс. руб.</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207626,1</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220083,7</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234389,0</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250093,2</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266849,40</a:t>
                      </a:r>
                      <a:endParaRPr lang="ru-RU" sz="700">
                        <a:effectLst/>
                        <a:latin typeface="Calibri"/>
                        <a:ea typeface="Calibri"/>
                        <a:cs typeface="Times New Roman"/>
                      </a:endParaRPr>
                    </a:p>
                  </a:txBody>
                  <a:tcPr marL="11329" marR="11329" marT="0" marB="0"/>
                </a:tc>
              </a:tr>
              <a:tr h="387404">
                <a:tc>
                  <a:txBody>
                    <a:bodyPr/>
                    <a:lstStyle/>
                    <a:p>
                      <a:pPr>
                        <a:lnSpc>
                          <a:spcPct val="115000"/>
                        </a:lnSpc>
                        <a:spcAft>
                          <a:spcPts val="0"/>
                        </a:spcAft>
                      </a:pPr>
                      <a:r>
                        <a:rPr lang="ru-RU" sz="700">
                          <a:effectLst/>
                        </a:rPr>
                        <a:t>Оборот общественного питания </a:t>
                      </a:r>
                    </a:p>
                    <a:p>
                      <a:pPr>
                        <a:lnSpc>
                          <a:spcPct val="115000"/>
                        </a:lnSpc>
                        <a:spcAft>
                          <a:spcPts val="0"/>
                        </a:spcAft>
                      </a:pPr>
                      <a:r>
                        <a:rPr lang="ru-RU" sz="700">
                          <a:effectLst/>
                        </a:rPr>
                        <a:t>(во всех каналах реализации)</a:t>
                      </a:r>
                      <a:endParaRPr lang="ru-RU" sz="700">
                        <a:effectLst/>
                        <a:latin typeface="Calibri"/>
                        <a:ea typeface="Calibri"/>
                        <a:cs typeface="Times New Roman"/>
                      </a:endParaRPr>
                    </a:p>
                  </a:txBody>
                  <a:tcPr marL="11329" marR="11329" marT="0" marB="0"/>
                </a:tc>
                <a:tc>
                  <a:txBody>
                    <a:bodyPr/>
                    <a:lstStyle/>
                    <a:p>
                      <a:pPr algn="ctr">
                        <a:lnSpc>
                          <a:spcPct val="115000"/>
                        </a:lnSpc>
                        <a:spcAft>
                          <a:spcPts val="1000"/>
                        </a:spcAft>
                      </a:pPr>
                      <a:r>
                        <a:rPr lang="ru-RU" sz="700">
                          <a:effectLst/>
                        </a:rPr>
                        <a:t>тыс. руб.</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4620,60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4759,2</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4902,0</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5049,1</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a:effectLst/>
                        </a:rPr>
                        <a:t>5200,5</a:t>
                      </a:r>
                      <a:endParaRPr lang="ru-RU" sz="700">
                        <a:effectLst/>
                        <a:latin typeface="Calibri"/>
                        <a:ea typeface="Calibri"/>
                        <a:cs typeface="Times New Roman"/>
                      </a:endParaRPr>
                    </a:p>
                  </a:txBody>
                  <a:tcPr marL="11329" marR="11329" marT="0" marB="0"/>
                </a:tc>
              </a:tr>
              <a:tr h="382912">
                <a:tc>
                  <a:txBody>
                    <a:bodyPr/>
                    <a:lstStyle/>
                    <a:p>
                      <a:pPr>
                        <a:lnSpc>
                          <a:spcPct val="115000"/>
                        </a:lnSpc>
                        <a:spcAft>
                          <a:spcPts val="0"/>
                        </a:spcAft>
                      </a:pPr>
                      <a:r>
                        <a:rPr lang="ru-RU" sz="700">
                          <a:effectLst/>
                        </a:rPr>
                        <a:t>Объем платных услуг населению, </a:t>
                      </a:r>
                    </a:p>
                    <a:p>
                      <a:pPr>
                        <a:lnSpc>
                          <a:spcPct val="115000"/>
                        </a:lnSpc>
                        <a:spcAft>
                          <a:spcPts val="0"/>
                        </a:spcAft>
                      </a:pPr>
                      <a:r>
                        <a:rPr lang="ru-RU" sz="700">
                          <a:effectLst/>
                        </a:rPr>
                        <a:t>оказанных крупными и средними </a:t>
                      </a:r>
                    </a:p>
                    <a:p>
                      <a:pPr>
                        <a:lnSpc>
                          <a:spcPct val="115000"/>
                        </a:lnSpc>
                        <a:spcAft>
                          <a:spcPts val="0"/>
                        </a:spcAft>
                      </a:pPr>
                      <a:r>
                        <a:rPr lang="ru-RU" sz="700">
                          <a:effectLst/>
                        </a:rPr>
                        <a:t>предприятиями                 </a:t>
                      </a:r>
                      <a:endParaRPr lang="ru-RU" sz="700">
                        <a:effectLst/>
                        <a:latin typeface="Calibri"/>
                        <a:ea typeface="Calibri"/>
                        <a:cs typeface="Times New Roman"/>
                      </a:endParaRPr>
                    </a:p>
                  </a:txBody>
                  <a:tcPr marL="11329" marR="1132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58294,10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60011,00</a:t>
                      </a:r>
                      <a:endParaRPr lang="ru-RU" sz="700">
                        <a:effectLst/>
                        <a:latin typeface="Calibri"/>
                        <a:ea typeface="Calibri"/>
                        <a:cs typeface="Times New Roman"/>
                      </a:endParaRPr>
                    </a:p>
                  </a:txBody>
                  <a:tcPr marL="11329" marR="11329" marT="0" marB="0"/>
                </a:tc>
                <a:tc>
                  <a:txBody>
                    <a:bodyPr/>
                    <a:lstStyle/>
                    <a:p>
                      <a:pPr algn="ctr">
                        <a:lnSpc>
                          <a:spcPct val="115000"/>
                        </a:lnSpc>
                        <a:spcAft>
                          <a:spcPts val="0"/>
                        </a:spcAft>
                      </a:pPr>
                      <a:r>
                        <a:rPr lang="ru-RU" sz="700">
                          <a:effectLst/>
                        </a:rPr>
                        <a:t>62000,00</a:t>
                      </a:r>
                      <a:endParaRPr lang="ru-RU" sz="700">
                        <a:effectLst/>
                        <a:latin typeface="Calibri"/>
                        <a:ea typeface="Calibri"/>
                        <a:cs typeface="Times New Roman"/>
                      </a:endParaRPr>
                    </a:p>
                  </a:txBody>
                  <a:tcPr marL="11329" marR="11329" marT="0" marB="0"/>
                </a:tc>
                <a:tc gridSpan="2">
                  <a:txBody>
                    <a:bodyPr/>
                    <a:lstStyle/>
                    <a:p>
                      <a:pPr algn="ctr">
                        <a:lnSpc>
                          <a:spcPct val="115000"/>
                        </a:lnSpc>
                        <a:spcAft>
                          <a:spcPts val="0"/>
                        </a:spcAft>
                      </a:pPr>
                      <a:r>
                        <a:rPr lang="ru-RU" sz="700">
                          <a:effectLst/>
                        </a:rPr>
                        <a:t>64107,00</a:t>
                      </a:r>
                      <a:endParaRPr lang="ru-RU" sz="700">
                        <a:effectLst/>
                        <a:latin typeface="Calibri"/>
                        <a:ea typeface="Calibri"/>
                        <a:cs typeface="Times New Roman"/>
                      </a:endParaRPr>
                    </a:p>
                  </a:txBody>
                  <a:tcPr marL="11329" marR="11329" marT="0" marB="0"/>
                </a:tc>
                <a:tc hMerge="1">
                  <a:txBody>
                    <a:bodyPr/>
                    <a:lstStyle/>
                    <a:p>
                      <a:endParaRPr lang="ru-RU"/>
                    </a:p>
                  </a:txBody>
                  <a:tcPr/>
                </a:tc>
                <a:tc>
                  <a:txBody>
                    <a:bodyPr/>
                    <a:lstStyle/>
                    <a:p>
                      <a:pPr algn="ctr">
                        <a:lnSpc>
                          <a:spcPct val="115000"/>
                        </a:lnSpc>
                        <a:spcAft>
                          <a:spcPts val="0"/>
                        </a:spcAft>
                      </a:pPr>
                      <a:r>
                        <a:rPr lang="ru-RU" sz="700" dirty="0">
                          <a:effectLst/>
                        </a:rPr>
                        <a:t>66361,00</a:t>
                      </a:r>
                      <a:endParaRPr lang="ru-RU" sz="700" dirty="0">
                        <a:effectLst/>
                        <a:latin typeface="Calibri"/>
                        <a:ea typeface="Calibri"/>
                        <a:cs typeface="Times New Roman"/>
                      </a:endParaRPr>
                    </a:p>
                  </a:txBody>
                  <a:tcPr marL="11329" marR="11329" marT="0" marB="0"/>
                </a:tc>
              </a:tr>
            </a:tbl>
          </a:graphicData>
        </a:graphic>
      </p:graphicFrame>
    </p:spTree>
    <p:extLst>
      <p:ext uri="{BB962C8B-B14F-4D97-AF65-F5344CB8AC3E}">
        <p14:creationId xmlns:p14="http://schemas.microsoft.com/office/powerpoint/2010/main" val="116592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717032"/>
            <a:ext cx="4536504" cy="2808312"/>
          </a:xfrm>
          <a:prstGeom prst="rect">
            <a:avLst/>
          </a:prstGeom>
          <a:ln>
            <a:noFill/>
          </a:ln>
          <a:effectLst>
            <a:softEdge rad="112500"/>
          </a:effectLst>
        </p:spPr>
      </p:pic>
      <p:sp>
        <p:nvSpPr>
          <p:cNvPr id="2" name="Заголовок 1"/>
          <p:cNvSpPr>
            <a:spLocks noGrp="1"/>
          </p:cNvSpPr>
          <p:nvPr>
            <p:ph type="title"/>
          </p:nvPr>
        </p:nvSpPr>
        <p:spPr>
          <a:xfrm>
            <a:off x="467544" y="548680"/>
            <a:ext cx="8352928" cy="5616624"/>
          </a:xfrm>
        </p:spPr>
        <p:txBody>
          <a:bodyPr numCol="2">
            <a:normAutofit fontScale="90000"/>
          </a:bodyPr>
          <a:lstStyle/>
          <a:p>
            <a:pPr algn="ct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бюджета района</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Составление и утверждение бюджета района- сложный и многоуровневый процесс, основанный на правовых нормах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Непосредственное составление бюджета района осуществляет  финансовый отдел  администрации Новосильского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Составленный проект бюджета района финансовым отделом представляется на рассмотрение администрации Новосильского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Рассмотрение проекта бюджета: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бюджета района  рассматривается  администрацией района  до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18.10.2019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Администрация района не позднее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14.11.2019 вносит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на рассмотрение Новосильскому районной Совету народных депутатов, а финансовый отдел в Ревизионную комиссию Новосильского района.</a:t>
            </a:r>
            <a:b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29 ноября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решения о бюджете рассмотрен на заседании Новосильского районного Совета народных депутатов в первом чтении, а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25 декабря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во втором чтении.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Утверждение:</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утверждается депутатами Новосильского районной Совета  до начала финансового года.</a:t>
            </a:r>
            <a:r>
              <a:rPr lang="ru-RU" dirty="0">
                <a:solidFill>
                  <a:schemeClr val="tx1"/>
                </a:solidFill>
                <a:effectLst>
                  <a:outerShdw blurRad="38100" dist="38100" dir="2700000" algn="tl">
                    <a:srgbClr val="000000"/>
                  </a:outerShdw>
                </a:effectLst>
                <a:latin typeface="Bell MT" pitchFamily="18" charset="0"/>
              </a:rPr>
              <a:t/>
            </a:r>
            <a:br>
              <a:rPr lang="ru-RU" dirty="0">
                <a:solidFill>
                  <a:schemeClr val="tx1"/>
                </a:solidFill>
                <a:effectLst>
                  <a:outerShdw blurRad="38100" dist="38100" dir="2700000" algn="tl">
                    <a:srgbClr val="000000"/>
                  </a:outerShdw>
                </a:effectLst>
                <a:latin typeface="Bell MT" pitchFamily="18" charset="0"/>
              </a:rPr>
            </a:br>
            <a:endParaRPr lang="ru-RU" dirty="0">
              <a:solidFill>
                <a:schemeClr val="tx1"/>
              </a:solidFill>
            </a:endParaRPr>
          </a:p>
        </p:txBody>
      </p:sp>
    </p:spTree>
    <p:extLst>
      <p:ext uri="{BB962C8B-B14F-4D97-AF65-F5344CB8AC3E}">
        <p14:creationId xmlns:p14="http://schemas.microsoft.com/office/powerpoint/2010/main" val="408576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xfrm>
            <a:off x="179388" y="188913"/>
            <a:ext cx="8785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r>
              <a:rPr lang="ru-RU" sz="1800" dirty="0" smtClean="0">
                <a:ln>
                  <a:noFill/>
                </a:ln>
                <a:solidFill>
                  <a:schemeClr val="tx1"/>
                </a:solidFill>
                <a:effectLst/>
                <a:latin typeface="Times New Roman" panose="02020603050405020304" pitchFamily="18" charset="0"/>
                <a:cs typeface="Times New Roman" panose="02020603050405020304" pitchFamily="18" charset="0"/>
              </a:rPr>
              <a:t>ОСНОВНЫЕ НАПРАВЛЕНИЯ БЮДЖЕТНОЙ ПОЛИТИКИ И  НАЛОГОВОЙ ПОЛИТИКИ НА  2020 год И НА ПЛАНОВЫЙ ПЕРИОД 2021 и 2022 ГОДОВ</a:t>
            </a:r>
          </a:p>
        </p:txBody>
      </p:sp>
      <p:sp>
        <p:nvSpPr>
          <p:cNvPr id="134147" name="Rectangle 3"/>
          <p:cNvSpPr>
            <a:spLocks noGrp="1"/>
          </p:cNvSpPr>
          <p:nvPr>
            <p:ph idx="1"/>
          </p:nvPr>
        </p:nvSpPr>
        <p:spPr>
          <a:xfrm>
            <a:off x="179512" y="1124745"/>
            <a:ext cx="8964489" cy="4464495"/>
          </a:xfrm>
        </p:spPr>
        <p:txBody>
          <a:bodyPr>
            <a:normAutofit lnSpcReduction="10000"/>
          </a:bodyPr>
          <a:lstStyle/>
          <a:p>
            <a:pPr marL="0" indent="0">
              <a:lnSpc>
                <a:spcPct val="90000"/>
              </a:lnSpc>
              <a:buNone/>
            </a:pPr>
            <a:endParaRPr lang="ru-RU" sz="2000" dirty="0" smtClean="0">
              <a:latin typeface="Times New Roman" panose="02020603050405020304" pitchFamily="18" charset="0"/>
              <a:cs typeface="Times New Roman" panose="02020603050405020304" pitchFamily="18" charset="0"/>
            </a:endParaRPr>
          </a:p>
          <a:p>
            <a:pPr algn="just">
              <a:lnSpc>
                <a:spcPct val="90000"/>
              </a:lnSpc>
            </a:pPr>
            <a:endParaRPr lang="ru-RU" sz="2000" dirty="0" smtClean="0">
              <a:latin typeface="Times New Roman" panose="02020603050405020304" pitchFamily="18" charset="0"/>
              <a:cs typeface="Times New Roman" panose="02020603050405020304" pitchFamily="18" charset="0"/>
            </a:endParaRPr>
          </a:p>
          <a:p>
            <a:pPr>
              <a:lnSpc>
                <a:spcPct val="90000"/>
              </a:lnSpc>
            </a:pPr>
            <a:r>
              <a:rPr lang="ru-RU" sz="2000" dirty="0" smtClean="0">
                <a:latin typeface="Times New Roman" panose="02020603050405020304" pitchFamily="18" charset="0"/>
                <a:cs typeface="Times New Roman" panose="02020603050405020304" pitchFamily="18" charset="0"/>
              </a:rPr>
              <a:t>Укрепление доходной базы бюджета, обеспечение сбалансированности районного бюджета</a:t>
            </a:r>
          </a:p>
          <a:p>
            <a:pPr>
              <a:lnSpc>
                <a:spcPct val="90000"/>
              </a:lnSpc>
            </a:pPr>
            <a:r>
              <a:rPr lang="ru-RU" sz="2000" dirty="0" smtClean="0">
                <a:latin typeface="Times New Roman" panose="02020603050405020304" pitchFamily="18" charset="0"/>
                <a:cs typeface="Times New Roman" panose="02020603050405020304" pitchFamily="18" charset="0"/>
              </a:rPr>
              <a:t>Сохранение социальной направленности бюджета</a:t>
            </a:r>
          </a:p>
          <a:p>
            <a:pPr>
              <a:lnSpc>
                <a:spcPct val="90000"/>
              </a:lnSpc>
            </a:pPr>
            <a:r>
              <a:rPr lang="ru-RU" sz="2000" dirty="0" smtClean="0">
                <a:latin typeface="Times New Roman" panose="02020603050405020304" pitchFamily="18" charset="0"/>
                <a:cs typeface="Times New Roman" panose="02020603050405020304" pitchFamily="18" charset="0"/>
              </a:rPr>
              <a:t>Разработка пакета мер по «легализации» неформального  рынка труда</a:t>
            </a:r>
          </a:p>
          <a:p>
            <a:pPr>
              <a:lnSpc>
                <a:spcPct val="90000"/>
              </a:lnSpc>
            </a:pPr>
            <a:r>
              <a:rPr lang="ru-RU" sz="2000" dirty="0" smtClean="0">
                <a:latin typeface="Times New Roman" panose="02020603050405020304" pitchFamily="18" charset="0"/>
                <a:cs typeface="Times New Roman" panose="02020603050405020304" pitchFamily="18" charset="0"/>
              </a:rPr>
              <a:t>Усиление работы по погашению задолженности по налоговым и неналоговым платежам </a:t>
            </a:r>
          </a:p>
          <a:p>
            <a:pPr>
              <a:lnSpc>
                <a:spcPct val="90000"/>
              </a:lnSpc>
            </a:pPr>
            <a:r>
              <a:rPr lang="ru-RU" sz="2000" dirty="0" smtClean="0">
                <a:latin typeface="Times New Roman" panose="02020603050405020304" pitchFamily="18" charset="0"/>
                <a:cs typeface="Times New Roman" panose="02020603050405020304" pitchFamily="18" charset="0"/>
              </a:rPr>
              <a:t>Включение неэффективно используемого имущества в программу приватизации Новосильского района</a:t>
            </a:r>
          </a:p>
          <a:p>
            <a:pPr>
              <a:lnSpc>
                <a:spcPct val="90000"/>
              </a:lnSpc>
            </a:pPr>
            <a:r>
              <a:rPr lang="ru-RU" sz="2000" dirty="0" smtClean="0">
                <a:latin typeface="Times New Roman" panose="02020603050405020304" pitchFamily="18" charset="0"/>
                <a:cs typeface="Times New Roman" panose="02020603050405020304" pitchFamily="18" charset="0"/>
              </a:rPr>
              <a:t>Повышение эффективности деятельности муниципальных унитарных предприятий</a:t>
            </a:r>
          </a:p>
          <a:p>
            <a:pPr>
              <a:lnSpc>
                <a:spcPct val="90000"/>
              </a:lnSpc>
            </a:pPr>
            <a:r>
              <a:rPr lang="ru-RU" sz="2000" dirty="0" smtClean="0">
                <a:latin typeface="Times New Roman" panose="02020603050405020304" pitchFamily="18" charset="0"/>
                <a:cs typeface="Times New Roman" panose="02020603050405020304" pitchFamily="18" charset="0"/>
              </a:rPr>
              <a:t>Безусловное исполнение принятых расходных обязательств</a:t>
            </a:r>
          </a:p>
          <a:p>
            <a:pPr>
              <a:lnSpc>
                <a:spcPct val="90000"/>
              </a:lnSpc>
            </a:pPr>
            <a:r>
              <a:rPr lang="ru-RU" sz="2000" dirty="0" smtClean="0">
                <a:latin typeface="Times New Roman" panose="02020603050405020304" pitchFamily="18" charset="0"/>
                <a:cs typeface="Times New Roman" panose="02020603050405020304" pitchFamily="18" charset="0"/>
              </a:rPr>
              <a:t>Сокращение объема муниципального долга</a:t>
            </a:r>
          </a:p>
          <a:p>
            <a:pPr>
              <a:lnSpc>
                <a:spcPct val="90000"/>
              </a:lnSpc>
            </a:pPr>
            <a:endParaRPr lang="ru-RU" sz="2000" dirty="0" smtClean="0"/>
          </a:p>
        </p:txBody>
      </p:sp>
    </p:spTree>
    <p:extLst>
      <p:ext uri="{BB962C8B-B14F-4D97-AF65-F5344CB8AC3E}">
        <p14:creationId xmlns:p14="http://schemas.microsoft.com/office/powerpoint/2010/main" val="361812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549736" y="116632"/>
            <a:ext cx="854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Основные </a:t>
            </a:r>
            <a:r>
              <a:rPr lang="ru-RU" altLang="ru-RU" sz="2000" dirty="0">
                <a:latin typeface="Times New Roman" panose="02020603050405020304" pitchFamily="18" charset="0"/>
                <a:cs typeface="Times New Roman" panose="02020603050405020304" pitchFamily="18" charset="0"/>
              </a:rPr>
              <a:t>характеристики</a:t>
            </a:r>
            <a:r>
              <a:rPr lang="ru-RU" altLang="ru-RU" sz="2400" dirty="0">
                <a:latin typeface="Times New Roman" panose="02020603050405020304" pitchFamily="18" charset="0"/>
                <a:cs typeface="Times New Roman" panose="02020603050405020304" pitchFamily="18" charset="0"/>
              </a:rPr>
              <a:t> районного бюджета, </a:t>
            </a:r>
            <a:r>
              <a:rPr lang="ru-RU" altLang="ru-RU" sz="2400" dirty="0" err="1">
                <a:latin typeface="Times New Roman" panose="02020603050405020304" pitchFamily="18" charset="0"/>
                <a:cs typeface="Times New Roman" panose="02020603050405020304" pitchFamily="18" charset="0"/>
              </a:rPr>
              <a:t>тыс.рублей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4"/>
          <p:cNvGraphicFramePr>
            <a:graphicFrameLocks/>
          </p:cNvGraphicFramePr>
          <p:nvPr>
            <p:extLst>
              <p:ext uri="{D42A27DB-BD31-4B8C-83A1-F6EECF244321}">
                <p14:modId xmlns:p14="http://schemas.microsoft.com/office/powerpoint/2010/main" val="4218820318"/>
              </p:ext>
            </p:extLst>
          </p:nvPr>
        </p:nvGraphicFramePr>
        <p:xfrm>
          <a:off x="250825" y="620713"/>
          <a:ext cx="8713788" cy="6048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1258888" y="260350"/>
            <a:ext cx="6049962"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dirty="0">
                <a:latin typeface="Times New Roman" panose="02020603050405020304" pitchFamily="18" charset="0"/>
                <a:cs typeface="Times New Roman" panose="02020603050405020304" pitchFamily="18" charset="0"/>
              </a:rPr>
              <a:t>Динамика собственных доходов районного бюджета </a:t>
            </a:r>
          </a:p>
        </p:txBody>
      </p:sp>
      <p:graphicFrame>
        <p:nvGraphicFramePr>
          <p:cNvPr id="2" name="Диаграмма 2"/>
          <p:cNvGraphicFramePr>
            <a:graphicFrameLocks/>
          </p:cNvGraphicFramePr>
          <p:nvPr>
            <p:extLst>
              <p:ext uri="{D42A27DB-BD31-4B8C-83A1-F6EECF244321}">
                <p14:modId xmlns:p14="http://schemas.microsoft.com/office/powerpoint/2010/main" val="3684778474"/>
              </p:ext>
            </p:extLst>
          </p:nvPr>
        </p:nvGraphicFramePr>
        <p:xfrm>
          <a:off x="1331640" y="765175"/>
          <a:ext cx="6696744" cy="5256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7"/>
          <p:cNvGraphicFramePr>
            <a:graphicFrameLocks/>
          </p:cNvGraphicFramePr>
          <p:nvPr>
            <p:extLst>
              <p:ext uri="{D42A27DB-BD31-4B8C-83A1-F6EECF244321}">
                <p14:modId xmlns:p14="http://schemas.microsoft.com/office/powerpoint/2010/main" val="3135306045"/>
              </p:ext>
            </p:extLst>
          </p:nvPr>
        </p:nvGraphicFramePr>
        <p:xfrm>
          <a:off x="755576" y="1124744"/>
          <a:ext cx="7272808" cy="5163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50825" y="115888"/>
            <a:ext cx="8281988" cy="8318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dirty="0">
                <a:latin typeface="Times New Roman" panose="02020603050405020304" pitchFamily="18" charset="0"/>
                <a:cs typeface="Times New Roman" panose="02020603050405020304" pitchFamily="18" charset="0"/>
              </a:rPr>
              <a:t>Структура доходов районного бюджета, тыс.рублей</a:t>
            </a:r>
          </a:p>
          <a:p>
            <a:pPr>
              <a:defRPr/>
            </a:pPr>
            <a:endParaRPr lang="ru-RU" sz="2400" dirty="0"/>
          </a:p>
        </p:txBody>
      </p:sp>
      <p:graphicFrame>
        <p:nvGraphicFramePr>
          <p:cNvPr id="2" name="Диаграмма 7"/>
          <p:cNvGraphicFramePr>
            <a:graphicFrameLocks/>
          </p:cNvGraphicFramePr>
          <p:nvPr>
            <p:extLst>
              <p:ext uri="{D42A27DB-BD31-4B8C-83A1-F6EECF244321}">
                <p14:modId xmlns:p14="http://schemas.microsoft.com/office/powerpoint/2010/main" val="2650734087"/>
              </p:ext>
            </p:extLst>
          </p:nvPr>
        </p:nvGraphicFramePr>
        <p:xfrm>
          <a:off x="755576" y="1124744"/>
          <a:ext cx="7344816" cy="5163344"/>
        </p:xfrm>
        <a:graphic>
          <a:graphicData uri="http://schemas.openxmlformats.org/drawingml/2006/chart">
            <c:chart xmlns:c="http://schemas.openxmlformats.org/drawingml/2006/chart" xmlns:r="http://schemas.openxmlformats.org/officeDocument/2006/relationships" r:id="rId2"/>
          </a:graphicData>
        </a:graphic>
      </p:graphicFrame>
      <p:sp>
        <p:nvSpPr>
          <p:cNvPr id="11268" name="TextBox 5"/>
          <p:cNvSpPr txBox="1">
            <a:spLocks noChangeArrowheads="1"/>
          </p:cNvSpPr>
          <p:nvPr/>
        </p:nvSpPr>
        <p:spPr bwMode="auto">
          <a:xfrm>
            <a:off x="1403350" y="3213100"/>
            <a:ext cx="1439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t> </a:t>
            </a:r>
            <a:endParaRPr lang="ru-RU" altLang="ru-RU" sz="1200" dirty="0"/>
          </a:p>
        </p:txBody>
      </p:sp>
      <p:sp>
        <p:nvSpPr>
          <p:cNvPr id="11270" name="TextBox 9"/>
          <p:cNvSpPr txBox="1">
            <a:spLocks noChangeArrowheads="1"/>
          </p:cNvSpPr>
          <p:nvPr/>
        </p:nvSpPr>
        <p:spPr bwMode="auto">
          <a:xfrm>
            <a:off x="4643438" y="3284538"/>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b="1" dirty="0" smtClean="0"/>
              <a:t>.</a:t>
            </a:r>
            <a:endParaRPr lang="ru-RU" altLang="ru-RU" sz="1200" b="1" dirty="0"/>
          </a:p>
        </p:txBody>
      </p:sp>
      <p:sp>
        <p:nvSpPr>
          <p:cNvPr id="11274" name="TextBox 21"/>
          <p:cNvSpPr txBox="1">
            <a:spLocks noChangeArrowheads="1"/>
          </p:cNvSpPr>
          <p:nvPr/>
        </p:nvSpPr>
        <p:spPr bwMode="auto">
          <a:xfrm>
            <a:off x="1979613" y="6308725"/>
            <a:ext cx="3024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i="1"/>
              <a:t>* первоначальный прогноз</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8915</TotalTime>
  <Words>2226</Words>
  <Application>Microsoft Office PowerPoint</Application>
  <PresentationFormat>Экран (4:3)</PresentationFormat>
  <Paragraphs>541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Изящная</vt:lpstr>
      <vt:lpstr>Презентация PowerPoint</vt:lpstr>
      <vt:lpstr>«Бюджет для граждан» познакомит вас с основными положениями бюджета Новосильского района на 2020 год и плановый период 2021-2022 годов.   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vt:lpstr>
      <vt:lpstr>Что такое бюджет ?</vt:lpstr>
      <vt:lpstr>Основные параметры Социально-экономического развития Новосильского района</vt:lpstr>
      <vt:lpstr>Этапы бюджета района Составление и утверждение бюджета района- сложный и многоуровневый процесс, основанный на правовых нормах 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 Непосредственное составление бюджета района осуществляет  финансовый отдел  администрации Новосильского района. Составленный проект бюджета района финансовым отделом представляется на рассмотрение администрации Новосильского района. Рассмотрение проекта бюджета: Проект бюджета района  рассматривается  администрацией района  до 18.10.2019 Администрация района не позднее 14.11.2019 вносит на рассмотрение Новосильскому районной Совету народных депутатов, а финансовый отдел в Ревизионную комиссию Новосильского района.  29 ноября проект  решения о бюджете рассмотрен на заседании Новосильского районного Совета народных депутатов в первом чтении, а 25 декабря во втором чтении. Утверждение: утверждается депутатами Новосильского районной Совета  до начала финансового года. </vt:lpstr>
      <vt:lpstr>ОСНОВНЫЕ НАПРАВЛЕНИЯ БЮДЖЕТНОЙ ПОЛИТИКИ И  НАЛОГОВОЙ ПОЛИТИКИ НА  2020 год И НА ПЛАНОВЫЙ ПЕРИОД 2021 и 2022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Верхний предел муниципального долга Новосильского района </vt:lpstr>
      <vt:lpstr>Предельный объем муниципального долга Новосильского района </vt:lpstr>
      <vt:lpstr>Информация для контактов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Шкода</dc:creator>
  <cp:lastModifiedBy>director</cp:lastModifiedBy>
  <cp:revision>638</cp:revision>
  <cp:lastPrinted>2017-08-23T12:15:16Z</cp:lastPrinted>
  <dcterms:created xsi:type="dcterms:W3CDTF">2014-01-21T08:42:27Z</dcterms:created>
  <dcterms:modified xsi:type="dcterms:W3CDTF">2021-02-02T10:32:06Z</dcterms:modified>
</cp:coreProperties>
</file>